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6"/>
  </p:notesMasterIdLst>
  <p:sldIdLst>
    <p:sldId id="256" r:id="rId2"/>
    <p:sldId id="345" r:id="rId3"/>
    <p:sldId id="339" r:id="rId4"/>
    <p:sldId id="344" r:id="rId5"/>
    <p:sldId id="322" r:id="rId6"/>
    <p:sldId id="323" r:id="rId7"/>
    <p:sldId id="297" r:id="rId8"/>
    <p:sldId id="285" r:id="rId9"/>
    <p:sldId id="258" r:id="rId10"/>
    <p:sldId id="311" r:id="rId11"/>
    <p:sldId id="307" r:id="rId12"/>
    <p:sldId id="338" r:id="rId13"/>
    <p:sldId id="261" r:id="rId14"/>
    <p:sldId id="31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Waller" initials="DW" lastIdx="3" clrIdx="0">
    <p:extLst>
      <p:ext uri="{19B8F6BF-5375-455C-9EA6-DF929625EA0E}">
        <p15:presenceInfo xmlns:p15="http://schemas.microsoft.com/office/powerpoint/2012/main" userId="718d96bcbf39b3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FF9600"/>
    <a:srgbClr val="FFFF00"/>
    <a:srgbClr val="4BC800"/>
    <a:srgbClr val="14C800"/>
    <a:srgbClr val="2E3192"/>
    <a:srgbClr val="000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62686" autoAdjust="0"/>
  </p:normalViewPr>
  <p:slideViewPr>
    <p:cSldViewPr showGuides="1">
      <p:cViewPr varScale="1">
        <p:scale>
          <a:sx n="57" d="100"/>
          <a:sy n="57" d="100"/>
        </p:scale>
        <p:origin x="1065" y="39"/>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139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4A90E3-A2DC-4E3D-AAAC-02389B8DF86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81496232-6130-4F54-B789-8F47220C58F0}">
      <dgm:prSet phldrT="[Text]"/>
      <dgm:spPr>
        <a:solidFill>
          <a:srgbClr val="00B050"/>
        </a:solidFill>
      </dgm:spPr>
      <dgm:t>
        <a:bodyPr/>
        <a:lstStyle/>
        <a:p>
          <a:r>
            <a:rPr lang="en-GB" dirty="0"/>
            <a:t>ENDS (what we want)</a:t>
          </a:r>
        </a:p>
      </dgm:t>
    </dgm:pt>
    <dgm:pt modelId="{94BC118E-9290-45E3-AC14-C1772C346CB6}" type="parTrans" cxnId="{BA57FB75-8ED2-4DAC-B54C-F14E16F3160A}">
      <dgm:prSet/>
      <dgm:spPr/>
      <dgm:t>
        <a:bodyPr/>
        <a:lstStyle/>
        <a:p>
          <a:endParaRPr lang="en-GB"/>
        </a:p>
      </dgm:t>
    </dgm:pt>
    <dgm:pt modelId="{5F33FCC2-0C99-421F-B56B-C73F25914230}" type="sibTrans" cxnId="{BA57FB75-8ED2-4DAC-B54C-F14E16F3160A}">
      <dgm:prSet/>
      <dgm:spPr/>
      <dgm:t>
        <a:bodyPr/>
        <a:lstStyle/>
        <a:p>
          <a:endParaRPr lang="en-GB"/>
        </a:p>
      </dgm:t>
    </dgm:pt>
    <dgm:pt modelId="{13D332D8-2DE9-41BF-8071-4050CEE335EE}">
      <dgm:prSet phldrT="[Text]"/>
      <dgm:spPr>
        <a:solidFill>
          <a:srgbClr val="00B050">
            <a:alpha val="25000"/>
          </a:srgbClr>
        </a:solidFill>
      </dgm:spPr>
      <dgm:t>
        <a:bodyPr/>
        <a:lstStyle/>
        <a:p>
          <a:r>
            <a:rPr lang="en-GB" dirty="0"/>
            <a:t>Patients</a:t>
          </a:r>
        </a:p>
      </dgm:t>
    </dgm:pt>
    <dgm:pt modelId="{1ABD52E9-A3CB-4190-92A6-886FF45ADF32}" type="parTrans" cxnId="{6C1D494D-8F75-40FA-85E2-0E694CA1CA79}">
      <dgm:prSet/>
      <dgm:spPr/>
      <dgm:t>
        <a:bodyPr/>
        <a:lstStyle/>
        <a:p>
          <a:endParaRPr lang="en-GB"/>
        </a:p>
      </dgm:t>
    </dgm:pt>
    <dgm:pt modelId="{E65478E8-BF64-46EF-BB69-D92221E057E2}" type="sibTrans" cxnId="{6C1D494D-8F75-40FA-85E2-0E694CA1CA79}">
      <dgm:prSet/>
      <dgm:spPr/>
      <dgm:t>
        <a:bodyPr/>
        <a:lstStyle/>
        <a:p>
          <a:endParaRPr lang="en-GB"/>
        </a:p>
      </dgm:t>
    </dgm:pt>
    <dgm:pt modelId="{91DCF016-7840-4D91-9D1C-A49E2BC3E932}">
      <dgm:prSet phldrT="[Text]"/>
      <dgm:spPr>
        <a:solidFill>
          <a:srgbClr val="00B050">
            <a:alpha val="25000"/>
          </a:srgbClr>
        </a:solidFill>
      </dgm:spPr>
      <dgm:t>
        <a:bodyPr/>
        <a:lstStyle/>
        <a:p>
          <a:r>
            <a:rPr lang="en-GB" dirty="0"/>
            <a:t>Partnership</a:t>
          </a:r>
        </a:p>
      </dgm:t>
    </dgm:pt>
    <dgm:pt modelId="{E167F600-305E-411A-ADDA-952CC9673D0B}" type="parTrans" cxnId="{BAC7551F-9E6E-4B4A-AF30-931054F586ED}">
      <dgm:prSet/>
      <dgm:spPr/>
      <dgm:t>
        <a:bodyPr/>
        <a:lstStyle/>
        <a:p>
          <a:endParaRPr lang="en-GB"/>
        </a:p>
      </dgm:t>
    </dgm:pt>
    <dgm:pt modelId="{1A796ADF-4AED-49BC-B304-F3BDA0B0E0C2}" type="sibTrans" cxnId="{BAC7551F-9E6E-4B4A-AF30-931054F586ED}">
      <dgm:prSet/>
      <dgm:spPr/>
      <dgm:t>
        <a:bodyPr/>
        <a:lstStyle/>
        <a:p>
          <a:endParaRPr lang="en-GB"/>
        </a:p>
      </dgm:t>
    </dgm:pt>
    <dgm:pt modelId="{1418CCD4-0646-4657-960E-A68D810AD7AF}">
      <dgm:prSet phldrT="[Text]"/>
      <dgm:spPr>
        <a:solidFill>
          <a:srgbClr val="FFC000"/>
        </a:solidFill>
      </dgm:spPr>
      <dgm:t>
        <a:bodyPr/>
        <a:lstStyle/>
        <a:p>
          <a:r>
            <a:rPr lang="en-GB" dirty="0"/>
            <a:t>WAYS (what we do)</a:t>
          </a:r>
        </a:p>
      </dgm:t>
    </dgm:pt>
    <dgm:pt modelId="{241511DC-3D5E-450D-A8DD-89B60411AC13}" type="parTrans" cxnId="{24541F25-C61B-47D8-93A5-C12BD9D59D88}">
      <dgm:prSet/>
      <dgm:spPr/>
      <dgm:t>
        <a:bodyPr/>
        <a:lstStyle/>
        <a:p>
          <a:endParaRPr lang="en-GB"/>
        </a:p>
      </dgm:t>
    </dgm:pt>
    <dgm:pt modelId="{0C388810-DA0E-4CF0-909C-9E6A89536B40}" type="sibTrans" cxnId="{24541F25-C61B-47D8-93A5-C12BD9D59D88}">
      <dgm:prSet/>
      <dgm:spPr/>
      <dgm:t>
        <a:bodyPr/>
        <a:lstStyle/>
        <a:p>
          <a:endParaRPr lang="en-GB"/>
        </a:p>
      </dgm:t>
    </dgm:pt>
    <dgm:pt modelId="{7E5121B6-3576-4D12-B34B-56A7A2D20C46}">
      <dgm:prSet phldrT="[Text]"/>
      <dgm:spPr>
        <a:solidFill>
          <a:srgbClr val="FFC000">
            <a:alpha val="25000"/>
          </a:srgbClr>
        </a:solidFill>
      </dgm:spPr>
      <dgm:t>
        <a:bodyPr/>
        <a:lstStyle/>
        <a:p>
          <a:r>
            <a:rPr lang="en-GB" dirty="0"/>
            <a:t>Clinical Effectiveness</a:t>
          </a:r>
        </a:p>
      </dgm:t>
    </dgm:pt>
    <dgm:pt modelId="{7F871930-9739-450C-BA60-1089AC715D68}" type="parTrans" cxnId="{F364101C-5B0F-457C-B687-EB52ACACB629}">
      <dgm:prSet/>
      <dgm:spPr/>
      <dgm:t>
        <a:bodyPr/>
        <a:lstStyle/>
        <a:p>
          <a:endParaRPr lang="en-GB"/>
        </a:p>
      </dgm:t>
    </dgm:pt>
    <dgm:pt modelId="{69D8B59B-8618-493F-BCFB-7C2DC0B587E8}" type="sibTrans" cxnId="{F364101C-5B0F-457C-B687-EB52ACACB629}">
      <dgm:prSet/>
      <dgm:spPr/>
      <dgm:t>
        <a:bodyPr/>
        <a:lstStyle/>
        <a:p>
          <a:endParaRPr lang="en-GB"/>
        </a:p>
      </dgm:t>
    </dgm:pt>
    <dgm:pt modelId="{69B52355-6978-45F5-B2B1-EF8442981637}">
      <dgm:prSet phldrT="[Text]"/>
      <dgm:spPr>
        <a:solidFill>
          <a:srgbClr val="FFC000">
            <a:alpha val="25000"/>
          </a:srgbClr>
        </a:solidFill>
      </dgm:spPr>
      <dgm:t>
        <a:bodyPr/>
        <a:lstStyle/>
        <a:p>
          <a:r>
            <a:rPr lang="en-GB" dirty="0"/>
            <a:t>Clinical Efficiency</a:t>
          </a:r>
        </a:p>
      </dgm:t>
    </dgm:pt>
    <dgm:pt modelId="{D061065C-FCC9-4488-8BD0-3025661E7C34}" type="parTrans" cxnId="{1987E2EE-C477-440F-8005-9A7A79F935E7}">
      <dgm:prSet/>
      <dgm:spPr/>
      <dgm:t>
        <a:bodyPr/>
        <a:lstStyle/>
        <a:p>
          <a:endParaRPr lang="en-GB"/>
        </a:p>
      </dgm:t>
    </dgm:pt>
    <dgm:pt modelId="{F7CAA0BD-4920-4926-BB5F-DDD01D6BA23B}" type="sibTrans" cxnId="{1987E2EE-C477-440F-8005-9A7A79F935E7}">
      <dgm:prSet/>
      <dgm:spPr/>
      <dgm:t>
        <a:bodyPr/>
        <a:lstStyle/>
        <a:p>
          <a:endParaRPr lang="en-GB"/>
        </a:p>
      </dgm:t>
    </dgm:pt>
    <dgm:pt modelId="{51D32C16-782C-4ADD-9EA1-17D892CEB705}">
      <dgm:prSet phldrT="[Text]"/>
      <dgm:spPr>
        <a:solidFill>
          <a:srgbClr val="0391BD"/>
        </a:solidFill>
      </dgm:spPr>
      <dgm:t>
        <a:bodyPr/>
        <a:lstStyle/>
        <a:p>
          <a:r>
            <a:rPr lang="en-GB" dirty="0"/>
            <a:t>MEANS (what we have)</a:t>
          </a:r>
        </a:p>
      </dgm:t>
    </dgm:pt>
    <dgm:pt modelId="{05DA10B3-36E9-4174-A89A-514327A31E31}" type="parTrans" cxnId="{AF9B95C2-964C-4739-907B-90ABB79D3C00}">
      <dgm:prSet/>
      <dgm:spPr/>
      <dgm:t>
        <a:bodyPr/>
        <a:lstStyle/>
        <a:p>
          <a:endParaRPr lang="en-GB"/>
        </a:p>
      </dgm:t>
    </dgm:pt>
    <dgm:pt modelId="{6F2F581A-5FAE-4270-9548-86979AA15EA2}" type="sibTrans" cxnId="{AF9B95C2-964C-4739-907B-90ABB79D3C00}">
      <dgm:prSet/>
      <dgm:spPr/>
      <dgm:t>
        <a:bodyPr/>
        <a:lstStyle/>
        <a:p>
          <a:endParaRPr lang="en-GB"/>
        </a:p>
      </dgm:t>
    </dgm:pt>
    <dgm:pt modelId="{7763F342-7A90-4D1B-8A5A-512EFDC07250}">
      <dgm:prSet phldrT="[Text]"/>
      <dgm:spPr>
        <a:solidFill>
          <a:srgbClr val="0391BD">
            <a:alpha val="25000"/>
          </a:srgbClr>
        </a:solidFill>
      </dgm:spPr>
      <dgm:t>
        <a:bodyPr/>
        <a:lstStyle/>
        <a:p>
          <a:r>
            <a:rPr lang="en-GB" dirty="0"/>
            <a:t>Scheduling</a:t>
          </a:r>
        </a:p>
      </dgm:t>
    </dgm:pt>
    <dgm:pt modelId="{A8BA6462-F74F-408C-8C18-1BC917A5103B}" type="parTrans" cxnId="{F931EFDD-1CC1-4CC6-BC3B-435D1A04E1B0}">
      <dgm:prSet/>
      <dgm:spPr/>
      <dgm:t>
        <a:bodyPr/>
        <a:lstStyle/>
        <a:p>
          <a:endParaRPr lang="en-GB"/>
        </a:p>
      </dgm:t>
    </dgm:pt>
    <dgm:pt modelId="{0CC9A5FE-C647-4E28-8AD7-D47B2C349856}" type="sibTrans" cxnId="{F931EFDD-1CC1-4CC6-BC3B-435D1A04E1B0}">
      <dgm:prSet/>
      <dgm:spPr/>
      <dgm:t>
        <a:bodyPr/>
        <a:lstStyle/>
        <a:p>
          <a:endParaRPr lang="en-GB"/>
        </a:p>
      </dgm:t>
    </dgm:pt>
    <dgm:pt modelId="{D733EDD7-28AA-4C97-B40C-30F48E4CA736}">
      <dgm:prSet phldrT="[Text]"/>
      <dgm:spPr>
        <a:solidFill>
          <a:srgbClr val="0391BD">
            <a:alpha val="25000"/>
          </a:srgbClr>
        </a:solidFill>
      </dgm:spPr>
      <dgm:t>
        <a:bodyPr/>
        <a:lstStyle/>
        <a:p>
          <a:r>
            <a:rPr lang="en-GB" dirty="0"/>
            <a:t>Standard Forms</a:t>
          </a:r>
        </a:p>
      </dgm:t>
    </dgm:pt>
    <dgm:pt modelId="{FB3B755E-75A0-43A7-B489-A3E8529FEC82}" type="parTrans" cxnId="{89458D02-EDD3-4B4A-9C05-9583400EA254}">
      <dgm:prSet/>
      <dgm:spPr/>
      <dgm:t>
        <a:bodyPr/>
        <a:lstStyle/>
        <a:p>
          <a:endParaRPr lang="en-GB"/>
        </a:p>
      </dgm:t>
    </dgm:pt>
    <dgm:pt modelId="{56FDD670-6A6C-4941-BAF6-BEDB2B7C70BE}" type="sibTrans" cxnId="{89458D02-EDD3-4B4A-9C05-9583400EA254}">
      <dgm:prSet/>
      <dgm:spPr/>
      <dgm:t>
        <a:bodyPr/>
        <a:lstStyle/>
        <a:p>
          <a:endParaRPr lang="en-GB"/>
        </a:p>
      </dgm:t>
    </dgm:pt>
    <dgm:pt modelId="{F1553F35-80A4-4B22-9FF1-0B82F004475F}">
      <dgm:prSet phldrT="[Text]"/>
      <dgm:spPr>
        <a:solidFill>
          <a:srgbClr val="00B050">
            <a:alpha val="25000"/>
          </a:srgbClr>
        </a:solidFill>
      </dgm:spPr>
      <dgm:t>
        <a:bodyPr/>
        <a:lstStyle/>
        <a:p>
          <a:r>
            <a:rPr lang="en-GB" dirty="0"/>
            <a:t>Pride</a:t>
          </a:r>
        </a:p>
      </dgm:t>
    </dgm:pt>
    <dgm:pt modelId="{568440C2-B759-4239-B820-84629F7A064B}" type="parTrans" cxnId="{055DEC5D-4925-4B4A-9F6E-FDFF95BEE64F}">
      <dgm:prSet/>
      <dgm:spPr/>
      <dgm:t>
        <a:bodyPr/>
        <a:lstStyle/>
        <a:p>
          <a:endParaRPr lang="en-GB"/>
        </a:p>
      </dgm:t>
    </dgm:pt>
    <dgm:pt modelId="{993E969D-3DCA-43BB-9B6F-645CC75D9A0D}" type="sibTrans" cxnId="{055DEC5D-4925-4B4A-9F6E-FDFF95BEE64F}">
      <dgm:prSet/>
      <dgm:spPr/>
      <dgm:t>
        <a:bodyPr/>
        <a:lstStyle/>
        <a:p>
          <a:endParaRPr lang="en-GB"/>
        </a:p>
      </dgm:t>
    </dgm:pt>
    <dgm:pt modelId="{1A07E6D9-CB63-4577-A9B1-5317FC589142}">
      <dgm:prSet phldrT="[Text]"/>
      <dgm:spPr>
        <a:solidFill>
          <a:srgbClr val="00B050">
            <a:alpha val="25000"/>
          </a:srgbClr>
        </a:solidFill>
      </dgm:spPr>
      <dgm:t>
        <a:bodyPr/>
        <a:lstStyle/>
        <a:p>
          <a:r>
            <a:rPr lang="en-GB" dirty="0"/>
            <a:t>Performance</a:t>
          </a:r>
        </a:p>
      </dgm:t>
    </dgm:pt>
    <dgm:pt modelId="{AA99148B-9CF4-4027-9EBE-364D8EAA056D}" type="parTrans" cxnId="{E8E4FD28-A186-41B3-845A-E749B96D2AC9}">
      <dgm:prSet/>
      <dgm:spPr/>
      <dgm:t>
        <a:bodyPr/>
        <a:lstStyle/>
        <a:p>
          <a:endParaRPr lang="en-GB"/>
        </a:p>
      </dgm:t>
    </dgm:pt>
    <dgm:pt modelId="{77947CF8-34F9-4677-883D-43716728E553}" type="sibTrans" cxnId="{E8E4FD28-A186-41B3-845A-E749B96D2AC9}">
      <dgm:prSet/>
      <dgm:spPr/>
      <dgm:t>
        <a:bodyPr/>
        <a:lstStyle/>
        <a:p>
          <a:endParaRPr lang="en-GB"/>
        </a:p>
      </dgm:t>
    </dgm:pt>
    <dgm:pt modelId="{6481400A-CBB4-4ED4-BF5D-C556031BEF32}">
      <dgm:prSet phldrT="[Text]"/>
      <dgm:spPr>
        <a:solidFill>
          <a:srgbClr val="FFC000">
            <a:alpha val="25000"/>
          </a:srgbClr>
        </a:solidFill>
      </dgm:spPr>
      <dgm:t>
        <a:bodyPr/>
        <a:lstStyle/>
        <a:p>
          <a:r>
            <a:rPr lang="en-GB" dirty="0"/>
            <a:t>Start / Stop / Improve Processes</a:t>
          </a:r>
        </a:p>
      </dgm:t>
    </dgm:pt>
    <dgm:pt modelId="{6DD4AA84-5E84-4B6C-8AC5-F2E256B63FBE}" type="parTrans" cxnId="{A967E025-CA43-4850-9F37-29C0B59C457F}">
      <dgm:prSet/>
      <dgm:spPr/>
      <dgm:t>
        <a:bodyPr/>
        <a:lstStyle/>
        <a:p>
          <a:endParaRPr lang="en-GB"/>
        </a:p>
      </dgm:t>
    </dgm:pt>
    <dgm:pt modelId="{D445D933-2B5E-44E0-B7A8-F86A2AC58EDA}" type="sibTrans" cxnId="{A967E025-CA43-4850-9F37-29C0B59C457F}">
      <dgm:prSet/>
      <dgm:spPr/>
      <dgm:t>
        <a:bodyPr/>
        <a:lstStyle/>
        <a:p>
          <a:endParaRPr lang="en-GB"/>
        </a:p>
      </dgm:t>
    </dgm:pt>
    <dgm:pt modelId="{291C4546-D055-45DD-95C4-3A07A2B9BCA1}">
      <dgm:prSet phldrT="[Text]"/>
      <dgm:spPr>
        <a:solidFill>
          <a:srgbClr val="0391BD">
            <a:alpha val="25000"/>
          </a:srgbClr>
        </a:solidFill>
      </dgm:spPr>
      <dgm:t>
        <a:bodyPr/>
        <a:lstStyle/>
        <a:p>
          <a:r>
            <a:rPr lang="en-GB" dirty="0"/>
            <a:t>Record to hand</a:t>
          </a:r>
        </a:p>
      </dgm:t>
    </dgm:pt>
    <dgm:pt modelId="{CFEFF38D-1F91-4A7B-A24B-79439CA4C6EB}" type="parTrans" cxnId="{A1AB10B1-F3A3-4891-A886-16E44B7CD258}">
      <dgm:prSet/>
      <dgm:spPr/>
      <dgm:t>
        <a:bodyPr/>
        <a:lstStyle/>
        <a:p>
          <a:endParaRPr lang="en-GB"/>
        </a:p>
      </dgm:t>
    </dgm:pt>
    <dgm:pt modelId="{D465E4C7-CA35-4EBF-B18D-2193092693CB}" type="sibTrans" cxnId="{A1AB10B1-F3A3-4891-A886-16E44B7CD258}">
      <dgm:prSet/>
      <dgm:spPr/>
      <dgm:t>
        <a:bodyPr/>
        <a:lstStyle/>
        <a:p>
          <a:endParaRPr lang="en-GB"/>
        </a:p>
      </dgm:t>
    </dgm:pt>
    <dgm:pt modelId="{A812E9DA-B8E2-4928-8845-B74813723FEB}">
      <dgm:prSet phldrT="[Text]"/>
      <dgm:spPr>
        <a:solidFill>
          <a:srgbClr val="0391BD">
            <a:alpha val="25000"/>
          </a:srgbClr>
        </a:solidFill>
      </dgm:spPr>
      <dgm:t>
        <a:bodyPr/>
        <a:lstStyle/>
        <a:p>
          <a:r>
            <a:rPr lang="en-GB" b="1" dirty="0"/>
            <a:t>…</a:t>
          </a:r>
        </a:p>
      </dgm:t>
    </dgm:pt>
    <dgm:pt modelId="{579E8C3B-7D54-42D4-8F49-A55D663B88B6}" type="parTrans" cxnId="{4EE3213B-579E-40AC-9A22-DECB69D86D54}">
      <dgm:prSet/>
      <dgm:spPr/>
      <dgm:t>
        <a:bodyPr/>
        <a:lstStyle/>
        <a:p>
          <a:endParaRPr lang="en-GB"/>
        </a:p>
      </dgm:t>
    </dgm:pt>
    <dgm:pt modelId="{F135F136-B49C-458B-9D19-76B951D51E70}" type="sibTrans" cxnId="{4EE3213B-579E-40AC-9A22-DECB69D86D54}">
      <dgm:prSet/>
      <dgm:spPr/>
      <dgm:t>
        <a:bodyPr/>
        <a:lstStyle/>
        <a:p>
          <a:endParaRPr lang="en-GB"/>
        </a:p>
      </dgm:t>
    </dgm:pt>
    <dgm:pt modelId="{88F7C3DD-C671-43A5-9CAA-99B13BB57103}" type="pres">
      <dgm:prSet presAssocID="{DF4A90E3-A2DC-4E3D-AAAC-02389B8DF862}" presName="Name0" presStyleCnt="0">
        <dgm:presLayoutVars>
          <dgm:dir/>
          <dgm:animLvl val="lvl"/>
          <dgm:resizeHandles val="exact"/>
        </dgm:presLayoutVars>
      </dgm:prSet>
      <dgm:spPr/>
    </dgm:pt>
    <dgm:pt modelId="{27E9A30D-A65A-4207-AFEF-89909FF67326}" type="pres">
      <dgm:prSet presAssocID="{81496232-6130-4F54-B789-8F47220C58F0}" presName="linNode" presStyleCnt="0"/>
      <dgm:spPr/>
    </dgm:pt>
    <dgm:pt modelId="{2199C03F-62BA-4807-B26A-12422D291184}" type="pres">
      <dgm:prSet presAssocID="{81496232-6130-4F54-B789-8F47220C58F0}" presName="parentText" presStyleLbl="node1" presStyleIdx="0" presStyleCnt="3">
        <dgm:presLayoutVars>
          <dgm:chMax val="1"/>
          <dgm:bulletEnabled val="1"/>
        </dgm:presLayoutVars>
      </dgm:prSet>
      <dgm:spPr/>
    </dgm:pt>
    <dgm:pt modelId="{B968BC77-6543-4AF0-9EC1-85E55B1DA8D3}" type="pres">
      <dgm:prSet presAssocID="{81496232-6130-4F54-B789-8F47220C58F0}" presName="descendantText" presStyleLbl="alignAccFollowNode1" presStyleIdx="0" presStyleCnt="3">
        <dgm:presLayoutVars>
          <dgm:bulletEnabled val="1"/>
        </dgm:presLayoutVars>
      </dgm:prSet>
      <dgm:spPr/>
    </dgm:pt>
    <dgm:pt modelId="{A4976001-4402-4F3A-A47D-D450584BB74D}" type="pres">
      <dgm:prSet presAssocID="{5F33FCC2-0C99-421F-B56B-C73F25914230}" presName="sp" presStyleCnt="0"/>
      <dgm:spPr/>
    </dgm:pt>
    <dgm:pt modelId="{CFD21546-2C1D-44B2-8001-7152D2B93D6C}" type="pres">
      <dgm:prSet presAssocID="{1418CCD4-0646-4657-960E-A68D810AD7AF}" presName="linNode" presStyleCnt="0"/>
      <dgm:spPr/>
    </dgm:pt>
    <dgm:pt modelId="{C424F143-1B24-4F49-B1D9-E8FCD179ACC5}" type="pres">
      <dgm:prSet presAssocID="{1418CCD4-0646-4657-960E-A68D810AD7AF}" presName="parentText" presStyleLbl="node1" presStyleIdx="1" presStyleCnt="3">
        <dgm:presLayoutVars>
          <dgm:chMax val="1"/>
          <dgm:bulletEnabled val="1"/>
        </dgm:presLayoutVars>
      </dgm:prSet>
      <dgm:spPr/>
    </dgm:pt>
    <dgm:pt modelId="{FB23A83D-2CBA-4DAD-B1F0-3C7E960F85FB}" type="pres">
      <dgm:prSet presAssocID="{1418CCD4-0646-4657-960E-A68D810AD7AF}" presName="descendantText" presStyleLbl="alignAccFollowNode1" presStyleIdx="1" presStyleCnt="3">
        <dgm:presLayoutVars>
          <dgm:bulletEnabled val="1"/>
        </dgm:presLayoutVars>
      </dgm:prSet>
      <dgm:spPr/>
    </dgm:pt>
    <dgm:pt modelId="{73046001-074D-4491-9B4F-4B5D0514A69D}" type="pres">
      <dgm:prSet presAssocID="{0C388810-DA0E-4CF0-909C-9E6A89536B40}" presName="sp" presStyleCnt="0"/>
      <dgm:spPr/>
    </dgm:pt>
    <dgm:pt modelId="{E6676B00-7EC0-4309-8A02-80168FA0B49B}" type="pres">
      <dgm:prSet presAssocID="{51D32C16-782C-4ADD-9EA1-17D892CEB705}" presName="linNode" presStyleCnt="0"/>
      <dgm:spPr/>
    </dgm:pt>
    <dgm:pt modelId="{E7B2D480-C8BA-42B3-ACD5-796DAC906A54}" type="pres">
      <dgm:prSet presAssocID="{51D32C16-782C-4ADD-9EA1-17D892CEB705}" presName="parentText" presStyleLbl="node1" presStyleIdx="2" presStyleCnt="3">
        <dgm:presLayoutVars>
          <dgm:chMax val="1"/>
          <dgm:bulletEnabled val="1"/>
        </dgm:presLayoutVars>
      </dgm:prSet>
      <dgm:spPr/>
    </dgm:pt>
    <dgm:pt modelId="{9CC767F4-12F1-4A79-A0E9-FE5DEEE35A63}" type="pres">
      <dgm:prSet presAssocID="{51D32C16-782C-4ADD-9EA1-17D892CEB705}" presName="descendantText" presStyleLbl="alignAccFollowNode1" presStyleIdx="2" presStyleCnt="3">
        <dgm:presLayoutVars>
          <dgm:bulletEnabled val="1"/>
        </dgm:presLayoutVars>
      </dgm:prSet>
      <dgm:spPr/>
    </dgm:pt>
  </dgm:ptLst>
  <dgm:cxnLst>
    <dgm:cxn modelId="{89458D02-EDD3-4B4A-9C05-9583400EA254}" srcId="{51D32C16-782C-4ADD-9EA1-17D892CEB705}" destId="{D733EDD7-28AA-4C97-B40C-30F48E4CA736}" srcOrd="2" destOrd="0" parTransId="{FB3B755E-75A0-43A7-B489-A3E8529FEC82}" sibTransId="{56FDD670-6A6C-4941-BAF6-BEDB2B7C70BE}"/>
    <dgm:cxn modelId="{5A5CFB0B-21DE-42C6-8F5B-AC38D0AF4DC6}" type="presOf" srcId="{F1553F35-80A4-4B22-9FF1-0B82F004475F}" destId="{B968BC77-6543-4AF0-9EC1-85E55B1DA8D3}" srcOrd="0" destOrd="2" presId="urn:microsoft.com/office/officeart/2005/8/layout/vList5"/>
    <dgm:cxn modelId="{F364101C-5B0F-457C-B687-EB52ACACB629}" srcId="{1418CCD4-0646-4657-960E-A68D810AD7AF}" destId="{7E5121B6-3576-4D12-B34B-56A7A2D20C46}" srcOrd="0" destOrd="0" parTransId="{7F871930-9739-450C-BA60-1089AC715D68}" sibTransId="{69D8B59B-8618-493F-BCFB-7C2DC0B587E8}"/>
    <dgm:cxn modelId="{BAC7551F-9E6E-4B4A-AF30-931054F586ED}" srcId="{81496232-6130-4F54-B789-8F47220C58F0}" destId="{91DCF016-7840-4D91-9D1C-A49E2BC3E932}" srcOrd="1" destOrd="0" parTransId="{E167F600-305E-411A-ADDA-952CC9673D0B}" sibTransId="{1A796ADF-4AED-49BC-B304-F3BDA0B0E0C2}"/>
    <dgm:cxn modelId="{24541F25-C61B-47D8-93A5-C12BD9D59D88}" srcId="{DF4A90E3-A2DC-4E3D-AAAC-02389B8DF862}" destId="{1418CCD4-0646-4657-960E-A68D810AD7AF}" srcOrd="1" destOrd="0" parTransId="{241511DC-3D5E-450D-A8DD-89B60411AC13}" sibTransId="{0C388810-DA0E-4CF0-909C-9E6A89536B40}"/>
    <dgm:cxn modelId="{A967E025-CA43-4850-9F37-29C0B59C457F}" srcId="{1418CCD4-0646-4657-960E-A68D810AD7AF}" destId="{6481400A-CBB4-4ED4-BF5D-C556031BEF32}" srcOrd="2" destOrd="0" parTransId="{6DD4AA84-5E84-4B6C-8AC5-F2E256B63FBE}" sibTransId="{D445D933-2B5E-44E0-B7A8-F86A2AC58EDA}"/>
    <dgm:cxn modelId="{E8E4FD28-A186-41B3-845A-E749B96D2AC9}" srcId="{81496232-6130-4F54-B789-8F47220C58F0}" destId="{1A07E6D9-CB63-4577-A9B1-5317FC589142}" srcOrd="3" destOrd="0" parTransId="{AA99148B-9CF4-4027-9EBE-364D8EAA056D}" sibTransId="{77947CF8-34F9-4677-883D-43716728E553}"/>
    <dgm:cxn modelId="{19397A36-2667-443B-B88B-2377C49DA37F}" type="presOf" srcId="{1418CCD4-0646-4657-960E-A68D810AD7AF}" destId="{C424F143-1B24-4F49-B1D9-E8FCD179ACC5}" srcOrd="0" destOrd="0" presId="urn:microsoft.com/office/officeart/2005/8/layout/vList5"/>
    <dgm:cxn modelId="{5FC53538-9A23-47CB-B23D-3D3BA0F008F2}" type="presOf" srcId="{D733EDD7-28AA-4C97-B40C-30F48E4CA736}" destId="{9CC767F4-12F1-4A79-A0E9-FE5DEEE35A63}" srcOrd="0" destOrd="2" presId="urn:microsoft.com/office/officeart/2005/8/layout/vList5"/>
    <dgm:cxn modelId="{4EE3213B-579E-40AC-9A22-DECB69D86D54}" srcId="{51D32C16-782C-4ADD-9EA1-17D892CEB705}" destId="{A812E9DA-B8E2-4928-8845-B74813723FEB}" srcOrd="3" destOrd="0" parTransId="{579E8C3B-7D54-42D4-8F49-A55D663B88B6}" sibTransId="{F135F136-B49C-458B-9D19-76B951D51E70}"/>
    <dgm:cxn modelId="{055DEC5D-4925-4B4A-9F6E-FDFF95BEE64F}" srcId="{81496232-6130-4F54-B789-8F47220C58F0}" destId="{F1553F35-80A4-4B22-9FF1-0B82F004475F}" srcOrd="2" destOrd="0" parTransId="{568440C2-B759-4239-B820-84629F7A064B}" sibTransId="{993E969D-3DCA-43BB-9B6F-645CC75D9A0D}"/>
    <dgm:cxn modelId="{F3BF1641-6EB2-49AD-A8E4-CF093F0E6B77}" type="presOf" srcId="{69B52355-6978-45F5-B2B1-EF8442981637}" destId="{FB23A83D-2CBA-4DAD-B1F0-3C7E960F85FB}" srcOrd="0" destOrd="1" presId="urn:microsoft.com/office/officeart/2005/8/layout/vList5"/>
    <dgm:cxn modelId="{75CFE763-7507-40E7-B8A1-7868B122C90E}" type="presOf" srcId="{51D32C16-782C-4ADD-9EA1-17D892CEB705}" destId="{E7B2D480-C8BA-42B3-ACD5-796DAC906A54}" srcOrd="0" destOrd="0" presId="urn:microsoft.com/office/officeart/2005/8/layout/vList5"/>
    <dgm:cxn modelId="{AF5BFF6C-32F9-44E8-82BE-BD1C7B7ED5E9}" type="presOf" srcId="{1A07E6D9-CB63-4577-A9B1-5317FC589142}" destId="{B968BC77-6543-4AF0-9EC1-85E55B1DA8D3}" srcOrd="0" destOrd="3" presId="urn:microsoft.com/office/officeart/2005/8/layout/vList5"/>
    <dgm:cxn modelId="{6C1D494D-8F75-40FA-85E2-0E694CA1CA79}" srcId="{81496232-6130-4F54-B789-8F47220C58F0}" destId="{13D332D8-2DE9-41BF-8071-4050CEE335EE}" srcOrd="0" destOrd="0" parTransId="{1ABD52E9-A3CB-4190-92A6-886FF45ADF32}" sibTransId="{E65478E8-BF64-46EF-BB69-D92221E057E2}"/>
    <dgm:cxn modelId="{BA57FB75-8ED2-4DAC-B54C-F14E16F3160A}" srcId="{DF4A90E3-A2DC-4E3D-AAAC-02389B8DF862}" destId="{81496232-6130-4F54-B789-8F47220C58F0}" srcOrd="0" destOrd="0" parTransId="{94BC118E-9290-45E3-AC14-C1772C346CB6}" sibTransId="{5F33FCC2-0C99-421F-B56B-C73F25914230}"/>
    <dgm:cxn modelId="{0F260D8C-84FD-4319-B8F2-87C4A4988A51}" type="presOf" srcId="{7763F342-7A90-4D1B-8A5A-512EFDC07250}" destId="{9CC767F4-12F1-4A79-A0E9-FE5DEEE35A63}" srcOrd="0" destOrd="0" presId="urn:microsoft.com/office/officeart/2005/8/layout/vList5"/>
    <dgm:cxn modelId="{FB654E92-EC55-4710-B83A-EC0891B9348A}" type="presOf" srcId="{13D332D8-2DE9-41BF-8071-4050CEE335EE}" destId="{B968BC77-6543-4AF0-9EC1-85E55B1DA8D3}" srcOrd="0" destOrd="0" presId="urn:microsoft.com/office/officeart/2005/8/layout/vList5"/>
    <dgm:cxn modelId="{A431199A-712E-487E-A0AE-7A199F47F649}" type="presOf" srcId="{81496232-6130-4F54-B789-8F47220C58F0}" destId="{2199C03F-62BA-4807-B26A-12422D291184}" srcOrd="0" destOrd="0" presId="urn:microsoft.com/office/officeart/2005/8/layout/vList5"/>
    <dgm:cxn modelId="{2E742FA3-6AE2-4075-AA31-DB7D873D87EC}" type="presOf" srcId="{7E5121B6-3576-4D12-B34B-56A7A2D20C46}" destId="{FB23A83D-2CBA-4DAD-B1F0-3C7E960F85FB}" srcOrd="0" destOrd="0" presId="urn:microsoft.com/office/officeart/2005/8/layout/vList5"/>
    <dgm:cxn modelId="{9732C0AA-74F1-4F06-9577-DE8C32A09C21}" type="presOf" srcId="{6481400A-CBB4-4ED4-BF5D-C556031BEF32}" destId="{FB23A83D-2CBA-4DAD-B1F0-3C7E960F85FB}" srcOrd="0" destOrd="2" presId="urn:microsoft.com/office/officeart/2005/8/layout/vList5"/>
    <dgm:cxn modelId="{A1AB10B1-F3A3-4891-A886-16E44B7CD258}" srcId="{51D32C16-782C-4ADD-9EA1-17D892CEB705}" destId="{291C4546-D055-45DD-95C4-3A07A2B9BCA1}" srcOrd="1" destOrd="0" parTransId="{CFEFF38D-1F91-4A7B-A24B-79439CA4C6EB}" sibTransId="{D465E4C7-CA35-4EBF-B18D-2193092693CB}"/>
    <dgm:cxn modelId="{AF9B95C2-964C-4739-907B-90ABB79D3C00}" srcId="{DF4A90E3-A2DC-4E3D-AAAC-02389B8DF862}" destId="{51D32C16-782C-4ADD-9EA1-17D892CEB705}" srcOrd="2" destOrd="0" parTransId="{05DA10B3-36E9-4174-A89A-514327A31E31}" sibTransId="{6F2F581A-5FAE-4270-9548-86979AA15EA2}"/>
    <dgm:cxn modelId="{349864CE-A769-460F-BDE3-9948DEDE15D9}" type="presOf" srcId="{91DCF016-7840-4D91-9D1C-A49E2BC3E932}" destId="{B968BC77-6543-4AF0-9EC1-85E55B1DA8D3}" srcOrd="0" destOrd="1" presId="urn:microsoft.com/office/officeart/2005/8/layout/vList5"/>
    <dgm:cxn modelId="{CA8788CF-C0A6-4840-9103-BEC1DE4CE4EF}" type="presOf" srcId="{DF4A90E3-A2DC-4E3D-AAAC-02389B8DF862}" destId="{88F7C3DD-C671-43A5-9CAA-99B13BB57103}" srcOrd="0" destOrd="0" presId="urn:microsoft.com/office/officeart/2005/8/layout/vList5"/>
    <dgm:cxn modelId="{F931EFDD-1CC1-4CC6-BC3B-435D1A04E1B0}" srcId="{51D32C16-782C-4ADD-9EA1-17D892CEB705}" destId="{7763F342-7A90-4D1B-8A5A-512EFDC07250}" srcOrd="0" destOrd="0" parTransId="{A8BA6462-F74F-408C-8C18-1BC917A5103B}" sibTransId="{0CC9A5FE-C647-4E28-8AD7-D47B2C349856}"/>
    <dgm:cxn modelId="{A1905DDF-0A4B-4196-AFA5-22D42FD4657D}" type="presOf" srcId="{291C4546-D055-45DD-95C4-3A07A2B9BCA1}" destId="{9CC767F4-12F1-4A79-A0E9-FE5DEEE35A63}" srcOrd="0" destOrd="1" presId="urn:microsoft.com/office/officeart/2005/8/layout/vList5"/>
    <dgm:cxn modelId="{63028CED-A3B0-47D2-9961-6497B7E6B283}" type="presOf" srcId="{A812E9DA-B8E2-4928-8845-B74813723FEB}" destId="{9CC767F4-12F1-4A79-A0E9-FE5DEEE35A63}" srcOrd="0" destOrd="3" presId="urn:microsoft.com/office/officeart/2005/8/layout/vList5"/>
    <dgm:cxn modelId="{1987E2EE-C477-440F-8005-9A7A79F935E7}" srcId="{1418CCD4-0646-4657-960E-A68D810AD7AF}" destId="{69B52355-6978-45F5-B2B1-EF8442981637}" srcOrd="1" destOrd="0" parTransId="{D061065C-FCC9-4488-8BD0-3025661E7C34}" sibTransId="{F7CAA0BD-4920-4926-BB5F-DDD01D6BA23B}"/>
    <dgm:cxn modelId="{BEAFDAE1-F429-4065-843D-A8221647C0C2}" type="presParOf" srcId="{88F7C3DD-C671-43A5-9CAA-99B13BB57103}" destId="{27E9A30D-A65A-4207-AFEF-89909FF67326}" srcOrd="0" destOrd="0" presId="urn:microsoft.com/office/officeart/2005/8/layout/vList5"/>
    <dgm:cxn modelId="{9024F069-4328-40AA-B55B-FEC13203B9D2}" type="presParOf" srcId="{27E9A30D-A65A-4207-AFEF-89909FF67326}" destId="{2199C03F-62BA-4807-B26A-12422D291184}" srcOrd="0" destOrd="0" presId="urn:microsoft.com/office/officeart/2005/8/layout/vList5"/>
    <dgm:cxn modelId="{5486D1F1-4817-4008-BEE9-91374AFA717D}" type="presParOf" srcId="{27E9A30D-A65A-4207-AFEF-89909FF67326}" destId="{B968BC77-6543-4AF0-9EC1-85E55B1DA8D3}" srcOrd="1" destOrd="0" presId="urn:microsoft.com/office/officeart/2005/8/layout/vList5"/>
    <dgm:cxn modelId="{2E036F08-90AD-4745-A175-DD53F722D369}" type="presParOf" srcId="{88F7C3DD-C671-43A5-9CAA-99B13BB57103}" destId="{A4976001-4402-4F3A-A47D-D450584BB74D}" srcOrd="1" destOrd="0" presId="urn:microsoft.com/office/officeart/2005/8/layout/vList5"/>
    <dgm:cxn modelId="{28A24419-3FDF-4BFE-8583-F69CB04A3B96}" type="presParOf" srcId="{88F7C3DD-C671-43A5-9CAA-99B13BB57103}" destId="{CFD21546-2C1D-44B2-8001-7152D2B93D6C}" srcOrd="2" destOrd="0" presId="urn:microsoft.com/office/officeart/2005/8/layout/vList5"/>
    <dgm:cxn modelId="{AE61550B-E757-4205-A9F6-122238163155}" type="presParOf" srcId="{CFD21546-2C1D-44B2-8001-7152D2B93D6C}" destId="{C424F143-1B24-4F49-B1D9-E8FCD179ACC5}" srcOrd="0" destOrd="0" presId="urn:microsoft.com/office/officeart/2005/8/layout/vList5"/>
    <dgm:cxn modelId="{5E507043-C9D3-4003-AE66-C98695FD4AA7}" type="presParOf" srcId="{CFD21546-2C1D-44B2-8001-7152D2B93D6C}" destId="{FB23A83D-2CBA-4DAD-B1F0-3C7E960F85FB}" srcOrd="1" destOrd="0" presId="urn:microsoft.com/office/officeart/2005/8/layout/vList5"/>
    <dgm:cxn modelId="{00CD9165-E9A3-4EB4-AF68-289E98AB3822}" type="presParOf" srcId="{88F7C3DD-C671-43A5-9CAA-99B13BB57103}" destId="{73046001-074D-4491-9B4F-4B5D0514A69D}" srcOrd="3" destOrd="0" presId="urn:microsoft.com/office/officeart/2005/8/layout/vList5"/>
    <dgm:cxn modelId="{484699D9-944F-420A-8F14-234C936DF8A3}" type="presParOf" srcId="{88F7C3DD-C671-43A5-9CAA-99B13BB57103}" destId="{E6676B00-7EC0-4309-8A02-80168FA0B49B}" srcOrd="4" destOrd="0" presId="urn:microsoft.com/office/officeart/2005/8/layout/vList5"/>
    <dgm:cxn modelId="{17E68551-8DC7-4904-A512-7DAF5E300FF8}" type="presParOf" srcId="{E6676B00-7EC0-4309-8A02-80168FA0B49B}" destId="{E7B2D480-C8BA-42B3-ACD5-796DAC906A54}" srcOrd="0" destOrd="0" presId="urn:microsoft.com/office/officeart/2005/8/layout/vList5"/>
    <dgm:cxn modelId="{AAD5A947-0C45-4E33-A216-85647CCF2268}" type="presParOf" srcId="{E6676B00-7EC0-4309-8A02-80168FA0B49B}" destId="{9CC767F4-12F1-4A79-A0E9-FE5DEEE35A6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8BC77-6543-4AF0-9EC1-85E55B1DA8D3}">
      <dsp:nvSpPr>
        <dsp:cNvPr id="0" name=""/>
        <dsp:cNvSpPr/>
      </dsp:nvSpPr>
      <dsp:spPr>
        <a:xfrm rot="5400000">
          <a:off x="4268636" y="-1573304"/>
          <a:ext cx="1112018" cy="4540843"/>
        </a:xfrm>
        <a:prstGeom prst="round2SameRect">
          <a:avLst/>
        </a:prstGeom>
        <a:solidFill>
          <a:srgbClr val="00B050">
            <a:alpha val="25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t>Patients</a:t>
          </a:r>
        </a:p>
        <a:p>
          <a:pPr marL="114300" lvl="1" indent="-114300" algn="l" defTabSz="666750">
            <a:lnSpc>
              <a:spcPct val="90000"/>
            </a:lnSpc>
            <a:spcBef>
              <a:spcPct val="0"/>
            </a:spcBef>
            <a:spcAft>
              <a:spcPct val="15000"/>
            </a:spcAft>
            <a:buChar char="•"/>
          </a:pPr>
          <a:r>
            <a:rPr lang="en-GB" sz="1500" kern="1200" dirty="0"/>
            <a:t>Partnership</a:t>
          </a:r>
        </a:p>
        <a:p>
          <a:pPr marL="114300" lvl="1" indent="-114300" algn="l" defTabSz="666750">
            <a:lnSpc>
              <a:spcPct val="90000"/>
            </a:lnSpc>
            <a:spcBef>
              <a:spcPct val="0"/>
            </a:spcBef>
            <a:spcAft>
              <a:spcPct val="15000"/>
            </a:spcAft>
            <a:buChar char="•"/>
          </a:pPr>
          <a:r>
            <a:rPr lang="en-GB" sz="1500" kern="1200" dirty="0"/>
            <a:t>Pride</a:t>
          </a:r>
        </a:p>
        <a:p>
          <a:pPr marL="114300" lvl="1" indent="-114300" algn="l" defTabSz="666750">
            <a:lnSpc>
              <a:spcPct val="90000"/>
            </a:lnSpc>
            <a:spcBef>
              <a:spcPct val="0"/>
            </a:spcBef>
            <a:spcAft>
              <a:spcPct val="15000"/>
            </a:spcAft>
            <a:buChar char="•"/>
          </a:pPr>
          <a:r>
            <a:rPr lang="en-GB" sz="1500" kern="1200" dirty="0"/>
            <a:t>Performance</a:t>
          </a:r>
        </a:p>
      </dsp:txBody>
      <dsp:txXfrm rot="-5400000">
        <a:off x="2554224" y="195392"/>
        <a:ext cx="4486559" cy="1003450"/>
      </dsp:txXfrm>
    </dsp:sp>
    <dsp:sp modelId="{2199C03F-62BA-4807-B26A-12422D291184}">
      <dsp:nvSpPr>
        <dsp:cNvPr id="0" name=""/>
        <dsp:cNvSpPr/>
      </dsp:nvSpPr>
      <dsp:spPr>
        <a:xfrm>
          <a:off x="0" y="2106"/>
          <a:ext cx="2554224" cy="1390023"/>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GB" sz="3000" kern="1200" dirty="0"/>
            <a:t>ENDS (what we want)</a:t>
          </a:r>
        </a:p>
      </dsp:txBody>
      <dsp:txXfrm>
        <a:off x="67855" y="69961"/>
        <a:ext cx="2418514" cy="1254313"/>
      </dsp:txXfrm>
    </dsp:sp>
    <dsp:sp modelId="{FB23A83D-2CBA-4DAD-B1F0-3C7E960F85FB}">
      <dsp:nvSpPr>
        <dsp:cNvPr id="0" name=""/>
        <dsp:cNvSpPr/>
      </dsp:nvSpPr>
      <dsp:spPr>
        <a:xfrm rot="5400000">
          <a:off x="4268636" y="-113779"/>
          <a:ext cx="1112018" cy="4540843"/>
        </a:xfrm>
        <a:prstGeom prst="round2SameRect">
          <a:avLst/>
        </a:prstGeom>
        <a:solidFill>
          <a:srgbClr val="FFC000">
            <a:alpha val="25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t>Clinical Effectiveness</a:t>
          </a:r>
        </a:p>
        <a:p>
          <a:pPr marL="114300" lvl="1" indent="-114300" algn="l" defTabSz="666750">
            <a:lnSpc>
              <a:spcPct val="90000"/>
            </a:lnSpc>
            <a:spcBef>
              <a:spcPct val="0"/>
            </a:spcBef>
            <a:spcAft>
              <a:spcPct val="15000"/>
            </a:spcAft>
            <a:buChar char="•"/>
          </a:pPr>
          <a:r>
            <a:rPr lang="en-GB" sz="1500" kern="1200" dirty="0"/>
            <a:t>Clinical Efficiency</a:t>
          </a:r>
        </a:p>
        <a:p>
          <a:pPr marL="114300" lvl="1" indent="-114300" algn="l" defTabSz="666750">
            <a:lnSpc>
              <a:spcPct val="90000"/>
            </a:lnSpc>
            <a:spcBef>
              <a:spcPct val="0"/>
            </a:spcBef>
            <a:spcAft>
              <a:spcPct val="15000"/>
            </a:spcAft>
            <a:buChar char="•"/>
          </a:pPr>
          <a:r>
            <a:rPr lang="en-GB" sz="1500" kern="1200" dirty="0"/>
            <a:t>Start / Stop / Improve Processes</a:t>
          </a:r>
        </a:p>
      </dsp:txBody>
      <dsp:txXfrm rot="-5400000">
        <a:off x="2554224" y="1654917"/>
        <a:ext cx="4486559" cy="1003450"/>
      </dsp:txXfrm>
    </dsp:sp>
    <dsp:sp modelId="{C424F143-1B24-4F49-B1D9-E8FCD179ACC5}">
      <dsp:nvSpPr>
        <dsp:cNvPr id="0" name=""/>
        <dsp:cNvSpPr/>
      </dsp:nvSpPr>
      <dsp:spPr>
        <a:xfrm>
          <a:off x="0" y="1461630"/>
          <a:ext cx="2554224" cy="1390023"/>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GB" sz="3000" kern="1200" dirty="0"/>
            <a:t>WAYS (what we do)</a:t>
          </a:r>
        </a:p>
      </dsp:txBody>
      <dsp:txXfrm>
        <a:off x="67855" y="1529485"/>
        <a:ext cx="2418514" cy="1254313"/>
      </dsp:txXfrm>
    </dsp:sp>
    <dsp:sp modelId="{9CC767F4-12F1-4A79-A0E9-FE5DEEE35A63}">
      <dsp:nvSpPr>
        <dsp:cNvPr id="0" name=""/>
        <dsp:cNvSpPr/>
      </dsp:nvSpPr>
      <dsp:spPr>
        <a:xfrm rot="5400000">
          <a:off x="4268636" y="1345744"/>
          <a:ext cx="1112018" cy="4540843"/>
        </a:xfrm>
        <a:prstGeom prst="round2SameRect">
          <a:avLst/>
        </a:prstGeom>
        <a:solidFill>
          <a:srgbClr val="0391BD">
            <a:alpha val="25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t>Scheduling</a:t>
          </a:r>
        </a:p>
        <a:p>
          <a:pPr marL="114300" lvl="1" indent="-114300" algn="l" defTabSz="666750">
            <a:lnSpc>
              <a:spcPct val="90000"/>
            </a:lnSpc>
            <a:spcBef>
              <a:spcPct val="0"/>
            </a:spcBef>
            <a:spcAft>
              <a:spcPct val="15000"/>
            </a:spcAft>
            <a:buChar char="•"/>
          </a:pPr>
          <a:r>
            <a:rPr lang="en-GB" sz="1500" kern="1200" dirty="0"/>
            <a:t>Record to hand</a:t>
          </a:r>
        </a:p>
        <a:p>
          <a:pPr marL="114300" lvl="1" indent="-114300" algn="l" defTabSz="666750">
            <a:lnSpc>
              <a:spcPct val="90000"/>
            </a:lnSpc>
            <a:spcBef>
              <a:spcPct val="0"/>
            </a:spcBef>
            <a:spcAft>
              <a:spcPct val="15000"/>
            </a:spcAft>
            <a:buChar char="•"/>
          </a:pPr>
          <a:r>
            <a:rPr lang="en-GB" sz="1500" kern="1200" dirty="0"/>
            <a:t>Standard Forms</a:t>
          </a:r>
        </a:p>
        <a:p>
          <a:pPr marL="114300" lvl="1" indent="-114300" algn="l" defTabSz="666750">
            <a:lnSpc>
              <a:spcPct val="90000"/>
            </a:lnSpc>
            <a:spcBef>
              <a:spcPct val="0"/>
            </a:spcBef>
            <a:spcAft>
              <a:spcPct val="15000"/>
            </a:spcAft>
            <a:buChar char="•"/>
          </a:pPr>
          <a:r>
            <a:rPr lang="en-GB" sz="1500" b="1" kern="1200" dirty="0"/>
            <a:t>…</a:t>
          </a:r>
        </a:p>
      </dsp:txBody>
      <dsp:txXfrm rot="-5400000">
        <a:off x="2554224" y="3114440"/>
        <a:ext cx="4486559" cy="1003450"/>
      </dsp:txXfrm>
    </dsp:sp>
    <dsp:sp modelId="{E7B2D480-C8BA-42B3-ACD5-796DAC906A54}">
      <dsp:nvSpPr>
        <dsp:cNvPr id="0" name=""/>
        <dsp:cNvSpPr/>
      </dsp:nvSpPr>
      <dsp:spPr>
        <a:xfrm>
          <a:off x="0" y="2921154"/>
          <a:ext cx="2554224" cy="1390023"/>
        </a:xfrm>
        <a:prstGeom prst="roundRect">
          <a:avLst/>
        </a:prstGeom>
        <a:solidFill>
          <a:srgbClr val="0391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GB" sz="3000" kern="1200" dirty="0"/>
            <a:t>MEANS (what we have)</a:t>
          </a:r>
        </a:p>
      </dsp:txBody>
      <dsp:txXfrm>
        <a:off x="67855" y="2989009"/>
        <a:ext cx="2418514" cy="125431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AA0AF6-5619-4AFD-8A91-D0C1B018A3AD}" type="datetimeFigureOut">
              <a:rPr lang="en-GB" smtClean="0"/>
              <a:t>14/10/2018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8AA2C9-DD23-4770-913D-31AD8A46B099}" type="slidenum">
              <a:rPr lang="en-GB" smtClean="0"/>
              <a:t>‹#›</a:t>
            </a:fld>
            <a:endParaRPr lang="en-GB"/>
          </a:p>
        </p:txBody>
      </p:sp>
    </p:spTree>
    <p:extLst>
      <p:ext uri="{BB962C8B-B14F-4D97-AF65-F5344CB8AC3E}">
        <p14:creationId xmlns:p14="http://schemas.microsoft.com/office/powerpoint/2010/main" val="239179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Servant Leader / custodian.</a:t>
            </a:r>
          </a:p>
          <a:p>
            <a:r>
              <a:rPr lang="en-GB" dirty="0"/>
              <a:t>Ten minutes’ worth of stuff to consider when you’re in a senior position and are making decisions about other people’s lives and money. </a:t>
            </a:r>
          </a:p>
        </p:txBody>
      </p:sp>
      <p:sp>
        <p:nvSpPr>
          <p:cNvPr id="4" name="Slide Number Placeholder 3"/>
          <p:cNvSpPr>
            <a:spLocks noGrp="1"/>
          </p:cNvSpPr>
          <p:nvPr>
            <p:ph type="sldNum" sz="quarter" idx="5"/>
          </p:nvPr>
        </p:nvSpPr>
        <p:spPr/>
        <p:txBody>
          <a:bodyPr/>
          <a:lstStyle/>
          <a:p>
            <a:fld id="{BA8AA2C9-DD23-4770-913D-31AD8A46B099}" type="slidenum">
              <a:rPr lang="en-GB" smtClean="0"/>
              <a:t>1</a:t>
            </a:fld>
            <a:endParaRPr lang="en-GB"/>
          </a:p>
        </p:txBody>
      </p:sp>
    </p:spTree>
    <p:extLst>
      <p:ext uri="{BB962C8B-B14F-4D97-AF65-F5344CB8AC3E}">
        <p14:creationId xmlns:p14="http://schemas.microsoft.com/office/powerpoint/2010/main" val="2504650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FAF39D-3194-4EC4-97F2-74D669ACE0E2}" type="slidenum">
              <a:rPr lang="en-GB"/>
              <a:pPr/>
              <a:t>10</a:t>
            </a:fld>
            <a:endParaRPr lang="en-GB"/>
          </a:p>
        </p:txBody>
      </p:sp>
      <p:sp>
        <p:nvSpPr>
          <p:cNvPr id="353282" name="Rectangle 2"/>
          <p:cNvSpPr>
            <a:spLocks noGrp="1" noRot="1" noChangeAspect="1" noChangeArrowheads="1" noTextEdit="1"/>
          </p:cNvSpPr>
          <p:nvPr>
            <p:ph type="sldImg"/>
          </p:nvPr>
        </p:nvSpPr>
        <p:spPr>
          <a:xfrm>
            <a:off x="114300" y="636588"/>
            <a:ext cx="6581775" cy="3703637"/>
          </a:xfrm>
          <a:ln/>
        </p:spPr>
      </p:sp>
      <p:sp>
        <p:nvSpPr>
          <p:cNvPr id="353283" name="Rectangle 3"/>
          <p:cNvSpPr>
            <a:spLocks noGrp="1" noChangeArrowheads="1"/>
          </p:cNvSpPr>
          <p:nvPr>
            <p:ph type="body" idx="1"/>
          </p:nvPr>
        </p:nvSpPr>
        <p:spPr>
          <a:xfrm>
            <a:off x="903211" y="4725493"/>
            <a:ext cx="4989683" cy="4715153"/>
          </a:xfrm>
        </p:spPr>
        <p:txBody>
          <a:bodyPr/>
          <a:lstStyle/>
          <a:p>
            <a:pPr defTabSz="844550"/>
            <a:r>
              <a:rPr lang="en-GB" dirty="0"/>
              <a:t>The purpose behind any Benefits Management methodology is to identify, quantify, prioritise, select and manage business benefits. In essence it is choosing the right things to do, for the right reasons and then doing them.</a:t>
            </a:r>
          </a:p>
          <a:p>
            <a:pPr defTabSz="844550"/>
            <a:endParaRPr lang="en-GB" dirty="0"/>
          </a:p>
          <a:p>
            <a:pPr marL="0" marR="0" indent="0" algn="l" defTabSz="844550" rtl="0" eaLnBrk="1" fontAlgn="auto" latinLnBrk="0" hangingPunct="1">
              <a:lnSpc>
                <a:spcPct val="100000"/>
              </a:lnSpc>
              <a:spcBef>
                <a:spcPts val="0"/>
              </a:spcBef>
              <a:spcAft>
                <a:spcPts val="0"/>
              </a:spcAft>
              <a:buClrTx/>
              <a:buSzTx/>
              <a:buFontTx/>
              <a:buNone/>
              <a:tabLst/>
              <a:defRPr/>
            </a:pPr>
            <a:r>
              <a:rPr lang="en-GB" sz="1200" b="0" i="0" dirty="0">
                <a:cs typeface="Arial" charset="0"/>
              </a:rPr>
              <a:t>Benefits Management is the best application of scarce resources to select and deliver appropriate benefits to identified stakeholders.</a:t>
            </a:r>
          </a:p>
          <a:p>
            <a:pPr marL="0" marR="0" indent="0" algn="l" defTabSz="844550" rtl="0" eaLnBrk="1" fontAlgn="auto" latinLnBrk="0" hangingPunct="1">
              <a:lnSpc>
                <a:spcPct val="100000"/>
              </a:lnSpc>
              <a:spcBef>
                <a:spcPts val="0"/>
              </a:spcBef>
              <a:spcAft>
                <a:spcPts val="0"/>
              </a:spcAft>
              <a:buClrTx/>
              <a:buSzTx/>
              <a:buFontTx/>
              <a:buNone/>
              <a:tabLst/>
              <a:defRPr/>
            </a:pPr>
            <a:endParaRPr lang="en-GB" sz="1200" b="0" i="0" dirty="0">
              <a:cs typeface="Arial" charset="0"/>
            </a:endParaRPr>
          </a:p>
          <a:p>
            <a:pPr marL="0" marR="0" indent="0" algn="l" defTabSz="844550" rtl="0" eaLnBrk="1" fontAlgn="auto" latinLnBrk="0" hangingPunct="1">
              <a:lnSpc>
                <a:spcPct val="100000"/>
              </a:lnSpc>
              <a:spcBef>
                <a:spcPts val="0"/>
              </a:spcBef>
              <a:spcAft>
                <a:spcPts val="0"/>
              </a:spcAft>
              <a:buClrTx/>
              <a:buSzTx/>
              <a:buFontTx/>
              <a:buNone/>
              <a:tabLst/>
              <a:defRPr/>
            </a:pPr>
            <a:r>
              <a:rPr lang="en-GB" sz="1200" b="0" i="0" dirty="0">
                <a:cs typeface="Arial" charset="0"/>
              </a:rPr>
              <a:t>In the end, we are talking about the exercise of power. That’s always going to be subjective, it’s people making choices. What we can hope to do is add some rationality into the process. </a:t>
            </a:r>
          </a:p>
          <a:p>
            <a:pPr defTabSz="844550"/>
            <a:endParaRPr lang="en-GB" b="0" i="0" dirty="0"/>
          </a:p>
          <a:p>
            <a:pPr defTabSz="844550"/>
            <a:endParaRPr lang="en-GB" dirty="0"/>
          </a:p>
        </p:txBody>
      </p:sp>
    </p:spTree>
    <p:extLst>
      <p:ext uri="{BB962C8B-B14F-4D97-AF65-F5344CB8AC3E}">
        <p14:creationId xmlns:p14="http://schemas.microsoft.com/office/powerpoint/2010/main" val="1229809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A1E9FD-8308-4DCC-9B9B-2B1886079598}" type="slidenum">
              <a:rPr lang="en-GB" altLang="en-US"/>
              <a:pPr/>
              <a:t>11</a:t>
            </a:fld>
            <a:endParaRPr lang="en-GB" altLang="en-US"/>
          </a:p>
        </p:txBody>
      </p:sp>
      <p:sp>
        <p:nvSpPr>
          <p:cNvPr id="93186" name="Rectangle 2"/>
          <p:cNvSpPr>
            <a:spLocks noGrp="1" noRot="1" noChangeAspect="1" noChangeArrowheads="1" noTextEdit="1"/>
          </p:cNvSpPr>
          <p:nvPr>
            <p:ph type="sldImg"/>
          </p:nvPr>
        </p:nvSpPr>
        <p:spPr>
          <a:xfrm>
            <a:off x="90488" y="744538"/>
            <a:ext cx="6616700" cy="3722687"/>
          </a:xfrm>
          <a:ln/>
        </p:spPr>
      </p:sp>
      <p:sp>
        <p:nvSpPr>
          <p:cNvPr id="93187" name="Rectangle 3"/>
          <p:cNvSpPr>
            <a:spLocks noGrp="1" noChangeArrowheads="1"/>
          </p:cNvSpPr>
          <p:nvPr>
            <p:ph type="body" idx="1"/>
          </p:nvPr>
        </p:nvSpPr>
        <p:spPr>
          <a:xfrm>
            <a:off x="906357" y="4715153"/>
            <a:ext cx="4984962" cy="4466987"/>
          </a:xfrm>
        </p:spPr>
        <p:txBody>
          <a:bodyPr/>
          <a:lstStyle/>
          <a:p>
            <a:pPr>
              <a:spcBef>
                <a:spcPts val="500"/>
              </a:spcBef>
              <a:spcAft>
                <a:spcPts val="500"/>
              </a:spcAft>
            </a:pPr>
            <a:r>
              <a:rPr lang="en-GB" altLang="en-US" dirty="0"/>
              <a:t>Done well, Benefits Management provides a rational, consensus set of business decisions.</a:t>
            </a:r>
            <a:r>
              <a:rPr lang="en-GB" altLang="en-US" baseline="0" dirty="0"/>
              <a:t> </a:t>
            </a:r>
            <a:r>
              <a:rPr lang="en-GB" altLang="en-US" dirty="0"/>
              <a:t>The strength of Benefits Management is that it creates a compelling reason for the project sponsor / champion / stakeholders to act. A benefits-led project will have been chosen because it meets a valid business need with sound, agreed objectives. All the numbers in the business case will have been put there by the stakeholders with evidence to back them up and an owner committed to their delivery. As they are involved in delivery, it will be a manageable amount of change for a few big benefits</a:t>
            </a:r>
          </a:p>
          <a:p>
            <a:pPr>
              <a:spcBef>
                <a:spcPts val="500"/>
              </a:spcBef>
              <a:spcAft>
                <a:spcPts val="500"/>
              </a:spcAft>
            </a:pPr>
            <a:r>
              <a:rPr lang="en-GB" altLang="en-US" dirty="0"/>
              <a:t>The links between the means, ways and ends (enabler to objective) are proved through the BDN. There’s no implicit assumption along the lines of buy kit – get benefit. The cause – effect nets are visible and open to debate and the solution is seen to be feasible.</a:t>
            </a:r>
          </a:p>
          <a:p>
            <a:endParaRPr lang="en-GB" altLang="en-US" dirty="0"/>
          </a:p>
          <a:p>
            <a:endParaRPr lang="en-GB"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b="0" dirty="0"/>
              <a:t>Here’s the sort of thing that interferes</a:t>
            </a:r>
            <a:r>
              <a:rPr lang="en-GB" b="0" baseline="0" dirty="0"/>
              <a:t> with rational decision making. We know they exist. We have optimism bias in our business cases. Everyone does unconscious bias training. And yet, we forget about them when making big decisions.</a:t>
            </a:r>
          </a:p>
          <a:p>
            <a:endParaRPr lang="en-GB" b="0" baseline="0" dirty="0"/>
          </a:p>
          <a:p>
            <a:r>
              <a:rPr lang="en-GB" b="0" dirty="0"/>
              <a:t>There’s some excellent stuff on the ways that psychology affects economic decision making in Daniel </a:t>
            </a:r>
            <a:r>
              <a:rPr lang="en-GB" b="0" dirty="0" err="1"/>
              <a:t>Kahnemann’s</a:t>
            </a:r>
            <a:r>
              <a:rPr lang="en-GB" b="0" dirty="0"/>
              <a:t> book Thinking, Fast and Slow. </a:t>
            </a:r>
          </a:p>
          <a:p>
            <a:endParaRPr lang="en-GB" b="0" dirty="0"/>
          </a:p>
          <a:p>
            <a:r>
              <a:rPr lang="en-GB" b="1" dirty="0"/>
              <a:t>Prediction – pre Business Case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Optimism Bias – Expecting too much in terms of results, cost and time despite previous experience. This is now recognised</a:t>
            </a:r>
            <a:r>
              <a:rPr lang="en-GB" baseline="0" dirty="0"/>
              <a:t> and often included in business cases. Which means people have started gaming with it, claim double . </a:t>
            </a:r>
            <a:endParaRPr lang="en-GB" dirty="0"/>
          </a:p>
          <a:p>
            <a:r>
              <a:rPr lang="en-GB" dirty="0"/>
              <a:t>Strategic Misrepresentation – </a:t>
            </a:r>
            <a:r>
              <a:rPr lang="en-GB" dirty="0" err="1"/>
              <a:t>Flyvberg</a:t>
            </a:r>
            <a:r>
              <a:rPr lang="en-GB" dirty="0"/>
              <a:t>, conscious</a:t>
            </a:r>
            <a:r>
              <a:rPr lang="en-GB" baseline="0" dirty="0"/>
              <a:t> </a:t>
            </a:r>
            <a:r>
              <a:rPr lang="en-GB" dirty="0"/>
              <a:t>deliberate</a:t>
            </a:r>
            <a:r>
              <a:rPr lang="en-GB" baseline="0" dirty="0"/>
              <a:t> </a:t>
            </a:r>
            <a:r>
              <a:rPr lang="en-GB" dirty="0"/>
              <a:t>lying</a:t>
            </a:r>
            <a:r>
              <a:rPr lang="en-GB" baseline="0" dirty="0"/>
              <a:t> to get the business case approved. International analysis of transport infrastructure, just about every business case lied about the potential benefits to be achieved.</a:t>
            </a:r>
          </a:p>
          <a:p>
            <a:r>
              <a:rPr lang="en-GB" dirty="0"/>
              <a:t>Anchoring – Anchor on the first estimate, no matter how inaccurate</a:t>
            </a:r>
            <a:r>
              <a:rPr lang="en-GB" baseline="0" dirty="0"/>
              <a:t> and then fail to change sufficiently despite knowing it was wrong. It’s why salespeople start on an impossibly high note, “This is the best thing since sliced bread”. It will still feel that way even when the facts have destroyed their argument. </a:t>
            </a:r>
            <a:endParaRPr lang="en-GB" dirty="0"/>
          </a:p>
          <a:p>
            <a:r>
              <a:rPr lang="en-GB" dirty="0"/>
              <a:t>WYSIATI – What You See Is All There Is (</a:t>
            </a:r>
            <a:r>
              <a:rPr lang="en-GB" dirty="0" err="1"/>
              <a:t>Kahnemann</a:t>
            </a:r>
            <a:r>
              <a:rPr lang="en-GB" dirty="0"/>
              <a:t>),</a:t>
            </a:r>
            <a:r>
              <a:rPr lang="en-GB" baseline="0" dirty="0"/>
              <a:t> ignoring the existence of other evidence, failing to look for alternatives.</a:t>
            </a:r>
            <a:endParaRPr lang="en-GB" dirty="0"/>
          </a:p>
          <a:p>
            <a:endParaRPr lang="en-GB" b="1" dirty="0"/>
          </a:p>
          <a:p>
            <a:r>
              <a:rPr lang="en-GB" b="1" dirty="0"/>
              <a:t>Delivery – work in progress</a:t>
            </a:r>
          </a:p>
          <a:p>
            <a:r>
              <a:rPr lang="en-GB" dirty="0"/>
              <a:t>Illusion of Control – Assuming</a:t>
            </a:r>
            <a:r>
              <a:rPr lang="en-GB" baseline="0" dirty="0"/>
              <a:t> it all goes to plan… Belief that you have full control of the situation, not mitigating the risks.</a:t>
            </a:r>
            <a:endParaRPr lang="en-GB" dirty="0"/>
          </a:p>
          <a:p>
            <a:r>
              <a:rPr lang="en-GB" dirty="0"/>
              <a:t>Confirmation Bias – Filtering the evidence to fit your expectations, seeing only what you want to see.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Affect Heuristic – Seeing the positive in things (and people)</a:t>
            </a:r>
            <a:r>
              <a:rPr lang="en-GB" baseline="0" dirty="0"/>
              <a:t> </a:t>
            </a:r>
            <a:r>
              <a:rPr lang="en-GB" dirty="0"/>
              <a:t>we like, and negative in things we don’t. The halo effect of the singer, not the song. </a:t>
            </a:r>
          </a:p>
          <a:p>
            <a:r>
              <a:rPr lang="en-GB" dirty="0"/>
              <a:t>Framing – Making</a:t>
            </a:r>
            <a:r>
              <a:rPr lang="en-GB" baseline="0" dirty="0"/>
              <a:t> a choice dependent on the way the options are phrased. “It could be you!”, or “It’s almost certain it won’t be you.” Good news / bad news stories in performance reports.</a:t>
            </a:r>
            <a:endParaRPr lang="en-GB" dirty="0"/>
          </a:p>
          <a:p>
            <a:r>
              <a:rPr lang="en-GB" dirty="0"/>
              <a:t>Regression to the Mean – A knee-jerk reaction to a one-off. Reward and punishment are both usually followed by a more average result, hence we believe punishment</a:t>
            </a:r>
            <a:r>
              <a:rPr lang="en-GB" baseline="0" dirty="0"/>
              <a:t> motivates.</a:t>
            </a:r>
            <a:endParaRPr lang="en-GB" dirty="0"/>
          </a:p>
          <a:p>
            <a:endParaRPr lang="en-GB" dirty="0"/>
          </a:p>
        </p:txBody>
      </p:sp>
      <p:sp>
        <p:nvSpPr>
          <p:cNvPr id="4" name="Slide Number Placeholder 3"/>
          <p:cNvSpPr>
            <a:spLocks noGrp="1"/>
          </p:cNvSpPr>
          <p:nvPr>
            <p:ph type="sldNum" sz="quarter" idx="10"/>
          </p:nvPr>
        </p:nvSpPr>
        <p:spPr/>
        <p:txBody>
          <a:bodyPr/>
          <a:lstStyle/>
          <a:p>
            <a:fld id="{29CEE1B3-A25B-4DC8-856C-12F5CBC6302F}" type="slidenum">
              <a:rPr lang="en-GB" smtClean="0"/>
              <a:pPr/>
              <a:t>12</a:t>
            </a:fld>
            <a:endParaRPr lang="en-GB"/>
          </a:p>
        </p:txBody>
      </p:sp>
    </p:spTree>
    <p:extLst>
      <p:ext uri="{BB962C8B-B14F-4D97-AF65-F5344CB8AC3E}">
        <p14:creationId xmlns:p14="http://schemas.microsoft.com/office/powerpoint/2010/main" val="282350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Benefits Management</a:t>
            </a:r>
            <a:r>
              <a:rPr lang="en-GB" baseline="0" dirty="0"/>
              <a:t> supports better delivery of strategy. Concentration on benefits is better than what we had before. But it’s only part of the story. Now we’ve got an emphasis on benefits that may not be strategic. Lots of piecemeal rewards that don’t add up to a strategic whole. </a:t>
            </a:r>
          </a:p>
          <a:p>
            <a:r>
              <a:rPr lang="en-GB" baseline="0" dirty="0"/>
              <a:t>It takes leadership commitment to make the move from Benefits to Strategy.</a:t>
            </a:r>
          </a:p>
        </p:txBody>
      </p:sp>
      <p:sp>
        <p:nvSpPr>
          <p:cNvPr id="4" name="Slide Number Placeholder 3"/>
          <p:cNvSpPr>
            <a:spLocks noGrp="1"/>
          </p:cNvSpPr>
          <p:nvPr>
            <p:ph type="sldNum" sz="quarter" idx="10"/>
          </p:nvPr>
        </p:nvSpPr>
        <p:spPr/>
        <p:txBody>
          <a:bodyPr/>
          <a:lstStyle/>
          <a:p>
            <a:fld id="{5B57DE50-7723-422A-8358-C6091843375B}" type="slidenum">
              <a:rPr lang="en-GB" smtClean="0"/>
              <a:t>13</a:t>
            </a:fld>
            <a:endParaRPr lang="en-GB"/>
          </a:p>
        </p:txBody>
      </p:sp>
    </p:spTree>
    <p:extLst>
      <p:ext uri="{BB962C8B-B14F-4D97-AF65-F5344CB8AC3E}">
        <p14:creationId xmlns:p14="http://schemas.microsoft.com/office/powerpoint/2010/main" val="2217227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r>
              <a:rPr lang="en-GB" dirty="0"/>
              <a:t>A reminder that BM works, why it’s always appropriate. Here’s a quote from the YAS</a:t>
            </a:r>
            <a:r>
              <a:rPr lang="en-GB" baseline="0" dirty="0"/>
              <a:t> testimonial piece.</a:t>
            </a:r>
          </a:p>
        </p:txBody>
      </p:sp>
      <p:sp>
        <p:nvSpPr>
          <p:cNvPr id="4" name="Slide Number Placeholder 3"/>
          <p:cNvSpPr>
            <a:spLocks noGrp="1"/>
          </p:cNvSpPr>
          <p:nvPr>
            <p:ph type="sldNum" sz="quarter" idx="10"/>
          </p:nvPr>
        </p:nvSpPr>
        <p:spPr/>
        <p:txBody>
          <a:bodyPr/>
          <a:lstStyle/>
          <a:p>
            <a:fld id="{4578323B-58A7-483E-915B-D4EC27A732EB}" type="slidenum">
              <a:rPr lang="en-GB" smtClean="0"/>
              <a:pPr/>
              <a:t>14</a:t>
            </a:fld>
            <a:endParaRPr lang="en-GB"/>
          </a:p>
        </p:txBody>
      </p:sp>
    </p:spTree>
    <p:extLst>
      <p:ext uri="{BB962C8B-B14F-4D97-AF65-F5344CB8AC3E}">
        <p14:creationId xmlns:p14="http://schemas.microsoft.com/office/powerpoint/2010/main" val="3004532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Someone once said in a discussion group that they were in favour of Benefits Management when it’s appropriate.</a:t>
            </a:r>
          </a:p>
          <a:p>
            <a:r>
              <a:rPr lang="en-GB" dirty="0"/>
              <a:t>My view is that it’s always appropriate.</a:t>
            </a:r>
          </a:p>
        </p:txBody>
      </p:sp>
      <p:sp>
        <p:nvSpPr>
          <p:cNvPr id="4" name="Slide Number Placeholder 3"/>
          <p:cNvSpPr>
            <a:spLocks noGrp="1"/>
          </p:cNvSpPr>
          <p:nvPr>
            <p:ph type="sldNum" sz="quarter" idx="5"/>
          </p:nvPr>
        </p:nvSpPr>
        <p:spPr/>
        <p:txBody>
          <a:bodyPr/>
          <a:lstStyle/>
          <a:p>
            <a:fld id="{BA8AA2C9-DD23-4770-913D-31AD8A46B099}" type="slidenum">
              <a:rPr lang="en-GB" smtClean="0"/>
              <a:t>2</a:t>
            </a:fld>
            <a:endParaRPr lang="en-GB"/>
          </a:p>
        </p:txBody>
      </p:sp>
    </p:spTree>
    <p:extLst>
      <p:ext uri="{BB962C8B-B14F-4D97-AF65-F5344CB8AC3E}">
        <p14:creationId xmlns:p14="http://schemas.microsoft.com/office/powerpoint/2010/main" val="79540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fontScale="92500" lnSpcReduction="10000"/>
          </a:bodyPr>
          <a:lstStyle/>
          <a:p>
            <a:r>
              <a:rPr lang="en-GB" dirty="0"/>
              <a:t>Let’s start from the top, the things to know before you commit.</a:t>
            </a:r>
          </a:p>
          <a:p>
            <a:r>
              <a:rPr lang="en-GB" dirty="0"/>
              <a:t>Behind every business change there are six seemingly naïve questions:</a:t>
            </a:r>
          </a:p>
          <a:p>
            <a:r>
              <a:rPr lang="en-GB" dirty="0"/>
              <a:t>What does ‘good’ look like round here? </a:t>
            </a:r>
          </a:p>
          <a:p>
            <a:r>
              <a:rPr lang="en-GB" dirty="0"/>
              <a:t>What’s the point of this change? </a:t>
            </a:r>
          </a:p>
          <a:p>
            <a:r>
              <a:rPr lang="en-GB" dirty="0"/>
              <a:t>Who is it really for? </a:t>
            </a:r>
          </a:p>
          <a:p>
            <a:r>
              <a:rPr lang="en-GB" dirty="0"/>
              <a:t>What do they actually want?</a:t>
            </a:r>
          </a:p>
          <a:p>
            <a:r>
              <a:rPr lang="en-GB" dirty="0"/>
              <a:t>How do we get this done? </a:t>
            </a:r>
          </a:p>
          <a:p>
            <a:r>
              <a:rPr lang="en-GB" dirty="0"/>
              <a:t>What makes this option better than Plan B?</a:t>
            </a:r>
          </a:p>
          <a:p>
            <a:endParaRPr lang="en-GB" dirty="0"/>
          </a:p>
          <a:p>
            <a:r>
              <a:rPr lang="en-GB" dirty="0"/>
              <a:t>The questions are simple, so simple that they are rarely asked. There’s that nagging ‘Emperor’s new clothes’ feel to them:</a:t>
            </a:r>
          </a:p>
          <a:p>
            <a:r>
              <a:rPr lang="en-GB" dirty="0"/>
              <a:t>“Am I the only one who doesn’t get this?” </a:t>
            </a:r>
          </a:p>
          <a:p>
            <a:r>
              <a:rPr lang="en-GB" dirty="0"/>
              <a:t>“Are you really that ignorant or just causing mischief?”</a:t>
            </a:r>
          </a:p>
          <a:p>
            <a:r>
              <a:rPr lang="en-GB" dirty="0"/>
              <a:t>“We’re committed now. How much trouble will I cause if I raise my doubts after we’ve invested so much?”</a:t>
            </a:r>
          </a:p>
          <a:p>
            <a:endParaRPr lang="en-GB" dirty="0"/>
          </a:p>
          <a:p>
            <a:r>
              <a:rPr lang="en-GB" dirty="0"/>
              <a:t>The answers aren’t simple at all though. Your environment is complex and the cost of investigation may be too high. You may have to compromise. That’s fine, don’t let perfection be the enemy of the good. On the other hand, answers like, “It’s priceless” and “How long is a piece of string?” really won’t cut it. </a:t>
            </a:r>
          </a:p>
          <a:p>
            <a:r>
              <a:rPr lang="en-GB" dirty="0"/>
              <a:t>Your colleagues may not know the answers. They may know but not want to tell you. You may learn more about the culture of your organisation than you do about the change you’re planning to make. If asking your own organisation is awkward, asking your customers, suppliers and partners won’t be any easier.</a:t>
            </a:r>
          </a:p>
          <a:p>
            <a:r>
              <a:rPr lang="en-GB" dirty="0"/>
              <a:t>So why ask the questions if they will bring such grief? A few awkward conversations up front will save an awful lot of waste and unpleasantness down the road.</a:t>
            </a:r>
          </a:p>
          <a:p>
            <a:endParaRPr lang="en-GB" dirty="0"/>
          </a:p>
        </p:txBody>
      </p:sp>
      <p:sp>
        <p:nvSpPr>
          <p:cNvPr id="4" name="Slide Number Placeholder 3"/>
          <p:cNvSpPr>
            <a:spLocks noGrp="1"/>
          </p:cNvSpPr>
          <p:nvPr>
            <p:ph type="sldNum" sz="quarter" idx="10"/>
          </p:nvPr>
        </p:nvSpPr>
        <p:spPr/>
        <p:txBody>
          <a:bodyPr/>
          <a:lstStyle/>
          <a:p>
            <a:fld id="{012D96EC-0595-47D3-941C-0C74044526B6}" type="slidenum">
              <a:rPr lang="en-GB" smtClean="0"/>
              <a:t>3</a:t>
            </a:fld>
            <a:endParaRPr lang="en-GB"/>
          </a:p>
        </p:txBody>
      </p:sp>
    </p:spTree>
    <p:extLst>
      <p:ext uri="{BB962C8B-B14F-4D97-AF65-F5344CB8AC3E}">
        <p14:creationId xmlns:p14="http://schemas.microsoft.com/office/powerpoint/2010/main" val="3686750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sz="2800">
                <a:solidFill>
                  <a:schemeClr val="hlink"/>
                </a:solidFill>
                <a:latin typeface="Arial" charset="0"/>
                <a:ea typeface="ヒラギノ角ゴ Pro W3" pitchFamily="-48" charset="-128"/>
              </a:defRPr>
            </a:lvl1pPr>
            <a:lvl2pPr marL="742950" indent="-285750" eaLnBrk="0" hangingPunct="0">
              <a:defRPr sz="2800">
                <a:solidFill>
                  <a:schemeClr val="hlink"/>
                </a:solidFill>
                <a:latin typeface="Arial" charset="0"/>
                <a:ea typeface="ヒラギノ角ゴ Pro W3" pitchFamily="-48" charset="-128"/>
              </a:defRPr>
            </a:lvl2pPr>
            <a:lvl3pPr marL="1143000" indent="-228600" eaLnBrk="0" hangingPunct="0">
              <a:defRPr sz="2800">
                <a:solidFill>
                  <a:schemeClr val="hlink"/>
                </a:solidFill>
                <a:latin typeface="Arial" charset="0"/>
                <a:ea typeface="ヒラギノ角ゴ Pro W3" pitchFamily="-48" charset="-128"/>
              </a:defRPr>
            </a:lvl3pPr>
            <a:lvl4pPr marL="1600200" indent="-228600" eaLnBrk="0" hangingPunct="0">
              <a:defRPr sz="2800">
                <a:solidFill>
                  <a:schemeClr val="hlink"/>
                </a:solidFill>
                <a:latin typeface="Arial" charset="0"/>
                <a:ea typeface="ヒラギノ角ゴ Pro W3" pitchFamily="-48" charset="-128"/>
              </a:defRPr>
            </a:lvl4pPr>
            <a:lvl5pPr marL="2057400" indent="-228600" eaLnBrk="0" hangingPunct="0">
              <a:defRPr sz="2800">
                <a:solidFill>
                  <a:schemeClr val="hlink"/>
                </a:solidFill>
                <a:latin typeface="Arial" charset="0"/>
                <a:ea typeface="ヒラギノ角ゴ Pro W3" pitchFamily="-48" charset="-128"/>
              </a:defRPr>
            </a:lvl5pPr>
            <a:lvl6pPr marL="25146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6pPr>
            <a:lvl7pPr marL="29718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7pPr>
            <a:lvl8pPr marL="34290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8pPr>
            <a:lvl9pPr marL="38862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9pPr>
          </a:lstStyle>
          <a:p>
            <a:pPr eaLnBrk="1" hangingPunct="1"/>
            <a:fld id="{A94D67C9-36A3-4C3E-990B-137B0BF30C53}" type="slidenum">
              <a:rPr lang="en-GB" sz="1200" smtClean="0">
                <a:solidFill>
                  <a:schemeClr val="tx1"/>
                </a:solidFill>
              </a:rPr>
              <a:pPr eaLnBrk="1" hangingPunct="1"/>
              <a:t>4</a:t>
            </a:fld>
            <a:endParaRPr lang="en-GB" sz="1200">
              <a:solidFill>
                <a:schemeClr val="tx1"/>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normAutofit fontScale="70000" lnSpcReduction="20000"/>
          </a:bodyPr>
          <a:lstStyle/>
          <a:p>
            <a:pPr eaLnBrk="1" hangingPunct="1"/>
            <a:r>
              <a:rPr lang="en-GB" sz="1000" dirty="0"/>
              <a:t>The purpose behind any course of action has a direct and significant effect on the way it is undertaken. The reasons why affect the ways we go about things. If Beveridge had just wanted to motivate the troops then it’s unlikely that the Welfare State would still exist today.</a:t>
            </a:r>
          </a:p>
          <a:p>
            <a:pPr eaLnBrk="1" hangingPunct="1"/>
            <a:endParaRPr lang="en-GB" sz="1000" dirty="0"/>
          </a:p>
          <a:p>
            <a:pPr eaLnBrk="1" hangingPunct="1"/>
            <a:r>
              <a:rPr lang="en-GB" sz="1000" dirty="0"/>
              <a:t>A sports analogy, a football manager’s side and tactics will adapt to the objective:</a:t>
            </a:r>
          </a:p>
          <a:p>
            <a:pPr eaLnBrk="1" hangingPunct="1"/>
            <a:r>
              <a:rPr lang="en-GB" sz="1000" dirty="0"/>
              <a:t>Win at all costs</a:t>
            </a:r>
          </a:p>
          <a:p>
            <a:pPr eaLnBrk="1" hangingPunct="1"/>
            <a:r>
              <a:rPr lang="en-GB" sz="1000" dirty="0"/>
              <a:t>Put on a show for the fans</a:t>
            </a:r>
          </a:p>
          <a:p>
            <a:pPr eaLnBrk="1" hangingPunct="1"/>
            <a:r>
              <a:rPr lang="en-GB" sz="1000" dirty="0"/>
              <a:t>Play for the league points</a:t>
            </a:r>
          </a:p>
          <a:p>
            <a:pPr eaLnBrk="1" hangingPunct="1"/>
            <a:r>
              <a:rPr lang="en-GB" sz="1000" dirty="0"/>
              <a:t>Pace yourselves for the next match</a:t>
            </a:r>
          </a:p>
          <a:p>
            <a:pPr eaLnBrk="1" hangingPunct="1"/>
            <a:endParaRPr lang="en-GB" sz="1000" dirty="0"/>
          </a:p>
          <a:p>
            <a:pPr eaLnBrk="1" hangingPunct="1"/>
            <a:r>
              <a:rPr lang="en-GB" sz="1000" dirty="0"/>
              <a:t>The same applies for any project, the ends affect the means and ways.</a:t>
            </a:r>
          </a:p>
          <a:p>
            <a:pPr eaLnBrk="1" hangingPunct="1"/>
            <a:endParaRPr lang="en-GB" sz="1000" dirty="0"/>
          </a:p>
          <a:p>
            <a:pPr eaLnBrk="1" hangingPunct="1"/>
            <a:r>
              <a:rPr lang="en-GB" sz="1000" dirty="0"/>
              <a:t>Projects talk of acceptance criteria, the things that decide when the project has ended successfully, a sort of, “No-one goes home until…”</a:t>
            </a:r>
          </a:p>
          <a:p>
            <a:pPr eaLnBrk="1" hangingPunct="1"/>
            <a:r>
              <a:rPr lang="en-GB" sz="1000" dirty="0"/>
              <a:t>Define your acceptance criteria in terms of objectives and benefits before you start. Don’t install the kit and then wonder what to do with it. Too often, projects leave benefits realisation until it’s too late, i.e. at the end of the project. That’s why benefits should be managed from the start.</a:t>
            </a:r>
          </a:p>
          <a:p>
            <a:pPr eaLnBrk="1" hangingPunct="1"/>
            <a:r>
              <a:rPr lang="en-GB" sz="1000" dirty="0"/>
              <a:t>Some organisations demand a hard financial return.</a:t>
            </a:r>
          </a:p>
          <a:p>
            <a:pPr eaLnBrk="1" hangingPunct="1"/>
            <a:r>
              <a:rPr lang="en-GB" sz="1000" dirty="0"/>
              <a:t>Some want intangible improvements like satisfaction and image.</a:t>
            </a:r>
          </a:p>
          <a:p>
            <a:pPr eaLnBrk="1" hangingPunct="1"/>
            <a:r>
              <a:rPr lang="en-GB" sz="1000" dirty="0"/>
              <a:t>Usually, they want both. That’s when conflicting objectives throw a spanner in the works. That’s why clear objectives are crucial.</a:t>
            </a:r>
          </a:p>
        </p:txBody>
      </p:sp>
    </p:spTree>
    <p:extLst>
      <p:ext uri="{BB962C8B-B14F-4D97-AF65-F5344CB8AC3E}">
        <p14:creationId xmlns:p14="http://schemas.microsoft.com/office/powerpoint/2010/main" val="701976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4FA175-E0A6-4258-9C42-D8BC1DCC7A88}" type="slidenum">
              <a:rPr lang="en-US"/>
              <a:pPr/>
              <a:t>5</a:t>
            </a:fld>
            <a:endParaRPr lang="en-US"/>
          </a:p>
        </p:txBody>
      </p:sp>
      <p:sp>
        <p:nvSpPr>
          <p:cNvPr id="125954" name="Rectangle 2"/>
          <p:cNvSpPr>
            <a:spLocks noGrp="1" noRot="1" noChangeAspect="1" noChangeArrowheads="1" noTextEdit="1"/>
          </p:cNvSpPr>
          <p:nvPr>
            <p:ph type="sldImg"/>
          </p:nvPr>
        </p:nvSpPr>
        <p:spPr>
          <a:xfrm>
            <a:off x="90488" y="744538"/>
            <a:ext cx="6616700" cy="3722687"/>
          </a:xfrm>
          <a:ln/>
        </p:spPr>
      </p:sp>
      <p:sp>
        <p:nvSpPr>
          <p:cNvPr id="125955" name="Rectangle 3"/>
          <p:cNvSpPr>
            <a:spLocks noGrp="1" noChangeArrowheads="1"/>
          </p:cNvSpPr>
          <p:nvPr>
            <p:ph type="body" idx="1"/>
          </p:nvPr>
        </p:nvSpPr>
        <p:spPr/>
        <p:txBody>
          <a:bodyPr/>
          <a:lstStyle/>
          <a:p>
            <a:r>
              <a:rPr lang="en-GB" dirty="0"/>
              <a:t>In the same way as we can have various reasons for the same outcome and find they affect how it is brought about, we can also affect the process through the way we describe the end state. Only a very confident (or deluded) chess player would describe the endgame in terms of where the pieces will be. Yet we are often very granular in describing our programme objectives. The </a:t>
            </a:r>
            <a:r>
              <a:rPr lang="en-GB" dirty="0" err="1"/>
              <a:t>NPfIT</a:t>
            </a:r>
            <a:r>
              <a:rPr lang="en-GB" dirty="0"/>
              <a:t> Output Based Specification ran to hundreds of pages with sheets of individual requirements, desires and benefits, a pound here, ten minutes there, etc.</a:t>
            </a:r>
          </a:p>
          <a:p>
            <a:r>
              <a:rPr lang="en-GB" dirty="0"/>
              <a:t>Even if there are dozens</a:t>
            </a:r>
            <a:r>
              <a:rPr lang="en-GB" baseline="0" dirty="0"/>
              <a:t> of reasons why you need to do something, pick the key one as </a:t>
            </a:r>
            <a:r>
              <a:rPr lang="en-GB" b="1" i="1" baseline="0" dirty="0"/>
              <a:t>the</a:t>
            </a:r>
            <a:r>
              <a:rPr lang="en-GB" baseline="0" dirty="0"/>
              <a:t> purpose behind </a:t>
            </a:r>
            <a:r>
              <a:rPr lang="en-GB" b="1" i="1" baseline="0" dirty="0"/>
              <a:t>the</a:t>
            </a:r>
            <a:r>
              <a:rPr lang="en-GB" baseline="0" dirty="0"/>
              <a:t> objective. </a:t>
            </a:r>
            <a:endParaRPr lang="en-GB" dirty="0"/>
          </a:p>
          <a:p>
            <a:r>
              <a:rPr lang="en-GB" dirty="0"/>
              <a:t>This sort of mass objective twists individual priorities and breaks down any common purpose. In the chess analogy it’s like having a different person responsible for each piece. Each heads for its assigned position and sits there without contributing anything to the whole or supporting its team mates in winning the game.</a:t>
            </a:r>
          </a:p>
        </p:txBody>
      </p:sp>
    </p:spTree>
    <p:extLst>
      <p:ext uri="{BB962C8B-B14F-4D97-AF65-F5344CB8AC3E}">
        <p14:creationId xmlns:p14="http://schemas.microsoft.com/office/powerpoint/2010/main" val="3839721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Just in case you’re worried that all this ‘end in mind’ stuff comes from an</a:t>
            </a:r>
            <a:r>
              <a:rPr lang="en-GB" baseline="0" dirty="0"/>
              <a:t> out-dated Command and Control mind-set and we’re all Agile now. Which direction you start from isn’t critical. What’s critical is making feasible connections between means, ways and ends. This slide comes from a pitch to a Trust Clinical Reference Group.</a:t>
            </a:r>
          </a:p>
          <a:p>
            <a:endParaRPr lang="en-GB" baseline="0" dirty="0"/>
          </a:p>
          <a:p>
            <a:r>
              <a:rPr lang="en-GB" dirty="0"/>
              <a:t>Sitting in a Programme Office, I can offer you the Tactical options: “Here’s something good, what can you use</a:t>
            </a:r>
            <a:r>
              <a:rPr lang="en-GB" baseline="0" dirty="0"/>
              <a:t> it for?” </a:t>
            </a:r>
          </a:p>
          <a:p>
            <a:r>
              <a:rPr lang="en-GB" baseline="0" dirty="0"/>
              <a:t>I can suggest some strategic stuff from what I’ve learned elsewhere.</a:t>
            </a:r>
          </a:p>
          <a:p>
            <a:r>
              <a:rPr lang="en-GB" baseline="0" dirty="0"/>
              <a:t>However, I don’t do your jobs so I don’t have the obvious and direct experience you have. </a:t>
            </a:r>
          </a:p>
          <a:p>
            <a:r>
              <a:rPr lang="en-GB" baseline="0" dirty="0"/>
              <a:t>There is a risk with this approach that we limit ourselves to the petty stuff, we automate existing tasks and measure our achievements in terms of the stationery budget we’ve saved.</a:t>
            </a:r>
          </a:p>
          <a:p>
            <a:endParaRPr lang="en-GB" baseline="0" dirty="0"/>
          </a:p>
          <a:p>
            <a:r>
              <a:rPr lang="en-GB" baseline="0" dirty="0"/>
              <a:t>Sitting where you do, you can offer me Strategic opportunities: “Here’s something good we want to do, how can you help us?”</a:t>
            </a:r>
          </a:p>
          <a:p>
            <a:r>
              <a:rPr lang="en-GB" baseline="0" dirty="0"/>
              <a:t>I can’t guarantee results but at least I’ll know where to look.</a:t>
            </a:r>
            <a:endParaRPr lang="en-GB" dirty="0"/>
          </a:p>
        </p:txBody>
      </p:sp>
      <p:sp>
        <p:nvSpPr>
          <p:cNvPr id="4" name="Slide Number Placeholder 3"/>
          <p:cNvSpPr>
            <a:spLocks noGrp="1"/>
          </p:cNvSpPr>
          <p:nvPr>
            <p:ph type="sldNum" sz="quarter" idx="10"/>
          </p:nvPr>
        </p:nvSpPr>
        <p:spPr/>
        <p:txBody>
          <a:bodyPr/>
          <a:lstStyle/>
          <a:p>
            <a:pPr>
              <a:defRPr/>
            </a:pPr>
            <a:fld id="{4A6F64E3-0080-489E-825D-DDA3089C1332}" type="slidenum">
              <a:rPr lang="en-GB" smtClean="0"/>
              <a:pPr>
                <a:defRPr/>
              </a:pPr>
              <a:t>6</a:t>
            </a:fld>
            <a:endParaRPr lang="en-GB" dirty="0"/>
          </a:p>
        </p:txBody>
      </p:sp>
    </p:spTree>
    <p:extLst>
      <p:ext uri="{BB962C8B-B14F-4D97-AF65-F5344CB8AC3E}">
        <p14:creationId xmlns:p14="http://schemas.microsoft.com/office/powerpoint/2010/main" val="1316937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D330B4-3415-4E80-A0BD-3604B7B7E49D}" type="slidenum">
              <a:rPr lang="en-GB" altLang="en-US"/>
              <a:pPr/>
              <a:t>7</a:t>
            </a:fld>
            <a:endParaRPr lang="en-GB" altLang="en-US"/>
          </a:p>
        </p:txBody>
      </p:sp>
      <p:sp>
        <p:nvSpPr>
          <p:cNvPr id="31746" name="Rectangle 2"/>
          <p:cNvSpPr>
            <a:spLocks noGrp="1" noRot="1" noChangeAspect="1" noChangeArrowheads="1" noTextEdit="1"/>
          </p:cNvSpPr>
          <p:nvPr>
            <p:ph type="sldImg"/>
          </p:nvPr>
        </p:nvSpPr>
        <p:spPr>
          <a:xfrm>
            <a:off x="90488" y="744538"/>
            <a:ext cx="6616700" cy="3722687"/>
          </a:xfrm>
          <a:ln/>
        </p:spPr>
      </p:sp>
      <p:sp>
        <p:nvSpPr>
          <p:cNvPr id="31747" name="Rectangle 3"/>
          <p:cNvSpPr>
            <a:spLocks noGrp="1" noChangeArrowheads="1"/>
          </p:cNvSpPr>
          <p:nvPr>
            <p:ph type="body" idx="1"/>
          </p:nvPr>
        </p:nvSpPr>
        <p:spPr>
          <a:xfrm>
            <a:off x="906357" y="4715153"/>
            <a:ext cx="4984962" cy="4466987"/>
          </a:xfrm>
        </p:spPr>
        <p:txBody>
          <a:bodyPr/>
          <a:lstStyle/>
          <a:p>
            <a:r>
              <a:rPr lang="en-GB" altLang="en-US" dirty="0"/>
              <a:t>It’s essential that we get a common understanding of what constitutes a benefit. </a:t>
            </a:r>
          </a:p>
          <a:p>
            <a:r>
              <a:rPr lang="en-GB" altLang="en-US" dirty="0"/>
              <a:t>Here’s a silly example to show the difference between features, outcomes and benefits.</a:t>
            </a:r>
          </a:p>
          <a:p>
            <a:r>
              <a:rPr lang="en-GB" altLang="en-US" dirty="0"/>
              <a:t>The benefit is what I, the stakeholder get out of the thing. The paint job isn’t a benefit, it’s a feature, a means to my desired end. Getting home for 6pm isn’t a benefit, it’s an outcome, a way to achieve my desired end.</a:t>
            </a:r>
          </a:p>
          <a:p>
            <a:r>
              <a:rPr lang="en-GB" altLang="en-US" dirty="0"/>
              <a:t>My benefit is the happiness / wellbeing I get from watching The Simpsons. </a:t>
            </a:r>
          </a:p>
          <a:p>
            <a:r>
              <a:rPr lang="en-GB" altLang="en-US" dirty="0"/>
              <a:t>Remember “Who’s it really for? What do they actually want?” I’m the stakeholder, this is what I perceive to be worthwhile. </a:t>
            </a:r>
          </a:p>
          <a:p>
            <a:endParaRPr lang="en-GB"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0B2AF022-43F0-4CF0-84D3-00E2B0BFE1F4}"/>
              </a:ext>
            </a:extLst>
          </p:cNvPr>
          <p:cNvSpPr>
            <a:spLocks noGrp="1" noChangeArrowheads="1"/>
          </p:cNvSpPr>
          <p:nvPr>
            <p:ph type="sldNum" sz="quarter" idx="5"/>
          </p:nvPr>
        </p:nvSpPr>
        <p:spPr>
          <a:ln/>
        </p:spPr>
        <p:txBody>
          <a:bodyPr/>
          <a:lstStyle/>
          <a:p>
            <a:fld id="{CD15484E-C69D-40F6-92D6-7910EF9EEBC5}" type="slidenum">
              <a:rPr lang="en-US" altLang="en-US"/>
              <a:pPr/>
              <a:t>8</a:t>
            </a:fld>
            <a:endParaRPr lang="en-US" altLang="en-US"/>
          </a:p>
        </p:txBody>
      </p:sp>
      <p:sp>
        <p:nvSpPr>
          <p:cNvPr id="73730" name="Rectangle 2">
            <a:extLst>
              <a:ext uri="{FF2B5EF4-FFF2-40B4-BE49-F238E27FC236}">
                <a16:creationId xmlns:a16="http://schemas.microsoft.com/office/drawing/2014/main" id="{4E7E7D64-E856-4F80-9D61-0708CB2C0522}"/>
              </a:ext>
            </a:extLst>
          </p:cNvPr>
          <p:cNvSpPr>
            <a:spLocks noChangeArrowheads="1"/>
          </p:cNvSpPr>
          <p:nvPr/>
        </p:nvSpPr>
        <p:spPr bwMode="auto">
          <a:xfrm>
            <a:off x="3884613" y="0"/>
            <a:ext cx="2973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3731" name="Rectangle 3">
            <a:extLst>
              <a:ext uri="{FF2B5EF4-FFF2-40B4-BE49-F238E27FC236}">
                <a16:creationId xmlns:a16="http://schemas.microsoft.com/office/drawing/2014/main" id="{BDFEA162-31CD-4104-8064-C899F94FA0F6}"/>
              </a:ext>
            </a:extLst>
          </p:cNvPr>
          <p:cNvSpPr>
            <a:spLocks noChangeArrowheads="1"/>
          </p:cNvSpPr>
          <p:nvPr/>
        </p:nvSpPr>
        <p:spPr bwMode="auto">
          <a:xfrm>
            <a:off x="3884613" y="8685213"/>
            <a:ext cx="2973387"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lgn="l" defTabSz="739775">
              <a:defRPr>
                <a:solidFill>
                  <a:schemeClr val="tx1"/>
                </a:solidFill>
                <a:latin typeface="Arial" panose="020B0604020202020204" pitchFamily="34" charset="0"/>
              </a:defRPr>
            </a:lvl1pPr>
            <a:lvl2pPr marL="563563" algn="l" defTabSz="739775">
              <a:defRPr>
                <a:solidFill>
                  <a:schemeClr val="tx1"/>
                </a:solidFill>
                <a:latin typeface="Arial" panose="020B0604020202020204" pitchFamily="34" charset="0"/>
              </a:defRPr>
            </a:lvl2pPr>
            <a:lvl3pPr marL="1127125" algn="l" defTabSz="739775">
              <a:defRPr>
                <a:solidFill>
                  <a:schemeClr val="tx1"/>
                </a:solidFill>
                <a:latin typeface="Arial" panose="020B0604020202020204" pitchFamily="34" charset="0"/>
              </a:defRPr>
            </a:lvl3pPr>
            <a:lvl4pPr marL="1690688" algn="l" defTabSz="739775">
              <a:defRPr>
                <a:solidFill>
                  <a:schemeClr val="tx1"/>
                </a:solidFill>
                <a:latin typeface="Arial" panose="020B0604020202020204" pitchFamily="34" charset="0"/>
              </a:defRPr>
            </a:lvl4pPr>
            <a:lvl5pPr marL="2254250" algn="l" defTabSz="739775">
              <a:defRPr>
                <a:solidFill>
                  <a:schemeClr val="tx1"/>
                </a:solidFill>
                <a:latin typeface="Arial" panose="020B0604020202020204" pitchFamily="34" charset="0"/>
              </a:defRPr>
            </a:lvl5pPr>
            <a:lvl6pPr marL="2711450" defTabSz="739775" fontAlgn="base">
              <a:spcBef>
                <a:spcPct val="0"/>
              </a:spcBef>
              <a:spcAft>
                <a:spcPct val="0"/>
              </a:spcAft>
              <a:defRPr>
                <a:solidFill>
                  <a:schemeClr val="tx1"/>
                </a:solidFill>
                <a:latin typeface="Arial" panose="020B0604020202020204" pitchFamily="34" charset="0"/>
              </a:defRPr>
            </a:lvl6pPr>
            <a:lvl7pPr marL="3168650" defTabSz="739775" fontAlgn="base">
              <a:spcBef>
                <a:spcPct val="0"/>
              </a:spcBef>
              <a:spcAft>
                <a:spcPct val="0"/>
              </a:spcAft>
              <a:defRPr>
                <a:solidFill>
                  <a:schemeClr val="tx1"/>
                </a:solidFill>
                <a:latin typeface="Arial" panose="020B0604020202020204" pitchFamily="34" charset="0"/>
              </a:defRPr>
            </a:lvl7pPr>
            <a:lvl8pPr marL="3625850" defTabSz="739775" fontAlgn="base">
              <a:spcBef>
                <a:spcPct val="0"/>
              </a:spcBef>
              <a:spcAft>
                <a:spcPct val="0"/>
              </a:spcAft>
              <a:defRPr>
                <a:solidFill>
                  <a:schemeClr val="tx1"/>
                </a:solidFill>
                <a:latin typeface="Arial" panose="020B0604020202020204" pitchFamily="34" charset="0"/>
              </a:defRPr>
            </a:lvl8pPr>
            <a:lvl9pPr marL="4083050" defTabSz="739775" fontAlgn="base">
              <a:spcBef>
                <a:spcPct val="0"/>
              </a:spcBef>
              <a:spcAft>
                <a:spcPct val="0"/>
              </a:spcAft>
              <a:defRPr>
                <a:solidFill>
                  <a:schemeClr val="tx1"/>
                </a:solidFill>
                <a:latin typeface="Arial" panose="020B0604020202020204" pitchFamily="34" charset="0"/>
              </a:defRPr>
            </a:lvl9pPr>
          </a:lstStyle>
          <a:p>
            <a:pPr algn="r" eaLnBrk="0" hangingPunct="0"/>
            <a:r>
              <a:rPr lang="en-GB" altLang="en-US" sz="1000" i="1">
                <a:latin typeface="Times" panose="02020603050405020304" pitchFamily="18" charset="0"/>
              </a:rPr>
              <a:t>5</a:t>
            </a:r>
          </a:p>
        </p:txBody>
      </p:sp>
      <p:sp>
        <p:nvSpPr>
          <p:cNvPr id="73732" name="Rectangle 4">
            <a:extLst>
              <a:ext uri="{FF2B5EF4-FFF2-40B4-BE49-F238E27FC236}">
                <a16:creationId xmlns:a16="http://schemas.microsoft.com/office/drawing/2014/main" id="{15B2D5B6-1A75-4833-854D-0697580DD606}"/>
              </a:ext>
            </a:extLst>
          </p:cNvPr>
          <p:cNvSpPr>
            <a:spLocks noChangeArrowheads="1"/>
          </p:cNvSpPr>
          <p:nvPr/>
        </p:nvSpPr>
        <p:spPr bwMode="auto">
          <a:xfrm>
            <a:off x="-1588" y="8685213"/>
            <a:ext cx="2971801"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3733" name="Rectangle 5">
            <a:extLst>
              <a:ext uri="{FF2B5EF4-FFF2-40B4-BE49-F238E27FC236}">
                <a16:creationId xmlns:a16="http://schemas.microsoft.com/office/drawing/2014/main" id="{4D7BD6F9-9A10-44AE-BA4E-E1A00A93E991}"/>
              </a:ext>
            </a:extLst>
          </p:cNvPr>
          <p:cNvSpPr>
            <a:spLocks noChangeArrowheads="1"/>
          </p:cNvSpPr>
          <p:nvPr/>
        </p:nvSpPr>
        <p:spPr bwMode="auto">
          <a:xfrm>
            <a:off x="-1588" y="0"/>
            <a:ext cx="297180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3734" name="Rectangle 6">
            <a:extLst>
              <a:ext uri="{FF2B5EF4-FFF2-40B4-BE49-F238E27FC236}">
                <a16:creationId xmlns:a16="http://schemas.microsoft.com/office/drawing/2014/main" id="{5A320FD9-EDCC-45F7-9B76-CC51B18E6795}"/>
              </a:ext>
            </a:extLst>
          </p:cNvPr>
          <p:cNvSpPr>
            <a:spLocks noRot="1" noChangeArrowheads="1" noTextEdit="1"/>
          </p:cNvSpPr>
          <p:nvPr>
            <p:ph type="sldImg"/>
          </p:nvPr>
        </p:nvSpPr>
        <p:spPr>
          <a:ln w="12700" cap="flat">
            <a:solidFill>
              <a:schemeClr val="tx1"/>
            </a:solidFill>
          </a:ln>
          <a:extLst>
            <a:ext uri="{909E8E84-426E-40DD-AFC4-6F175D3DCCD1}">
              <a14:hiddenFill xmlns:a14="http://schemas.microsoft.com/office/drawing/2010/main">
                <a:noFill/>
              </a14:hiddenFill>
            </a:ext>
          </a:extLst>
        </p:spPr>
      </p:sp>
      <p:sp>
        <p:nvSpPr>
          <p:cNvPr id="73735" name="Rectangle 7">
            <a:extLst>
              <a:ext uri="{FF2B5EF4-FFF2-40B4-BE49-F238E27FC236}">
                <a16:creationId xmlns:a16="http://schemas.microsoft.com/office/drawing/2014/main" id="{D0320CCE-4B9C-48C6-936D-D96F1E5C2886}"/>
              </a:ext>
            </a:extLst>
          </p:cNvPr>
          <p:cNvSpPr>
            <a:spLocks noGrp="1" noChangeArrowheads="1"/>
          </p:cNvSpPr>
          <p:nvPr>
            <p:ph type="body" idx="1"/>
          </p:nvPr>
        </p:nvSpPr>
        <p:spPr>
          <a:xfrm>
            <a:off x="914400" y="4343400"/>
            <a:ext cx="5029200" cy="4114800"/>
          </a:xfrm>
          <a:noFill/>
          <a:ln/>
          <a:extLst>
            <a:ext uri="{91240B29-F687-4F45-9708-019B960494DF}">
              <a14:hiddenLine xmlns:a14="http://schemas.microsoft.com/office/drawing/2010/main" w="12700">
                <a:solidFill>
                  <a:schemeClr val="tx1"/>
                </a:solidFill>
                <a:miter lim="800000"/>
                <a:headEnd/>
                <a:tailEnd/>
              </a14:hiddenLine>
            </a:ext>
          </a:extLst>
        </p:spPr>
        <p:txBody>
          <a:bodyPr lIns="84138" tIns="44450" rIns="84138" bIns="44450"/>
          <a:lstStyle/>
          <a:p>
            <a:r>
              <a:rPr lang="en-GB" altLang="en-US" dirty="0"/>
              <a:t>The Silver Bullet method of project management rarely works. Lots of IT projects just don't seem to deliver the goods. Really successful IT projects happen more by accident than design and are considered a novelty when they should be the norm. Much of this failure can be attributed to the way IT projects come unglued from the business need, processes and people that created them.</a:t>
            </a:r>
          </a:p>
          <a:p>
            <a:r>
              <a:rPr lang="en-GB" altLang="en-US" dirty="0"/>
              <a:t>Research shows that between 60-80% of IT projects don’t deliver any benefits to the business. When reviews are undertaken project success is usually measured in terms of delivery time and cost. Whether the system is in use or useful is rarely examined. Only something like 20% of projects actually bother to review what benefits were actually delivered.</a:t>
            </a:r>
          </a:p>
          <a:p>
            <a:r>
              <a:rPr lang="en-GB" altLang="en-US" dirty="0"/>
              <a:t>These figures come from Cranfield research. However, there is a considerable amount of evidence from other sources to support this view most notably </a:t>
            </a:r>
            <a:r>
              <a:rPr lang="en-GB" altLang="en-US" dirty="0" err="1"/>
              <a:t>Strassmann</a:t>
            </a:r>
            <a:r>
              <a:rPr lang="en-GB" altLang="en-US" dirty="0"/>
              <a:t>, P.A. in his report “The business value of computers”.</a:t>
            </a:r>
          </a:p>
          <a:p>
            <a:r>
              <a:rPr lang="en-GB" altLang="en-US" dirty="0"/>
              <a:t>“The Challenges of Complex IT Projects” a report from the Royal Academy of Engineering and the BCS, April 2004 claims, ‘only around 16% of IT projects can be considered truly successful’. UK spend on IT at the time was forecast at £22.6Bn.</a:t>
            </a:r>
          </a:p>
          <a:p>
            <a:r>
              <a:rPr lang="en-GB" altLang="en-US" dirty="0"/>
              <a:t>When reviews are undertaken project success is usually measured in terms of delivery time and cost. Is the system in use or useful is rarely examined.</a:t>
            </a:r>
          </a:p>
          <a:p>
            <a:pPr>
              <a:lnSpc>
                <a:spcPct val="89000"/>
              </a:lnSpc>
            </a:pPr>
            <a:r>
              <a:rPr lang="en-GB" altLang="en-US" dirty="0"/>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DD66AFB-4807-4B31-A0A8-ECFF963088E7}"/>
              </a:ext>
            </a:extLst>
          </p:cNvPr>
          <p:cNvSpPr>
            <a:spLocks noGrp="1" noChangeArrowheads="1"/>
          </p:cNvSpPr>
          <p:nvPr>
            <p:ph type="sldNum" sz="quarter" idx="5"/>
          </p:nvPr>
        </p:nvSpPr>
        <p:spPr>
          <a:ln/>
        </p:spPr>
        <p:txBody>
          <a:bodyPr/>
          <a:lstStyle/>
          <a:p>
            <a:fld id="{AF2343F1-98FF-4345-920F-F4860F33B13E}" type="slidenum">
              <a:rPr lang="en-US" altLang="en-US"/>
              <a:pPr/>
              <a:t>9</a:t>
            </a:fld>
            <a:endParaRPr lang="en-US" altLang="en-US"/>
          </a:p>
        </p:txBody>
      </p:sp>
      <p:sp>
        <p:nvSpPr>
          <p:cNvPr id="11266" name="Rectangle 2">
            <a:extLst>
              <a:ext uri="{FF2B5EF4-FFF2-40B4-BE49-F238E27FC236}">
                <a16:creationId xmlns:a16="http://schemas.microsoft.com/office/drawing/2014/main" id="{15184E5B-654E-463D-B4B2-E441ECE3DC9E}"/>
              </a:ext>
            </a:extLst>
          </p:cNvPr>
          <p:cNvSpPr>
            <a:spLocks noRot="1" noChangeArrowheads="1" noTextEdit="1"/>
          </p:cNvSpPr>
          <p:nvPr>
            <p:ph type="sldImg"/>
          </p:nvPr>
        </p:nvSpPr>
        <p:spPr>
          <a:ln/>
        </p:spPr>
      </p:sp>
      <p:sp>
        <p:nvSpPr>
          <p:cNvPr id="11267" name="Rectangle 3">
            <a:extLst>
              <a:ext uri="{FF2B5EF4-FFF2-40B4-BE49-F238E27FC236}">
                <a16:creationId xmlns:a16="http://schemas.microsoft.com/office/drawing/2014/main" id="{13EBCBE7-624B-4F95-A544-4F4818D8F0C8}"/>
              </a:ext>
            </a:extLst>
          </p:cNvPr>
          <p:cNvSpPr>
            <a:spLocks noGrp="1" noChangeArrowheads="1"/>
          </p:cNvSpPr>
          <p:nvPr>
            <p:ph type="body" idx="1"/>
          </p:nvPr>
        </p:nvSpPr>
        <p:spPr>
          <a:xfrm>
            <a:off x="914400" y="4343400"/>
            <a:ext cx="5029200" cy="4114800"/>
          </a:xfrm>
        </p:spPr>
        <p:txBody>
          <a:bodyPr/>
          <a:lstStyle/>
          <a:p>
            <a:pPr>
              <a:spcAft>
                <a:spcPts val="600"/>
              </a:spcAft>
            </a:pPr>
            <a:r>
              <a:rPr lang="en-GB" altLang="en-US" dirty="0"/>
              <a:t>The problem isn’t simply confined to projects. Lots of business activities become unglued from the need, processes and people that created them.</a:t>
            </a:r>
          </a:p>
          <a:p>
            <a:pPr>
              <a:spcAft>
                <a:spcPts val="600"/>
              </a:spcAft>
            </a:pPr>
            <a:r>
              <a:rPr lang="en-GB" altLang="en-US" dirty="0"/>
              <a:t>So, how do we escape from this miserable situation? Benefits Management provides a rational framework to enable better decisions to be made and benefits to be delivered.</a:t>
            </a:r>
          </a:p>
          <a:p>
            <a:pPr>
              <a:spcAft>
                <a:spcPts val="600"/>
              </a:spcAft>
            </a:pPr>
            <a:r>
              <a:rPr lang="en-GB" altLang="en-US" dirty="0"/>
              <a:t>Benefits Management puts the glue back. It is a structured approach that will:</a:t>
            </a:r>
          </a:p>
          <a:p>
            <a:pPr lvl="2">
              <a:spcAft>
                <a:spcPts val="600"/>
              </a:spcAft>
              <a:buFont typeface="Symbol" panose="05050102010706020507" pitchFamily="18" charset="2"/>
              <a:buChar char="·"/>
            </a:pPr>
            <a:r>
              <a:rPr lang="en-GB" altLang="en-US" dirty="0"/>
              <a:t>Make the link between technology and an organisation’s strategic objectives</a:t>
            </a:r>
          </a:p>
          <a:p>
            <a:pPr lvl="2">
              <a:spcAft>
                <a:spcPts val="600"/>
              </a:spcAft>
              <a:buFont typeface="Symbol" panose="05050102010706020507" pitchFamily="18" charset="2"/>
              <a:buChar char="·"/>
            </a:pPr>
            <a:r>
              <a:rPr lang="en-GB" altLang="en-US" dirty="0"/>
              <a:t>Build a solid case for investment</a:t>
            </a:r>
          </a:p>
          <a:p>
            <a:pPr lvl="2">
              <a:spcAft>
                <a:spcPts val="600"/>
              </a:spcAft>
              <a:buFont typeface="Symbol" panose="05050102010706020507" pitchFamily="18" charset="2"/>
              <a:buChar char="·"/>
            </a:pPr>
            <a:r>
              <a:rPr lang="en-GB" altLang="en-US" dirty="0"/>
              <a:t>Gain buy-in to projects from all participants</a:t>
            </a:r>
          </a:p>
          <a:p>
            <a:pPr lvl="2">
              <a:spcAft>
                <a:spcPts val="600"/>
              </a:spcAft>
              <a:buFont typeface="Symbol" panose="05050102010706020507" pitchFamily="18" charset="2"/>
              <a:buChar char="·"/>
            </a:pPr>
            <a:r>
              <a:rPr lang="en-GB" altLang="en-US" dirty="0"/>
              <a:t>Maximise the business benefit from the things we do</a:t>
            </a:r>
          </a:p>
          <a:p>
            <a:endParaRPr lang="en-GB"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62125"/>
            <a:ext cx="9144000" cy="1747838"/>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b="1" i="0" baseline="0">
                <a:solidFill>
                  <a:schemeClr val="tx1">
                    <a:lumMod val="65000"/>
                    <a:lumOff val="35000"/>
                  </a:schemeClr>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fld id="{BC7442FA-B31A-476C-8091-09474E174B3B}" type="datetimeFigureOut">
              <a:rPr lang="en-GB" smtClean="0"/>
              <a:pPr/>
              <a:t>14/10/2018</a:t>
            </a:fld>
            <a:endParaRPr lang="en-GB"/>
          </a:p>
        </p:txBody>
      </p:sp>
      <p:sp>
        <p:nvSpPr>
          <p:cNvPr id="6" name="Slide Number Placeholder 5"/>
          <p:cNvSpPr>
            <a:spLocks noGrp="1"/>
          </p:cNvSpPr>
          <p:nvPr>
            <p:ph type="sldNum" sz="quarter" idx="12"/>
          </p:nvPr>
        </p:nvSpPr>
        <p:spPr/>
        <p:txBody>
          <a:bodyPr/>
          <a:lstStyle/>
          <a:p>
            <a:fld id="{A9854315-EBCC-43C3-A8F0-C3BEB29496D0}" type="slidenum">
              <a:rPr lang="en-GB" smtClean="0"/>
              <a:pPr/>
              <a:t>‹#›</a:t>
            </a:fld>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824183" cy="501650"/>
          </a:xfrm>
          <a:prstGeom prst="rect">
            <a:avLst/>
          </a:prstGeom>
          <a:solidFill>
            <a:schemeClr val="bg1"/>
          </a:solidFill>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000" y="6483000"/>
            <a:ext cx="900000" cy="375000"/>
          </a:xfrm>
          <a:prstGeom prst="rect">
            <a:avLst/>
          </a:prstGeom>
        </p:spPr>
      </p:pic>
      <p:sp>
        <p:nvSpPr>
          <p:cNvPr id="5" name="Footer Placeholder 4"/>
          <p:cNvSpPr>
            <a:spLocks noGrp="1"/>
          </p:cNvSpPr>
          <p:nvPr>
            <p:ph type="ftr" sz="quarter" idx="11"/>
          </p:nvPr>
        </p:nvSpPr>
        <p:spPr/>
        <p:txBody>
          <a:bodyPr/>
          <a:lstStyle>
            <a:lvl1pPr>
              <a:defRPr sz="1400"/>
            </a:lvl1pPr>
          </a:lstStyle>
          <a:p>
            <a:r>
              <a:rPr lang="en-GB" dirty="0"/>
              <a:t>www.keldale.com</a:t>
            </a:r>
          </a:p>
        </p:txBody>
      </p:sp>
    </p:spTree>
    <p:extLst>
      <p:ext uri="{BB962C8B-B14F-4D97-AF65-F5344CB8AC3E}">
        <p14:creationId xmlns:p14="http://schemas.microsoft.com/office/powerpoint/2010/main" val="4063917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7442FA-B31A-476C-8091-09474E174B3B}" type="datetimeFigureOut">
              <a:rPr lang="en-GB" smtClean="0"/>
              <a:pPr/>
              <a:t>14/10/2018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392419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7442FA-B31A-476C-8091-09474E174B3B}" type="datetimeFigureOut">
              <a:rPr lang="en-GB" smtClean="0"/>
              <a:pPr/>
              <a:t>14/10/2018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239010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7442FA-B31A-476C-8091-09474E174B3B}" type="datetimeFigureOut">
              <a:rPr lang="en-GB" smtClean="0"/>
              <a:pPr/>
              <a:t>14/10/2018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1842998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7442FA-B31A-476C-8091-09474E174B3B}" type="datetimeFigureOut">
              <a:rPr lang="en-GB" smtClean="0"/>
              <a:pPr/>
              <a:t>14/10/2018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171556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C7442FA-B31A-476C-8091-09474E174B3B}" type="datetimeFigureOut">
              <a:rPr lang="en-GB" smtClean="0"/>
              <a:pPr/>
              <a:t>14/10/2018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1383567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C7442FA-B31A-476C-8091-09474E174B3B}" type="datetimeFigureOut">
              <a:rPr lang="en-GB" smtClean="0"/>
              <a:pPr/>
              <a:t>14/10/2018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1339717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C7442FA-B31A-476C-8091-09474E174B3B}" type="datetimeFigureOut">
              <a:rPr lang="en-GB" smtClean="0"/>
              <a:pPr/>
              <a:t>14/10/2018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304981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442FA-B31A-476C-8091-09474E174B3B}" type="datetimeFigureOut">
              <a:rPr lang="en-GB" smtClean="0"/>
              <a:pPr/>
              <a:t>14/10/2018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2543360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C7442FA-B31A-476C-8091-09474E174B3B}" type="datetimeFigureOut">
              <a:rPr lang="en-GB" smtClean="0"/>
              <a:pPr/>
              <a:t>14/10/2018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1549011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C7442FA-B31A-476C-8091-09474E174B3B}" type="datetimeFigureOut">
              <a:rPr lang="en-GB" smtClean="0"/>
              <a:pPr/>
              <a:t>14/10/2018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3540522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9301" y="2"/>
            <a:ext cx="10086975" cy="1114425"/>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 y="6356352"/>
            <a:ext cx="1057275" cy="365125"/>
          </a:xfrm>
          <a:prstGeom prst="rect">
            <a:avLst/>
          </a:prstGeom>
        </p:spPr>
        <p:txBody>
          <a:bodyPr vert="horz" lIns="91440" tIns="45720" rIns="91440" bIns="45720" rtlCol="0" anchor="ctr"/>
          <a:lstStyle>
            <a:lvl1pPr algn="l">
              <a:defRPr sz="900" b="1">
                <a:solidFill>
                  <a:srgbClr val="000050"/>
                </a:solidFill>
                <a:latin typeface="Arial" panose="020B0604020202020204" pitchFamily="34" charset="0"/>
                <a:cs typeface="Arial" panose="020B0604020202020204" pitchFamily="34" charset="0"/>
              </a:defRPr>
            </a:lvl1pPr>
          </a:lstStyle>
          <a:p>
            <a:fld id="{BC7442FA-B31A-476C-8091-09474E174B3B}" type="datetimeFigureOut">
              <a:rPr lang="en-GB" smtClean="0"/>
              <a:pPr/>
              <a:t>14/10/2018</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b="1">
                <a:solidFill>
                  <a:srgbClr val="000050"/>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11734802" y="6350002"/>
            <a:ext cx="457199" cy="365125"/>
          </a:xfrm>
          <a:prstGeom prst="rect">
            <a:avLst/>
          </a:prstGeom>
        </p:spPr>
        <p:txBody>
          <a:bodyPr vert="horz" lIns="91440" tIns="45720" rIns="91440" bIns="45720" rtlCol="0" anchor="ctr"/>
          <a:lstStyle>
            <a:lvl1pPr algn="r">
              <a:defRPr sz="900" b="1">
                <a:solidFill>
                  <a:srgbClr val="000050"/>
                </a:solidFill>
                <a:latin typeface="Arial" panose="020B0604020202020204" pitchFamily="34" charset="0"/>
                <a:cs typeface="Arial" panose="020B0604020202020204" pitchFamily="34" charset="0"/>
              </a:defRPr>
            </a:lvl1pPr>
          </a:lstStyle>
          <a:p>
            <a:fld id="{A9854315-EBCC-43C3-A8F0-C3BEB29496D0}" type="slidenum">
              <a:rPr lang="en-GB" smtClean="0"/>
              <a:pPr/>
              <a:t>‹#›</a:t>
            </a:fld>
            <a:endParaRPr lang="en-GB"/>
          </a:p>
        </p:txBody>
      </p:sp>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 y="0"/>
            <a:ext cx="1920857" cy="796500"/>
          </a:xfrm>
          <a:prstGeom prst="rect">
            <a:avLst/>
          </a:prstGeom>
        </p:spPr>
      </p:pic>
    </p:spTree>
    <p:extLst>
      <p:ext uri="{BB962C8B-B14F-4D97-AF65-F5344CB8AC3E}">
        <p14:creationId xmlns:p14="http://schemas.microsoft.com/office/powerpoint/2010/main" val="228629346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b="1" i="0" kern="1200" baseline="0">
          <a:solidFill>
            <a:srgbClr val="000050"/>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9.png"/><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Doing the Right Thing</a:t>
            </a:r>
          </a:p>
        </p:txBody>
      </p:sp>
      <p:sp>
        <p:nvSpPr>
          <p:cNvPr id="3" name="Subtitle 2"/>
          <p:cNvSpPr>
            <a:spLocks noGrp="1"/>
          </p:cNvSpPr>
          <p:nvPr>
            <p:ph type="subTitle" idx="1"/>
          </p:nvPr>
        </p:nvSpPr>
        <p:spPr/>
        <p:txBody>
          <a:bodyPr>
            <a:normAutofit/>
          </a:bodyPr>
          <a:lstStyle/>
          <a:p>
            <a:r>
              <a:rPr lang="en-GB" sz="2400" dirty="0"/>
              <a:t>A quick scamper through serious decision making for the Servant Leader, with a bit of a Benefits slant.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lstStyle/>
          <a:p>
            <a:r>
              <a:rPr lang="en-GB" dirty="0"/>
              <a:t>Benefits Management</a:t>
            </a:r>
          </a:p>
        </p:txBody>
      </p:sp>
      <p:sp>
        <p:nvSpPr>
          <p:cNvPr id="2" name="Rectangle 1"/>
          <p:cNvSpPr/>
          <p:nvPr/>
        </p:nvSpPr>
        <p:spPr>
          <a:xfrm>
            <a:off x="328421" y="1493815"/>
            <a:ext cx="6144683" cy="2964594"/>
          </a:xfrm>
          <a:prstGeom prst="rect">
            <a:avLst/>
          </a:prstGeom>
        </p:spPr>
        <p:txBody>
          <a:bodyPr wrap="square">
            <a:spAutoFit/>
          </a:bodyPr>
          <a:lstStyle/>
          <a:p>
            <a:pPr>
              <a:buClr>
                <a:schemeClr val="bg1"/>
              </a:buClr>
            </a:pPr>
            <a:r>
              <a:rPr lang="en-GB" sz="3733" dirty="0">
                <a:cs typeface="Arial" charset="0"/>
              </a:rPr>
              <a:t>Benefits Management is the best application of scarce resources to select and deliver </a:t>
            </a:r>
            <a:r>
              <a:rPr lang="en-GB" sz="3733" dirty="0">
                <a:solidFill>
                  <a:srgbClr val="0070C0"/>
                </a:solidFill>
                <a:cs typeface="Arial" charset="0"/>
              </a:rPr>
              <a:t>appropriate</a:t>
            </a:r>
            <a:r>
              <a:rPr lang="en-GB" sz="3733" dirty="0">
                <a:cs typeface="Arial" charset="0"/>
              </a:rPr>
              <a:t> benefits to </a:t>
            </a:r>
            <a:r>
              <a:rPr lang="en-GB" sz="3733" dirty="0">
                <a:solidFill>
                  <a:srgbClr val="0070C0"/>
                </a:solidFill>
                <a:cs typeface="Arial" charset="0"/>
              </a:rPr>
              <a:t>identified</a:t>
            </a:r>
            <a:r>
              <a:rPr lang="en-GB" sz="3733" dirty="0">
                <a:cs typeface="Arial" charset="0"/>
              </a:rPr>
              <a:t> stakeholders </a:t>
            </a:r>
          </a:p>
        </p:txBody>
      </p:sp>
      <p:sp>
        <p:nvSpPr>
          <p:cNvPr id="4" name="Content Placeholder 3">
            <a:extLst>
              <a:ext uri="{FF2B5EF4-FFF2-40B4-BE49-F238E27FC236}">
                <a16:creationId xmlns:a16="http://schemas.microsoft.com/office/drawing/2014/main" id="{4F7C0CE4-B9ED-46C8-B8FD-DC9470B36239}"/>
              </a:ext>
            </a:extLst>
          </p:cNvPr>
          <p:cNvSpPr>
            <a:spLocks noGrp="1"/>
          </p:cNvSpPr>
          <p:nvPr>
            <p:ph idx="1"/>
          </p:nvPr>
        </p:nvSpPr>
        <p:spPr>
          <a:xfrm>
            <a:off x="6096000" y="4725144"/>
            <a:ext cx="5257800" cy="1451818"/>
          </a:xfrm>
        </p:spPr>
        <p:txBody>
          <a:bodyPr>
            <a:normAutofit/>
          </a:bodyPr>
          <a:lstStyle/>
          <a:p>
            <a:pPr marL="0" indent="0">
              <a:buNone/>
            </a:pPr>
            <a:r>
              <a:rPr lang="en-GB" sz="2800" dirty="0"/>
              <a:t>“The role of Benefits Management is to lend an element of rationality to the exercise of power.”</a:t>
            </a:r>
          </a:p>
        </p:txBody>
      </p:sp>
    </p:spTree>
    <p:extLst>
      <p:ext uri="{BB962C8B-B14F-4D97-AF65-F5344CB8AC3E}">
        <p14:creationId xmlns:p14="http://schemas.microsoft.com/office/powerpoint/2010/main" val="3592691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991544" y="260648"/>
            <a:ext cx="8832188" cy="633413"/>
          </a:xfrm>
        </p:spPr>
        <p:txBody>
          <a:bodyPr/>
          <a:lstStyle/>
          <a:p>
            <a:r>
              <a:rPr lang="en-GB" altLang="en-US" dirty="0"/>
              <a:t>Benefits-led Business</a:t>
            </a:r>
          </a:p>
        </p:txBody>
      </p:sp>
      <p:sp>
        <p:nvSpPr>
          <p:cNvPr id="92163" name="Rectangle 3"/>
          <p:cNvSpPr>
            <a:spLocks noGrp="1" noChangeArrowheads="1"/>
          </p:cNvSpPr>
          <p:nvPr>
            <p:ph type="body" idx="1"/>
          </p:nvPr>
        </p:nvSpPr>
        <p:spPr>
          <a:xfrm>
            <a:off x="1103445" y="1773239"/>
            <a:ext cx="8544321" cy="3960812"/>
          </a:xfrm>
        </p:spPr>
        <p:txBody>
          <a:bodyPr>
            <a:normAutofit/>
          </a:bodyPr>
          <a:lstStyle/>
          <a:p>
            <a:pPr>
              <a:spcBef>
                <a:spcPts val="667"/>
              </a:spcBef>
              <a:spcAft>
                <a:spcPts val="667"/>
              </a:spcAft>
            </a:pPr>
            <a:r>
              <a:rPr lang="en-GB" altLang="en-US" sz="3200" dirty="0"/>
              <a:t>Shared objectives</a:t>
            </a:r>
          </a:p>
          <a:p>
            <a:pPr>
              <a:spcBef>
                <a:spcPts val="667"/>
              </a:spcBef>
              <a:spcAft>
                <a:spcPts val="667"/>
              </a:spcAft>
            </a:pPr>
            <a:r>
              <a:rPr lang="en-GB" altLang="en-US" sz="3200" dirty="0"/>
              <a:t>Stakeholder commitment to the numbers</a:t>
            </a:r>
          </a:p>
          <a:p>
            <a:pPr>
              <a:spcBef>
                <a:spcPts val="667"/>
              </a:spcBef>
              <a:spcAft>
                <a:spcPts val="667"/>
              </a:spcAft>
            </a:pPr>
            <a:r>
              <a:rPr lang="en-GB" altLang="en-US" sz="3200" dirty="0"/>
              <a:t>A few big, genuine benefits</a:t>
            </a:r>
          </a:p>
          <a:p>
            <a:pPr>
              <a:spcBef>
                <a:spcPts val="667"/>
              </a:spcBef>
              <a:spcAft>
                <a:spcPts val="667"/>
              </a:spcAft>
            </a:pPr>
            <a:r>
              <a:rPr lang="en-GB" altLang="en-US" sz="3200" dirty="0"/>
              <a:t>A feasible solution</a:t>
            </a:r>
            <a:endParaRPr lang="en-GB" altLang="en-US" sz="3200" dirty="0">
              <a:solidFill>
                <a:schemeClr val="tx1"/>
              </a:solidFill>
            </a:endParaRPr>
          </a:p>
        </p:txBody>
      </p:sp>
      <p:sp>
        <p:nvSpPr>
          <p:cNvPr id="4" name="Rectangle 3">
            <a:extLst>
              <a:ext uri="{FF2B5EF4-FFF2-40B4-BE49-F238E27FC236}">
                <a16:creationId xmlns:a16="http://schemas.microsoft.com/office/drawing/2014/main" id="{3681BB9D-5D64-47CC-BE5D-EF5F44FE9628}"/>
              </a:ext>
            </a:extLst>
          </p:cNvPr>
          <p:cNvSpPr txBox="1">
            <a:spLocks noChangeArrowheads="1"/>
          </p:cNvSpPr>
          <p:nvPr/>
        </p:nvSpPr>
        <p:spPr>
          <a:xfrm>
            <a:off x="9192344" y="3645023"/>
            <a:ext cx="2376264" cy="296820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667"/>
              </a:spcBef>
              <a:spcAft>
                <a:spcPts val="667"/>
              </a:spcAft>
              <a:buNone/>
            </a:pPr>
            <a:r>
              <a:rPr lang="en-GB" altLang="en-US" sz="3200" b="1" i="1" dirty="0"/>
              <a:t>Rational</a:t>
            </a:r>
          </a:p>
          <a:p>
            <a:pPr marL="0" indent="0">
              <a:spcBef>
                <a:spcPts val="667"/>
              </a:spcBef>
              <a:spcAft>
                <a:spcPts val="667"/>
              </a:spcAft>
              <a:buNone/>
            </a:pPr>
            <a:r>
              <a:rPr lang="en-GB" altLang="en-US" sz="3200" b="1" i="1" dirty="0"/>
              <a:t>Consensus</a:t>
            </a:r>
          </a:p>
          <a:p>
            <a:pPr marL="0" indent="0">
              <a:spcBef>
                <a:spcPts val="667"/>
              </a:spcBef>
              <a:spcAft>
                <a:spcPts val="667"/>
              </a:spcAft>
              <a:buNone/>
            </a:pPr>
            <a:r>
              <a:rPr lang="en-GB" altLang="en-US" sz="3200" b="1" i="1" dirty="0"/>
              <a:t>Compelling</a:t>
            </a:r>
          </a:p>
          <a:p>
            <a:pPr marL="0" indent="0">
              <a:spcBef>
                <a:spcPts val="667"/>
              </a:spcBef>
              <a:spcAft>
                <a:spcPts val="667"/>
              </a:spcAft>
              <a:buNone/>
            </a:pPr>
            <a:r>
              <a:rPr lang="en-GB" altLang="en-US" sz="3200" b="1" i="1" dirty="0"/>
              <a:t>Realistic</a:t>
            </a:r>
          </a:p>
        </p:txBody>
      </p:sp>
    </p:spTree>
    <p:extLst>
      <p:ext uri="{BB962C8B-B14F-4D97-AF65-F5344CB8AC3E}">
        <p14:creationId xmlns:p14="http://schemas.microsoft.com/office/powerpoint/2010/main" val="426790840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Psychology of Decisions</a:t>
            </a:r>
          </a:p>
        </p:txBody>
      </p:sp>
      <p:sp>
        <p:nvSpPr>
          <p:cNvPr id="3" name="Content Placeholder 2"/>
          <p:cNvSpPr>
            <a:spLocks noGrp="1"/>
          </p:cNvSpPr>
          <p:nvPr>
            <p:ph sz="half" idx="1"/>
          </p:nvPr>
        </p:nvSpPr>
        <p:spPr>
          <a:xfrm>
            <a:off x="1679509" y="1988841"/>
            <a:ext cx="4340291" cy="4137323"/>
          </a:xfrm>
        </p:spPr>
        <p:txBody>
          <a:bodyPr>
            <a:normAutofit/>
          </a:bodyPr>
          <a:lstStyle/>
          <a:p>
            <a:pPr marL="0" indent="0">
              <a:buNone/>
            </a:pPr>
            <a:r>
              <a:rPr lang="en-GB" sz="2800" b="1" dirty="0">
                <a:solidFill>
                  <a:schemeClr val="tx1"/>
                </a:solidFill>
              </a:rPr>
              <a:t>Prediction</a:t>
            </a:r>
          </a:p>
          <a:p>
            <a:r>
              <a:rPr lang="en-GB" sz="2800" dirty="0">
                <a:solidFill>
                  <a:schemeClr val="tx1"/>
                </a:solidFill>
              </a:rPr>
              <a:t>Optimism Bias</a:t>
            </a:r>
          </a:p>
          <a:p>
            <a:r>
              <a:rPr lang="en-GB" sz="2800" dirty="0">
                <a:solidFill>
                  <a:schemeClr val="tx1"/>
                </a:solidFill>
              </a:rPr>
              <a:t>Strategic Misrepresentation</a:t>
            </a:r>
          </a:p>
          <a:p>
            <a:r>
              <a:rPr lang="en-GB" sz="2800" dirty="0">
                <a:solidFill>
                  <a:schemeClr val="tx1"/>
                </a:solidFill>
              </a:rPr>
              <a:t>Anchoring</a:t>
            </a:r>
          </a:p>
          <a:p>
            <a:r>
              <a:rPr lang="en-GB" sz="2800" dirty="0">
                <a:solidFill>
                  <a:schemeClr val="tx1"/>
                </a:solidFill>
              </a:rPr>
              <a:t>WYSIATI</a:t>
            </a:r>
          </a:p>
          <a:p>
            <a:endParaRPr lang="en-GB" sz="2800" dirty="0">
              <a:solidFill>
                <a:schemeClr val="tx1"/>
              </a:solidFill>
            </a:endParaRPr>
          </a:p>
        </p:txBody>
      </p:sp>
      <p:sp>
        <p:nvSpPr>
          <p:cNvPr id="6" name="Content Placeholder 3"/>
          <p:cNvSpPr>
            <a:spLocks noGrp="1"/>
          </p:cNvSpPr>
          <p:nvPr>
            <p:ph sz="half" idx="2"/>
          </p:nvPr>
        </p:nvSpPr>
        <p:spPr>
          <a:xfrm>
            <a:off x="6172200" y="1988840"/>
            <a:ext cx="4038600" cy="4137323"/>
          </a:xfrm>
        </p:spPr>
        <p:txBody>
          <a:bodyPr>
            <a:normAutofit/>
          </a:bodyPr>
          <a:lstStyle/>
          <a:p>
            <a:pPr marL="0" indent="0">
              <a:buNone/>
            </a:pPr>
            <a:r>
              <a:rPr lang="en-GB" sz="2800" b="1" dirty="0">
                <a:solidFill>
                  <a:schemeClr val="tx1"/>
                </a:solidFill>
              </a:rPr>
              <a:t>Delivery</a:t>
            </a:r>
          </a:p>
          <a:p>
            <a:r>
              <a:rPr lang="en-GB" sz="2800" dirty="0">
                <a:solidFill>
                  <a:schemeClr val="tx1"/>
                </a:solidFill>
              </a:rPr>
              <a:t>Illusion of Control</a:t>
            </a:r>
          </a:p>
          <a:p>
            <a:r>
              <a:rPr lang="en-GB" sz="2800" dirty="0">
                <a:solidFill>
                  <a:schemeClr val="tx1"/>
                </a:solidFill>
              </a:rPr>
              <a:t>Confirmation Bias</a:t>
            </a:r>
          </a:p>
          <a:p>
            <a:r>
              <a:rPr lang="en-GB" sz="2800" dirty="0">
                <a:solidFill>
                  <a:schemeClr val="tx1"/>
                </a:solidFill>
              </a:rPr>
              <a:t>Affect Heuristic</a:t>
            </a:r>
          </a:p>
          <a:p>
            <a:r>
              <a:rPr lang="en-GB" sz="2800" dirty="0">
                <a:solidFill>
                  <a:schemeClr val="tx1"/>
                </a:solidFill>
              </a:rPr>
              <a:t>Framing</a:t>
            </a:r>
          </a:p>
          <a:p>
            <a:r>
              <a:rPr lang="en-GB" sz="2800" dirty="0">
                <a:solidFill>
                  <a:schemeClr val="tx1"/>
                </a:solidFill>
              </a:rPr>
              <a:t>Regression to the Mean</a:t>
            </a:r>
          </a:p>
        </p:txBody>
      </p:sp>
    </p:spTree>
    <p:extLst>
      <p:ext uri="{BB962C8B-B14F-4D97-AF65-F5344CB8AC3E}">
        <p14:creationId xmlns:p14="http://schemas.microsoft.com/office/powerpoint/2010/main" val="2684688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small heresy</a:t>
            </a:r>
          </a:p>
        </p:txBody>
      </p:sp>
      <p:sp>
        <p:nvSpPr>
          <p:cNvPr id="3" name="Content Placeholder 2"/>
          <p:cNvSpPr>
            <a:spLocks noGrp="1"/>
          </p:cNvSpPr>
          <p:nvPr>
            <p:ph idx="1"/>
          </p:nvPr>
        </p:nvSpPr>
        <p:spPr>
          <a:xfrm>
            <a:off x="609600" y="1552230"/>
            <a:ext cx="10972800" cy="1008111"/>
          </a:xfrm>
        </p:spPr>
        <p:txBody>
          <a:bodyPr>
            <a:normAutofit/>
          </a:bodyPr>
          <a:lstStyle/>
          <a:p>
            <a:pPr marL="0" indent="0" algn="ctr">
              <a:buNone/>
            </a:pPr>
            <a:r>
              <a:rPr lang="en-GB" sz="5333" b="1" dirty="0"/>
              <a:t>We’re not in it for the benefits</a:t>
            </a:r>
          </a:p>
        </p:txBody>
      </p:sp>
      <p:sp>
        <p:nvSpPr>
          <p:cNvPr id="4" name="Content Placeholder 2"/>
          <p:cNvSpPr txBox="1">
            <a:spLocks/>
          </p:cNvSpPr>
          <p:nvPr/>
        </p:nvSpPr>
        <p:spPr>
          <a:xfrm>
            <a:off x="609600" y="2741075"/>
            <a:ext cx="10972800" cy="1080120"/>
          </a:xfrm>
          <a:prstGeom prst="rect">
            <a:avLst/>
          </a:prstGeom>
        </p:spPr>
        <p:txBody>
          <a:bodyPr vert="horz" lIns="121920" tIns="60960" rIns="121920" bIns="6096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5333" b="1" dirty="0"/>
              <a:t>We’re in it for the strategy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5462" y="3821195"/>
            <a:ext cx="7461075" cy="2804160"/>
          </a:xfrm>
          <a:prstGeom prst="rect">
            <a:avLst/>
          </a:prstGeom>
        </p:spPr>
      </p:pic>
      <p:sp>
        <p:nvSpPr>
          <p:cNvPr id="6" name="Oval 5"/>
          <p:cNvSpPr/>
          <p:nvPr/>
        </p:nvSpPr>
        <p:spPr>
          <a:xfrm>
            <a:off x="6816080" y="3501008"/>
            <a:ext cx="672075" cy="25202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353642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r>
              <a:rPr lang="en-GB" dirty="0"/>
              <a:t>“Benefits Management when it’s appropriate”</a:t>
            </a:r>
          </a:p>
        </p:txBody>
      </p:sp>
      <p:sp>
        <p:nvSpPr>
          <p:cNvPr id="253955" name="Rectangle 3"/>
          <p:cNvSpPr>
            <a:spLocks noGrp="1" noChangeArrowheads="1"/>
          </p:cNvSpPr>
          <p:nvPr>
            <p:ph idx="1"/>
          </p:nvPr>
        </p:nvSpPr>
        <p:spPr>
          <a:xfrm>
            <a:off x="431800" y="1988842"/>
            <a:ext cx="11330517" cy="4103985"/>
          </a:xfrm>
        </p:spPr>
        <p:txBody>
          <a:bodyPr>
            <a:normAutofit/>
          </a:bodyPr>
          <a:lstStyle/>
          <a:p>
            <a:pPr marL="0" indent="0">
              <a:buNone/>
            </a:pPr>
            <a:r>
              <a:rPr lang="en-GB" sz="2800" dirty="0"/>
              <a:t>“What is becoming clear however is that we have found a robust, rational framework for setting objectives, managing projects, shaping communications and defining success that works for us. Furthermore it is an approach which, once mastered, can be applied to almost any key business decision, giving us the benefit of foresight rather than hindsight.”</a:t>
            </a:r>
          </a:p>
          <a:p>
            <a:pPr lvl="2">
              <a:lnSpc>
                <a:spcPct val="90000"/>
              </a:lnSpc>
            </a:pPr>
            <a:endParaRPr lang="en-GB" sz="2000" dirty="0"/>
          </a:p>
          <a:p>
            <a:pPr lvl="2">
              <a:lnSpc>
                <a:spcPct val="90000"/>
              </a:lnSpc>
            </a:pPr>
            <a:r>
              <a:rPr lang="en-GB" sz="2000" dirty="0"/>
              <a:t>Bob </a:t>
            </a:r>
            <a:r>
              <a:rPr lang="en-GB" sz="2000" dirty="0" err="1"/>
              <a:t>Sunley</a:t>
            </a:r>
            <a:r>
              <a:rPr lang="en-GB" sz="2000" dirty="0"/>
              <a:t> Yorkshire Ambulance Service (HSJ Good Management Oct 07)</a:t>
            </a:r>
          </a:p>
          <a:p>
            <a:pPr>
              <a:lnSpc>
                <a:spcPct val="90000"/>
              </a:lnSpc>
            </a:pPr>
            <a:endParaRPr lang="en-GB" sz="2800" dirty="0"/>
          </a:p>
        </p:txBody>
      </p:sp>
    </p:spTree>
    <p:extLst>
      <p:ext uri="{BB962C8B-B14F-4D97-AF65-F5344CB8AC3E}">
        <p14:creationId xmlns:p14="http://schemas.microsoft.com/office/powerpoint/2010/main" val="391509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“Benefits Management when it’s appropriate”</a:t>
            </a:r>
          </a:p>
        </p:txBody>
      </p:sp>
      <p:sp>
        <p:nvSpPr>
          <p:cNvPr id="3" name="Content Placeholder 2"/>
          <p:cNvSpPr>
            <a:spLocks noGrp="1"/>
          </p:cNvSpPr>
          <p:nvPr>
            <p:ph idx="1"/>
          </p:nvPr>
        </p:nvSpPr>
        <p:spPr>
          <a:xfrm>
            <a:off x="1789398" y="1763216"/>
            <a:ext cx="8613203" cy="3331567"/>
          </a:xfrm>
        </p:spPr>
        <p:txBody>
          <a:bodyPr>
            <a:noAutofit/>
          </a:bodyPr>
          <a:lstStyle/>
          <a:p>
            <a:pPr marL="0" indent="0">
              <a:buNone/>
            </a:pPr>
            <a:r>
              <a:rPr lang="en-GB" sz="3600" dirty="0"/>
              <a:t>There may be situations where, “</a:t>
            </a:r>
            <a:r>
              <a:rPr lang="en-GB" sz="3600" b="1" i="1" dirty="0"/>
              <a:t>The popular kids think it’s cool</a:t>
            </a:r>
            <a:r>
              <a:rPr lang="en-GB" sz="3600" dirty="0"/>
              <a:t>” is sufficient justification to invest.</a:t>
            </a:r>
          </a:p>
          <a:p>
            <a:pPr marL="0" indent="0">
              <a:buNone/>
            </a:pPr>
            <a:r>
              <a:rPr lang="en-GB" sz="3600" dirty="0"/>
              <a:t>However, spending public money and messing with people’s lives isn’t one of them.</a:t>
            </a:r>
          </a:p>
        </p:txBody>
      </p:sp>
    </p:spTree>
    <p:extLst>
      <p:ext uri="{BB962C8B-B14F-4D97-AF65-F5344CB8AC3E}">
        <p14:creationId xmlns:p14="http://schemas.microsoft.com/office/powerpoint/2010/main" val="2224869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Starting from the top</a:t>
            </a:r>
          </a:p>
        </p:txBody>
      </p:sp>
      <p:sp>
        <p:nvSpPr>
          <p:cNvPr id="3" name="Content Placeholder 2"/>
          <p:cNvSpPr>
            <a:spLocks noGrp="1"/>
          </p:cNvSpPr>
          <p:nvPr>
            <p:ph idx="1"/>
          </p:nvPr>
        </p:nvSpPr>
        <p:spPr/>
        <p:txBody>
          <a:bodyPr>
            <a:normAutofit/>
          </a:bodyPr>
          <a:lstStyle/>
          <a:p>
            <a:pPr marL="0" indent="0">
              <a:buNone/>
            </a:pPr>
            <a:r>
              <a:rPr lang="en-GB" sz="2800" dirty="0"/>
              <a:t>Behind every business change there are six seemingly naïve questions:</a:t>
            </a:r>
          </a:p>
          <a:p>
            <a:pPr lvl="0">
              <a:lnSpc>
                <a:spcPct val="115000"/>
              </a:lnSpc>
              <a:buFont typeface="+mj-lt"/>
              <a:buAutoNum type="arabicPeriod"/>
            </a:pPr>
            <a:r>
              <a:rPr lang="en-GB" sz="2400" dirty="0">
                <a:latin typeface="Arial" panose="020B0604020202020204" pitchFamily="34" charset="0"/>
                <a:ea typeface="Times New Roman" panose="02020603050405020304" pitchFamily="18" charset="0"/>
                <a:cs typeface="Times New Roman" panose="02020603050405020304" pitchFamily="18" charset="0"/>
              </a:rPr>
              <a:t>What does ‘good’ look like round here? </a:t>
            </a:r>
          </a:p>
          <a:p>
            <a:pPr lvl="0">
              <a:lnSpc>
                <a:spcPct val="115000"/>
              </a:lnSpc>
              <a:buFont typeface="+mj-lt"/>
              <a:buAutoNum type="arabicPeriod"/>
            </a:pPr>
            <a:r>
              <a:rPr lang="en-GB" sz="2400" dirty="0">
                <a:latin typeface="Arial" panose="020B0604020202020204" pitchFamily="34" charset="0"/>
                <a:ea typeface="Times New Roman" panose="02020603050405020304" pitchFamily="18" charset="0"/>
                <a:cs typeface="Times New Roman" panose="02020603050405020304" pitchFamily="18" charset="0"/>
              </a:rPr>
              <a:t>What’s the point of this change? </a:t>
            </a:r>
          </a:p>
          <a:p>
            <a:pPr lvl="0">
              <a:lnSpc>
                <a:spcPct val="115000"/>
              </a:lnSpc>
              <a:buFont typeface="+mj-lt"/>
              <a:buAutoNum type="arabicPeriod"/>
            </a:pPr>
            <a:r>
              <a:rPr lang="en-GB" sz="2400" dirty="0">
                <a:latin typeface="Arial" panose="020B0604020202020204" pitchFamily="34" charset="0"/>
                <a:ea typeface="Times New Roman" panose="02020603050405020304" pitchFamily="18" charset="0"/>
                <a:cs typeface="Times New Roman" panose="02020603050405020304" pitchFamily="18" charset="0"/>
              </a:rPr>
              <a:t>Who is it really for? </a:t>
            </a:r>
          </a:p>
          <a:p>
            <a:pPr lvl="0">
              <a:lnSpc>
                <a:spcPct val="115000"/>
              </a:lnSpc>
              <a:buFont typeface="+mj-lt"/>
              <a:buAutoNum type="arabicPeriod"/>
            </a:pPr>
            <a:r>
              <a:rPr lang="en-GB" sz="2400" dirty="0">
                <a:latin typeface="Arial" panose="020B0604020202020204" pitchFamily="34" charset="0"/>
                <a:ea typeface="Times New Roman" panose="02020603050405020304" pitchFamily="18" charset="0"/>
                <a:cs typeface="Times New Roman" panose="02020603050405020304" pitchFamily="18" charset="0"/>
              </a:rPr>
              <a:t>What do they actually want?</a:t>
            </a:r>
          </a:p>
          <a:p>
            <a:pPr lvl="0">
              <a:lnSpc>
                <a:spcPct val="115000"/>
              </a:lnSpc>
              <a:buFont typeface="+mj-lt"/>
              <a:buAutoNum type="arabicPeriod"/>
            </a:pPr>
            <a:r>
              <a:rPr lang="en-GB" sz="2400" dirty="0">
                <a:latin typeface="Arial" panose="020B0604020202020204" pitchFamily="34" charset="0"/>
                <a:ea typeface="Times New Roman" panose="02020603050405020304" pitchFamily="18" charset="0"/>
                <a:cs typeface="Times New Roman" panose="02020603050405020304" pitchFamily="18" charset="0"/>
              </a:rPr>
              <a:t>How do we get this done?</a:t>
            </a:r>
          </a:p>
          <a:p>
            <a:pPr lvl="0">
              <a:lnSpc>
                <a:spcPct val="115000"/>
              </a:lnSpc>
              <a:buFont typeface="+mj-lt"/>
              <a:buAutoNum type="arabicPeriod"/>
            </a:pPr>
            <a:r>
              <a:rPr lang="en-GB" sz="2400" dirty="0">
                <a:latin typeface="Arial" panose="020B0604020202020204" pitchFamily="34" charset="0"/>
                <a:ea typeface="Times New Roman" panose="02020603050405020304" pitchFamily="18" charset="0"/>
                <a:cs typeface="Times New Roman" panose="02020603050405020304" pitchFamily="18" charset="0"/>
              </a:rPr>
              <a:t>What makes this option better than Plan B?</a:t>
            </a:r>
          </a:p>
          <a:p>
            <a:endParaRPr lang="en-GB" dirty="0"/>
          </a:p>
        </p:txBody>
      </p:sp>
    </p:spTree>
    <p:extLst>
      <p:ext uri="{BB962C8B-B14F-4D97-AF65-F5344CB8AC3E}">
        <p14:creationId xmlns:p14="http://schemas.microsoft.com/office/powerpoint/2010/main" val="3158278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524000" y="908720"/>
            <a:ext cx="9144000" cy="761634"/>
          </a:xfrm>
        </p:spPr>
        <p:txBody>
          <a:bodyPr rtlCol="0">
            <a:noAutofit/>
          </a:bodyPr>
          <a:lstStyle/>
          <a:p>
            <a:pPr>
              <a:defRPr/>
            </a:pPr>
            <a:r>
              <a:rPr lang="en-GB" sz="4800" dirty="0"/>
              <a:t>Start with the end in mind</a:t>
            </a:r>
          </a:p>
        </p:txBody>
      </p:sp>
      <p:sp>
        <p:nvSpPr>
          <p:cNvPr id="100355" name="Rectangle 3"/>
          <p:cNvSpPr>
            <a:spLocks noGrp="1" noChangeArrowheads="1"/>
          </p:cNvSpPr>
          <p:nvPr>
            <p:ph idx="1"/>
          </p:nvPr>
        </p:nvSpPr>
        <p:spPr>
          <a:xfrm>
            <a:off x="1768474" y="1831466"/>
            <a:ext cx="5335638" cy="1292364"/>
          </a:xfrm>
        </p:spPr>
        <p:txBody>
          <a:bodyPr vert="horz" lIns="91440" tIns="45720" rIns="91440" bIns="45720" rtlCol="0">
            <a:normAutofit/>
          </a:bodyPr>
          <a:lstStyle/>
          <a:p>
            <a:pPr marL="0" indent="0">
              <a:buNone/>
            </a:pPr>
            <a:r>
              <a:rPr lang="en-GB" sz="2800" dirty="0"/>
              <a:t>In 1942 why did William Beveridge propose the Welfare State?</a:t>
            </a:r>
          </a:p>
        </p:txBody>
      </p:sp>
      <p:sp>
        <p:nvSpPr>
          <p:cNvPr id="100357" name="Text Box 5"/>
          <p:cNvSpPr txBox="1">
            <a:spLocks noChangeArrowheads="1"/>
          </p:cNvSpPr>
          <p:nvPr/>
        </p:nvSpPr>
        <p:spPr bwMode="auto">
          <a:xfrm>
            <a:off x="1768476" y="5566887"/>
            <a:ext cx="86772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hlink"/>
                </a:solidFill>
                <a:latin typeface="Arial" charset="0"/>
                <a:ea typeface="ヒラギノ角ゴ Pro W3" pitchFamily="-48" charset="-128"/>
              </a:defRPr>
            </a:lvl1pPr>
            <a:lvl2pPr marL="742950" indent="-285750" eaLnBrk="0" hangingPunct="0">
              <a:defRPr sz="2800">
                <a:solidFill>
                  <a:schemeClr val="hlink"/>
                </a:solidFill>
                <a:latin typeface="Arial" charset="0"/>
                <a:ea typeface="ヒラギノ角ゴ Pro W3" pitchFamily="-48" charset="-128"/>
              </a:defRPr>
            </a:lvl2pPr>
            <a:lvl3pPr marL="1143000" indent="-228600" eaLnBrk="0" hangingPunct="0">
              <a:defRPr sz="2800">
                <a:solidFill>
                  <a:schemeClr val="hlink"/>
                </a:solidFill>
                <a:latin typeface="Arial" charset="0"/>
                <a:ea typeface="ヒラギノ角ゴ Pro W3" pitchFamily="-48" charset="-128"/>
              </a:defRPr>
            </a:lvl3pPr>
            <a:lvl4pPr marL="1600200" indent="-228600" eaLnBrk="0" hangingPunct="0">
              <a:defRPr sz="2800">
                <a:solidFill>
                  <a:schemeClr val="hlink"/>
                </a:solidFill>
                <a:latin typeface="Arial" charset="0"/>
                <a:ea typeface="ヒラギノ角ゴ Pro W3" pitchFamily="-48" charset="-128"/>
              </a:defRPr>
            </a:lvl4pPr>
            <a:lvl5pPr marL="2057400" indent="-228600" eaLnBrk="0" hangingPunct="0">
              <a:defRPr sz="2800">
                <a:solidFill>
                  <a:schemeClr val="hlink"/>
                </a:solidFill>
                <a:latin typeface="Arial" charset="0"/>
                <a:ea typeface="ヒラギノ角ゴ Pro W3" pitchFamily="-48" charset="-128"/>
              </a:defRPr>
            </a:lvl5pPr>
            <a:lvl6pPr marL="25146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6pPr>
            <a:lvl7pPr marL="29718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7pPr>
            <a:lvl8pPr marL="34290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8pPr>
            <a:lvl9pPr marL="38862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9pPr>
          </a:lstStyle>
          <a:p>
            <a:pPr algn="ctr" eaLnBrk="1" hangingPunct="1">
              <a:spcBef>
                <a:spcPct val="50000"/>
              </a:spcBef>
            </a:pPr>
            <a:r>
              <a:rPr lang="en-GB" sz="2400" b="1" dirty="0">
                <a:solidFill>
                  <a:srgbClr val="00204E"/>
                </a:solidFill>
              </a:rPr>
              <a:t>It’s not only what you do, it’s also why you choose to do it</a:t>
            </a:r>
          </a:p>
        </p:txBody>
      </p:sp>
      <p:sp>
        <p:nvSpPr>
          <p:cNvPr id="100358" name="Text Box 6"/>
          <p:cNvSpPr txBox="1">
            <a:spLocks noChangeArrowheads="1"/>
          </p:cNvSpPr>
          <p:nvPr/>
        </p:nvSpPr>
        <p:spPr bwMode="auto">
          <a:xfrm>
            <a:off x="1768473" y="3944151"/>
            <a:ext cx="49755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hlink"/>
                </a:solidFill>
                <a:latin typeface="Arial" charset="0"/>
                <a:ea typeface="ヒラギノ角ゴ Pro W3" pitchFamily="-48" charset="-128"/>
              </a:defRPr>
            </a:lvl1pPr>
            <a:lvl2pPr marL="742950" indent="-285750" eaLnBrk="0" hangingPunct="0">
              <a:defRPr sz="2800">
                <a:solidFill>
                  <a:schemeClr val="hlink"/>
                </a:solidFill>
                <a:latin typeface="Arial" charset="0"/>
                <a:ea typeface="ヒラギノ角ゴ Pro W3" pitchFamily="-48" charset="-128"/>
              </a:defRPr>
            </a:lvl2pPr>
            <a:lvl3pPr marL="1143000" indent="-228600" eaLnBrk="0" hangingPunct="0">
              <a:defRPr sz="2800">
                <a:solidFill>
                  <a:schemeClr val="hlink"/>
                </a:solidFill>
                <a:latin typeface="Arial" charset="0"/>
                <a:ea typeface="ヒラギノ角ゴ Pro W3" pitchFamily="-48" charset="-128"/>
              </a:defRPr>
            </a:lvl3pPr>
            <a:lvl4pPr marL="1600200" indent="-228600" eaLnBrk="0" hangingPunct="0">
              <a:defRPr sz="2800">
                <a:solidFill>
                  <a:schemeClr val="hlink"/>
                </a:solidFill>
                <a:latin typeface="Arial" charset="0"/>
                <a:ea typeface="ヒラギノ角ゴ Pro W3" pitchFamily="-48" charset="-128"/>
              </a:defRPr>
            </a:lvl4pPr>
            <a:lvl5pPr marL="2057400" indent="-228600" eaLnBrk="0" hangingPunct="0">
              <a:defRPr sz="2800">
                <a:solidFill>
                  <a:schemeClr val="hlink"/>
                </a:solidFill>
                <a:latin typeface="Arial" charset="0"/>
                <a:ea typeface="ヒラギノ角ゴ Pro W3" pitchFamily="-48" charset="-128"/>
              </a:defRPr>
            </a:lvl5pPr>
            <a:lvl6pPr marL="25146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6pPr>
            <a:lvl7pPr marL="29718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7pPr>
            <a:lvl8pPr marL="34290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8pPr>
            <a:lvl9pPr marL="38862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9pPr>
          </a:lstStyle>
          <a:p>
            <a:pPr eaLnBrk="1" hangingPunct="1">
              <a:buClr>
                <a:srgbClr val="FF9933"/>
              </a:buClr>
            </a:pPr>
            <a:r>
              <a:rPr lang="en-GB" sz="2400" dirty="0">
                <a:solidFill>
                  <a:srgbClr val="00204E"/>
                </a:solidFill>
              </a:rPr>
              <a:t>B) To motivate the troops after three hard years of war</a:t>
            </a:r>
          </a:p>
        </p:txBody>
      </p:sp>
      <p:sp>
        <p:nvSpPr>
          <p:cNvPr id="100359" name="Text Box 7"/>
          <p:cNvSpPr txBox="1">
            <a:spLocks noChangeArrowheads="1"/>
          </p:cNvSpPr>
          <p:nvPr/>
        </p:nvSpPr>
        <p:spPr bwMode="auto">
          <a:xfrm>
            <a:off x="1768472" y="2747380"/>
            <a:ext cx="511961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hlink"/>
                </a:solidFill>
                <a:latin typeface="Arial" charset="0"/>
                <a:ea typeface="ヒラギノ角ゴ Pro W3" pitchFamily="-48" charset="-128"/>
              </a:defRPr>
            </a:lvl1pPr>
            <a:lvl2pPr marL="742950" indent="-285750" eaLnBrk="0" hangingPunct="0">
              <a:defRPr sz="2800">
                <a:solidFill>
                  <a:schemeClr val="hlink"/>
                </a:solidFill>
                <a:latin typeface="Arial" charset="0"/>
                <a:ea typeface="ヒラギノ角ゴ Pro W3" pitchFamily="-48" charset="-128"/>
              </a:defRPr>
            </a:lvl2pPr>
            <a:lvl3pPr marL="1143000" indent="-228600" eaLnBrk="0" hangingPunct="0">
              <a:defRPr sz="2800">
                <a:solidFill>
                  <a:schemeClr val="hlink"/>
                </a:solidFill>
                <a:latin typeface="Arial" charset="0"/>
                <a:ea typeface="ヒラギノ角ゴ Pro W3" pitchFamily="-48" charset="-128"/>
              </a:defRPr>
            </a:lvl3pPr>
            <a:lvl4pPr marL="1600200" indent="-228600" eaLnBrk="0" hangingPunct="0">
              <a:defRPr sz="2800">
                <a:solidFill>
                  <a:schemeClr val="hlink"/>
                </a:solidFill>
                <a:latin typeface="Arial" charset="0"/>
                <a:ea typeface="ヒラギノ角ゴ Pro W3" pitchFamily="-48" charset="-128"/>
              </a:defRPr>
            </a:lvl4pPr>
            <a:lvl5pPr marL="2057400" indent="-228600" eaLnBrk="0" hangingPunct="0">
              <a:defRPr sz="2800">
                <a:solidFill>
                  <a:schemeClr val="hlink"/>
                </a:solidFill>
                <a:latin typeface="Arial" charset="0"/>
                <a:ea typeface="ヒラギノ角ゴ Pro W3" pitchFamily="-48" charset="-128"/>
              </a:defRPr>
            </a:lvl5pPr>
            <a:lvl6pPr marL="25146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6pPr>
            <a:lvl7pPr marL="29718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7pPr>
            <a:lvl8pPr marL="34290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8pPr>
            <a:lvl9pPr marL="38862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9pPr>
          </a:lstStyle>
          <a:p>
            <a:pPr eaLnBrk="1" hangingPunct="1">
              <a:buClr>
                <a:srgbClr val="FF9933"/>
              </a:buClr>
            </a:pPr>
            <a:r>
              <a:rPr lang="en-GB" sz="2400" dirty="0">
                <a:solidFill>
                  <a:srgbClr val="00204E"/>
                </a:solidFill>
              </a:rPr>
              <a:t>A) To address the five “Giant Evils” of  squalor, ignorance, want, idleness, and disease</a:t>
            </a:r>
          </a:p>
        </p:txBody>
      </p:sp>
      <p:sp>
        <p:nvSpPr>
          <p:cNvPr id="100360" name="Text Box 8"/>
          <p:cNvSpPr txBox="1">
            <a:spLocks noChangeArrowheads="1"/>
          </p:cNvSpPr>
          <p:nvPr/>
        </p:nvSpPr>
        <p:spPr bwMode="auto">
          <a:xfrm>
            <a:off x="1768473" y="4771589"/>
            <a:ext cx="51196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hlink"/>
                </a:solidFill>
                <a:latin typeface="Arial" charset="0"/>
                <a:ea typeface="ヒラギノ角ゴ Pro W3" pitchFamily="-48" charset="-128"/>
              </a:defRPr>
            </a:lvl1pPr>
            <a:lvl2pPr marL="742950" indent="-285750" eaLnBrk="0" hangingPunct="0">
              <a:defRPr sz="2800">
                <a:solidFill>
                  <a:schemeClr val="hlink"/>
                </a:solidFill>
                <a:latin typeface="Arial" charset="0"/>
                <a:ea typeface="ヒラギノ角ゴ Pro W3" pitchFamily="-48" charset="-128"/>
              </a:defRPr>
            </a:lvl2pPr>
            <a:lvl3pPr marL="1143000" indent="-228600" eaLnBrk="0" hangingPunct="0">
              <a:defRPr sz="2800">
                <a:solidFill>
                  <a:schemeClr val="hlink"/>
                </a:solidFill>
                <a:latin typeface="Arial" charset="0"/>
                <a:ea typeface="ヒラギノ角ゴ Pro W3" pitchFamily="-48" charset="-128"/>
              </a:defRPr>
            </a:lvl3pPr>
            <a:lvl4pPr marL="1600200" indent="-228600" eaLnBrk="0" hangingPunct="0">
              <a:defRPr sz="2800">
                <a:solidFill>
                  <a:schemeClr val="hlink"/>
                </a:solidFill>
                <a:latin typeface="Arial" charset="0"/>
                <a:ea typeface="ヒラギノ角ゴ Pro W3" pitchFamily="-48" charset="-128"/>
              </a:defRPr>
            </a:lvl4pPr>
            <a:lvl5pPr marL="2057400" indent="-228600" eaLnBrk="0" hangingPunct="0">
              <a:defRPr sz="2800">
                <a:solidFill>
                  <a:schemeClr val="hlink"/>
                </a:solidFill>
                <a:latin typeface="Arial" charset="0"/>
                <a:ea typeface="ヒラギノ角ゴ Pro W3" pitchFamily="-48" charset="-128"/>
              </a:defRPr>
            </a:lvl5pPr>
            <a:lvl6pPr marL="25146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6pPr>
            <a:lvl7pPr marL="29718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7pPr>
            <a:lvl8pPr marL="34290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8pPr>
            <a:lvl9pPr marL="38862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9pPr>
          </a:lstStyle>
          <a:p>
            <a:pPr eaLnBrk="1" hangingPunct="1">
              <a:buClr>
                <a:srgbClr val="FF9933"/>
              </a:buClr>
            </a:pPr>
            <a:r>
              <a:rPr lang="en-GB" sz="2400" dirty="0">
                <a:solidFill>
                  <a:srgbClr val="00204E"/>
                </a:solidFill>
              </a:rPr>
              <a:t>C) To ensure his old age was sorted</a:t>
            </a:r>
          </a:p>
        </p:txBody>
      </p:sp>
      <p:sp>
        <p:nvSpPr>
          <p:cNvPr id="100361" name="Text Box 9"/>
          <p:cNvSpPr txBox="1">
            <a:spLocks noChangeArrowheads="1"/>
          </p:cNvSpPr>
          <p:nvPr/>
        </p:nvSpPr>
        <p:spPr bwMode="auto">
          <a:xfrm>
            <a:off x="2391841" y="6189663"/>
            <a:ext cx="7408316"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hlink"/>
                </a:solidFill>
                <a:latin typeface="Arial" charset="0"/>
                <a:ea typeface="ヒラギノ角ゴ Pro W3" pitchFamily="-48" charset="-128"/>
              </a:defRPr>
            </a:lvl1pPr>
            <a:lvl2pPr marL="742950" indent="-285750" eaLnBrk="0" hangingPunct="0">
              <a:defRPr sz="2800">
                <a:solidFill>
                  <a:schemeClr val="hlink"/>
                </a:solidFill>
                <a:latin typeface="Arial" charset="0"/>
                <a:ea typeface="ヒラギノ角ゴ Pro W3" pitchFamily="-48" charset="-128"/>
              </a:defRPr>
            </a:lvl2pPr>
            <a:lvl3pPr marL="1143000" indent="-228600" eaLnBrk="0" hangingPunct="0">
              <a:defRPr sz="2800">
                <a:solidFill>
                  <a:schemeClr val="hlink"/>
                </a:solidFill>
                <a:latin typeface="Arial" charset="0"/>
                <a:ea typeface="ヒラギノ角ゴ Pro W3" pitchFamily="-48" charset="-128"/>
              </a:defRPr>
            </a:lvl3pPr>
            <a:lvl4pPr marL="1600200" indent="-228600" eaLnBrk="0" hangingPunct="0">
              <a:defRPr sz="2800">
                <a:solidFill>
                  <a:schemeClr val="hlink"/>
                </a:solidFill>
                <a:latin typeface="Arial" charset="0"/>
                <a:ea typeface="ヒラギノ角ゴ Pro W3" pitchFamily="-48" charset="-128"/>
              </a:defRPr>
            </a:lvl4pPr>
            <a:lvl5pPr marL="2057400" indent="-228600" eaLnBrk="0" hangingPunct="0">
              <a:defRPr sz="2800">
                <a:solidFill>
                  <a:schemeClr val="hlink"/>
                </a:solidFill>
                <a:latin typeface="Arial" charset="0"/>
                <a:ea typeface="ヒラギノ角ゴ Pro W3" pitchFamily="-48" charset="-128"/>
              </a:defRPr>
            </a:lvl5pPr>
            <a:lvl6pPr marL="25146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6pPr>
            <a:lvl7pPr marL="29718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7pPr>
            <a:lvl8pPr marL="34290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8pPr>
            <a:lvl9pPr marL="38862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9pPr>
          </a:lstStyle>
          <a:p>
            <a:pPr algn="ctr" eaLnBrk="1" hangingPunct="1">
              <a:spcBef>
                <a:spcPct val="50000"/>
              </a:spcBef>
            </a:pPr>
            <a:r>
              <a:rPr lang="en-GB" sz="2000" dirty="0">
                <a:solidFill>
                  <a:srgbClr val="00204E"/>
                </a:solidFill>
              </a:rPr>
              <a:t>Answer: A (if you didn’t pick A you are not taking this seriously)</a:t>
            </a:r>
          </a:p>
        </p:txBody>
      </p:sp>
      <p:pic>
        <p:nvPicPr>
          <p:cNvPr id="10" name="Picture 9">
            <a:extLst>
              <a:ext uri="{FF2B5EF4-FFF2-40B4-BE49-F238E27FC236}">
                <a16:creationId xmlns:a16="http://schemas.microsoft.com/office/drawing/2014/main" id="{58A686D5-D764-4CDF-97A2-5B14F6212069}"/>
              </a:ext>
            </a:extLst>
          </p:cNvPr>
          <p:cNvPicPr>
            <a:picLocks noChangeAspect="1"/>
          </p:cNvPicPr>
          <p:nvPr/>
        </p:nvPicPr>
        <p:blipFill>
          <a:blip r:embed="rId3"/>
          <a:stretch>
            <a:fillRect/>
          </a:stretch>
        </p:blipFill>
        <p:spPr>
          <a:xfrm>
            <a:off x="7824192" y="1882047"/>
            <a:ext cx="2369691" cy="3687350"/>
          </a:xfrm>
          <a:prstGeom prst="rect">
            <a:avLst/>
          </a:prstGeom>
        </p:spPr>
      </p:pic>
    </p:spTree>
    <p:extLst>
      <p:ext uri="{BB962C8B-B14F-4D97-AF65-F5344CB8AC3E}">
        <p14:creationId xmlns:p14="http://schemas.microsoft.com/office/powerpoint/2010/main" val="120629366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GB" dirty="0"/>
              <a:t>Endgame</a:t>
            </a:r>
          </a:p>
        </p:txBody>
      </p:sp>
      <p:sp>
        <p:nvSpPr>
          <p:cNvPr id="124931" name="Rectangle 3"/>
          <p:cNvSpPr>
            <a:spLocks noGrp="1" noChangeArrowheads="1"/>
          </p:cNvSpPr>
          <p:nvPr>
            <p:ph idx="1"/>
          </p:nvPr>
        </p:nvSpPr>
        <p:spPr>
          <a:xfrm>
            <a:off x="410436" y="2276872"/>
            <a:ext cx="4320712" cy="3691136"/>
          </a:xfrm>
        </p:spPr>
        <p:txBody>
          <a:bodyPr>
            <a:normAutofit/>
          </a:bodyPr>
          <a:lstStyle/>
          <a:p>
            <a:pPr marL="0" indent="0">
              <a:buNone/>
            </a:pPr>
            <a:r>
              <a:rPr lang="en-GB" sz="2800" dirty="0"/>
              <a:t>The game ends when:</a:t>
            </a:r>
          </a:p>
          <a:p>
            <a:pPr>
              <a:buFont typeface="Wingdings" pitchFamily="2" charset="2"/>
              <a:buAutoNum type="alphaLcParenR"/>
            </a:pPr>
            <a:r>
              <a:rPr lang="en-GB" sz="2800" dirty="0"/>
              <a:t>You are checkmated, or</a:t>
            </a:r>
          </a:p>
          <a:p>
            <a:pPr>
              <a:buFont typeface="Wingdings" pitchFamily="2" charset="2"/>
              <a:buAutoNum type="alphaLcParenR"/>
            </a:pPr>
            <a:r>
              <a:rPr lang="en-GB" sz="2800" dirty="0"/>
              <a:t>My King is in g3, my Queen is in c5, etc….</a:t>
            </a:r>
          </a:p>
          <a:p>
            <a:pPr>
              <a:buFont typeface="Wingdings" pitchFamily="2" charset="2"/>
              <a:buAutoNum type="alphaLcParenR"/>
            </a:pPr>
            <a:endParaRPr lang="en-GB" sz="2800" dirty="0"/>
          </a:p>
          <a:p>
            <a:pPr marL="0" indent="0">
              <a:buNone/>
            </a:pPr>
            <a:r>
              <a:rPr lang="en-GB" sz="2800" dirty="0"/>
              <a:t>Keep it simple, know when you’ve won.</a:t>
            </a:r>
          </a:p>
        </p:txBody>
      </p:sp>
      <p:pic>
        <p:nvPicPr>
          <p:cNvPr id="124932" name="Picture 4" descr="chess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7888" y="1511741"/>
            <a:ext cx="5909999" cy="3834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847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188640"/>
            <a:ext cx="8679005" cy="738021"/>
          </a:xfrm>
        </p:spPr>
        <p:txBody>
          <a:bodyPr>
            <a:normAutofit/>
          </a:bodyPr>
          <a:lstStyle/>
          <a:p>
            <a:r>
              <a:rPr lang="en-GB" dirty="0"/>
              <a:t>Which Direction?</a:t>
            </a:r>
          </a:p>
        </p:txBody>
      </p:sp>
      <p:graphicFrame>
        <p:nvGraphicFramePr>
          <p:cNvPr id="4" name="Content Placeholder 3"/>
          <p:cNvGraphicFramePr>
            <a:graphicFrameLocks noGrp="1"/>
          </p:cNvGraphicFramePr>
          <p:nvPr>
            <p:ph idx="4294967295"/>
            <p:extLst/>
          </p:nvPr>
        </p:nvGraphicFramePr>
        <p:xfrm>
          <a:off x="2624667" y="1392173"/>
          <a:ext cx="7095068" cy="4313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03201" y="1571893"/>
            <a:ext cx="2218267" cy="705642"/>
          </a:xfrm>
          <a:prstGeom prst="rect">
            <a:avLst/>
          </a:prstGeom>
          <a:noFill/>
        </p:spPr>
        <p:txBody>
          <a:bodyPr wrap="square" lIns="89216" tIns="44609" rIns="89216" bIns="44609" rtlCol="0">
            <a:spAutoFit/>
          </a:bodyPr>
          <a:lstStyle/>
          <a:p>
            <a:pPr algn="ctr"/>
            <a:r>
              <a:rPr lang="en-GB" sz="2000" b="1" dirty="0"/>
              <a:t>STRATEGIC</a:t>
            </a:r>
          </a:p>
          <a:p>
            <a:pPr algn="ctr"/>
            <a:r>
              <a:rPr lang="en-GB" sz="2000" b="1" dirty="0"/>
              <a:t>Top-down</a:t>
            </a:r>
          </a:p>
        </p:txBody>
      </p:sp>
      <p:sp>
        <p:nvSpPr>
          <p:cNvPr id="6" name="TextBox 5"/>
          <p:cNvSpPr txBox="1"/>
          <p:nvPr/>
        </p:nvSpPr>
        <p:spPr>
          <a:xfrm>
            <a:off x="9787468" y="4651098"/>
            <a:ext cx="2218267" cy="705642"/>
          </a:xfrm>
          <a:prstGeom prst="rect">
            <a:avLst/>
          </a:prstGeom>
          <a:noFill/>
        </p:spPr>
        <p:txBody>
          <a:bodyPr wrap="square" lIns="89216" tIns="44609" rIns="89216" bIns="44609" rtlCol="0">
            <a:spAutoFit/>
          </a:bodyPr>
          <a:lstStyle/>
          <a:p>
            <a:pPr algn="ctr"/>
            <a:r>
              <a:rPr lang="en-GB" sz="2000" b="1" dirty="0"/>
              <a:t>TACTICAL</a:t>
            </a:r>
          </a:p>
          <a:p>
            <a:pPr algn="ctr"/>
            <a:r>
              <a:rPr lang="en-GB" sz="2000" b="1" dirty="0"/>
              <a:t>Bottom-up</a:t>
            </a:r>
          </a:p>
        </p:txBody>
      </p:sp>
      <p:sp>
        <p:nvSpPr>
          <p:cNvPr id="7" name="Down Arrow 6"/>
          <p:cNvSpPr/>
          <p:nvPr/>
        </p:nvSpPr>
        <p:spPr>
          <a:xfrm>
            <a:off x="651933" y="2239723"/>
            <a:ext cx="1320800" cy="30792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89216" tIns="44609" rIns="89216" bIns="44609" rtlCol="0" anchor="ctr"/>
          <a:lstStyle/>
          <a:p>
            <a:pPr algn="ctr"/>
            <a:endParaRPr lang="en-GB" sz="1600"/>
          </a:p>
        </p:txBody>
      </p:sp>
      <p:sp>
        <p:nvSpPr>
          <p:cNvPr id="8" name="Up Arrow 7"/>
          <p:cNvSpPr/>
          <p:nvPr/>
        </p:nvSpPr>
        <p:spPr>
          <a:xfrm>
            <a:off x="10312400" y="1905807"/>
            <a:ext cx="1168400" cy="273331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lIns="89216" tIns="44609" rIns="89216" bIns="44609" rtlCol="0" anchor="ctr"/>
          <a:lstStyle/>
          <a:p>
            <a:pPr algn="ctr"/>
            <a:endParaRPr lang="en-GB" sz="1600"/>
          </a:p>
        </p:txBody>
      </p:sp>
    </p:spTree>
    <p:extLst>
      <p:ext uri="{BB962C8B-B14F-4D97-AF65-F5344CB8AC3E}">
        <p14:creationId xmlns:p14="http://schemas.microsoft.com/office/powerpoint/2010/main" val="598840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2"/>
          <p:cNvGraphicFramePr>
            <a:graphicFrameLocks noChangeAspect="1"/>
          </p:cNvGraphicFramePr>
          <p:nvPr>
            <p:extLst/>
          </p:nvPr>
        </p:nvGraphicFramePr>
        <p:xfrm>
          <a:off x="2447595" y="4581128"/>
          <a:ext cx="7000115" cy="1706563"/>
        </p:xfrm>
        <a:graphic>
          <a:graphicData uri="http://schemas.openxmlformats.org/presentationml/2006/ole">
            <mc:AlternateContent xmlns:mc="http://schemas.openxmlformats.org/markup-compatibility/2006">
              <mc:Choice xmlns:v="urn:schemas-microsoft-com:vml" Requires="v">
                <p:oleObj spid="_x0000_s1037" name="Clip" r:id="rId4" imgW="6545160" imgH="1706400" progId="MS_ClipArt_Gallery.5">
                  <p:embed/>
                </p:oleObj>
              </mc:Choice>
              <mc:Fallback>
                <p:oleObj name="Clip" r:id="rId4" imgW="6545160" imgH="1706400" progId="MS_ClipArt_Gallery.5">
                  <p:embed/>
                  <p:pic>
                    <p:nvPicPr>
                      <p:cNvPr id="3072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7595" y="4581128"/>
                        <a:ext cx="7000115" cy="1706563"/>
                      </a:xfrm>
                      <a:prstGeom prst="rect">
                        <a:avLst/>
                      </a:prstGeom>
                      <a:noFill/>
                      <a:ln>
                        <a:noFill/>
                      </a:ln>
                      <a:effectLst/>
                    </p:spPr>
                  </p:pic>
                </p:oleObj>
              </mc:Fallback>
            </mc:AlternateContent>
          </a:graphicData>
        </a:graphic>
      </p:graphicFrame>
      <p:sp>
        <p:nvSpPr>
          <p:cNvPr id="30723" name="Rectangle 3"/>
          <p:cNvSpPr>
            <a:spLocks noGrp="1" noChangeArrowheads="1"/>
          </p:cNvSpPr>
          <p:nvPr>
            <p:ph type="title"/>
          </p:nvPr>
        </p:nvSpPr>
        <p:spPr>
          <a:xfrm>
            <a:off x="1991544" y="188640"/>
            <a:ext cx="9122833" cy="865187"/>
          </a:xfrm>
        </p:spPr>
        <p:txBody>
          <a:bodyPr/>
          <a:lstStyle/>
          <a:p>
            <a:r>
              <a:rPr lang="en-GB" altLang="en-US" dirty="0"/>
              <a:t>Features, Outcomes, Benefits</a:t>
            </a:r>
          </a:p>
        </p:txBody>
      </p:sp>
      <p:sp>
        <p:nvSpPr>
          <p:cNvPr id="30724" name="Rectangle 4"/>
          <p:cNvSpPr>
            <a:spLocks noGrp="1" noChangeArrowheads="1"/>
          </p:cNvSpPr>
          <p:nvPr>
            <p:ph type="body" idx="1"/>
          </p:nvPr>
        </p:nvSpPr>
        <p:spPr>
          <a:xfrm>
            <a:off x="1102784" y="1604797"/>
            <a:ext cx="9889067" cy="3408528"/>
          </a:xfrm>
        </p:spPr>
        <p:txBody>
          <a:bodyPr>
            <a:normAutofit/>
          </a:bodyPr>
          <a:lstStyle/>
          <a:p>
            <a:r>
              <a:rPr lang="en-GB" altLang="en-US" sz="2800" dirty="0"/>
              <a:t>Feature - my car is painted ‘Police Car’ white</a:t>
            </a:r>
          </a:p>
          <a:p>
            <a:r>
              <a:rPr lang="en-GB" altLang="en-US" sz="2800" dirty="0"/>
              <a:t>Outcome - people move over for me on the motorway so I get home for 6 pm</a:t>
            </a:r>
          </a:p>
          <a:p>
            <a:r>
              <a:rPr lang="en-GB" altLang="en-US" sz="2800" dirty="0"/>
              <a:t>Benefit - I get to watch The Simpsons on TV, and am happier for it</a:t>
            </a:r>
          </a:p>
        </p:txBody>
      </p:sp>
    </p:spTree>
    <p:extLst>
      <p:ext uri="{BB962C8B-B14F-4D97-AF65-F5344CB8AC3E}">
        <p14:creationId xmlns:p14="http://schemas.microsoft.com/office/powerpoint/2010/main" val="2226612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2706" name="Object 2">
            <a:extLst>
              <a:ext uri="{FF2B5EF4-FFF2-40B4-BE49-F238E27FC236}">
                <a16:creationId xmlns:a16="http://schemas.microsoft.com/office/drawing/2014/main" id="{505E45D5-D824-4CB3-848B-5700C143E826}"/>
              </a:ext>
            </a:extLst>
          </p:cNvPr>
          <p:cNvGraphicFramePr>
            <a:graphicFrameLocks noChangeAspect="1"/>
          </p:cNvGraphicFramePr>
          <p:nvPr>
            <p:extLst>
              <p:ext uri="{D42A27DB-BD31-4B8C-83A1-F6EECF244321}">
                <p14:modId xmlns:p14="http://schemas.microsoft.com/office/powerpoint/2010/main" val="3038900676"/>
              </p:ext>
            </p:extLst>
          </p:nvPr>
        </p:nvGraphicFramePr>
        <p:xfrm>
          <a:off x="5372099" y="4941168"/>
          <a:ext cx="1447800" cy="1081087"/>
        </p:xfrm>
        <a:graphic>
          <a:graphicData uri="http://schemas.openxmlformats.org/presentationml/2006/ole">
            <mc:AlternateContent xmlns:mc="http://schemas.openxmlformats.org/markup-compatibility/2006">
              <mc:Choice xmlns:v="urn:schemas-microsoft-com:vml" Requires="v">
                <p:oleObj spid="_x0000_s2068" name="Photo Editor Photo" r:id="rId4" imgW="600159" imgH="447856" progId="MSPhotoEd.3">
                  <p:embed/>
                </p:oleObj>
              </mc:Choice>
              <mc:Fallback>
                <p:oleObj name="Photo Editor Photo" r:id="rId4" imgW="600159" imgH="447856" progId="MSPhotoEd.3">
                  <p:embed/>
                  <p:pic>
                    <p:nvPicPr>
                      <p:cNvPr id="72706" name="Object 2">
                        <a:extLst>
                          <a:ext uri="{FF2B5EF4-FFF2-40B4-BE49-F238E27FC236}">
                            <a16:creationId xmlns:a16="http://schemas.microsoft.com/office/drawing/2014/main" id="{505E45D5-D824-4CB3-848B-5700C143E8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2099" y="4941168"/>
                        <a:ext cx="1447800" cy="1081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07" name="Object 3">
            <a:extLst>
              <a:ext uri="{FF2B5EF4-FFF2-40B4-BE49-F238E27FC236}">
                <a16:creationId xmlns:a16="http://schemas.microsoft.com/office/drawing/2014/main" id="{D1C03A9F-78B9-4648-BD4F-BD8095AE91B6}"/>
              </a:ext>
            </a:extLst>
          </p:cNvPr>
          <p:cNvGraphicFramePr>
            <a:graphicFrameLocks noChangeAspect="1"/>
          </p:cNvGraphicFramePr>
          <p:nvPr>
            <p:extLst>
              <p:ext uri="{D42A27DB-BD31-4B8C-83A1-F6EECF244321}">
                <p14:modId xmlns:p14="http://schemas.microsoft.com/office/powerpoint/2010/main" val="3658038715"/>
              </p:ext>
            </p:extLst>
          </p:nvPr>
        </p:nvGraphicFramePr>
        <p:xfrm>
          <a:off x="8314531" y="1888329"/>
          <a:ext cx="2667000" cy="2613025"/>
        </p:xfrm>
        <a:graphic>
          <a:graphicData uri="http://schemas.openxmlformats.org/presentationml/2006/ole">
            <mc:AlternateContent xmlns:mc="http://schemas.openxmlformats.org/markup-compatibility/2006">
              <mc:Choice xmlns:v="urn:schemas-microsoft-com:vml" Requires="v">
                <p:oleObj spid="_x0000_s2069" name="Photo Editor Photo" r:id="rId6" imgW="1409897" imgH="1380952" progId="MSPhotoEd.3">
                  <p:embed/>
                </p:oleObj>
              </mc:Choice>
              <mc:Fallback>
                <p:oleObj name="Photo Editor Photo" r:id="rId6" imgW="1409897" imgH="1380952" progId="MSPhotoEd.3">
                  <p:embed/>
                  <p:pic>
                    <p:nvPicPr>
                      <p:cNvPr id="72707" name="Object 3">
                        <a:extLst>
                          <a:ext uri="{FF2B5EF4-FFF2-40B4-BE49-F238E27FC236}">
                            <a16:creationId xmlns:a16="http://schemas.microsoft.com/office/drawing/2014/main" id="{D1C03A9F-78B9-4648-BD4F-BD8095AE91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14531" y="1888329"/>
                        <a:ext cx="2667000" cy="2613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708" name="Rectangle 4">
            <a:extLst>
              <a:ext uri="{FF2B5EF4-FFF2-40B4-BE49-F238E27FC236}">
                <a16:creationId xmlns:a16="http://schemas.microsoft.com/office/drawing/2014/main" id="{5B5023D4-22F4-45AA-A796-662D6CDFA1C4}"/>
              </a:ext>
            </a:extLst>
          </p:cNvPr>
          <p:cNvSpPr>
            <a:spLocks noGrp="1" noChangeArrowheads="1"/>
          </p:cNvSpPr>
          <p:nvPr>
            <p:ph type="title"/>
          </p:nvPr>
        </p:nvSpPr>
        <p:spPr>
          <a:xfrm>
            <a:off x="1991544" y="188640"/>
            <a:ext cx="5976491" cy="86360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ormAutofit/>
          </a:bodyPr>
          <a:lstStyle/>
          <a:p>
            <a:r>
              <a:rPr lang="en-GB" altLang="en-US" dirty="0"/>
              <a:t>Silver Bullets</a:t>
            </a:r>
          </a:p>
        </p:txBody>
      </p:sp>
      <p:sp>
        <p:nvSpPr>
          <p:cNvPr id="72709" name="Rectangle 5">
            <a:extLst>
              <a:ext uri="{FF2B5EF4-FFF2-40B4-BE49-F238E27FC236}">
                <a16:creationId xmlns:a16="http://schemas.microsoft.com/office/drawing/2014/main" id="{BF2FB639-98F5-4A10-89F7-505863E8FA58}"/>
              </a:ext>
            </a:extLst>
          </p:cNvPr>
          <p:cNvSpPr>
            <a:spLocks noGrp="1" noChangeArrowheads="1"/>
          </p:cNvSpPr>
          <p:nvPr>
            <p:ph type="body" idx="1"/>
          </p:nvPr>
        </p:nvSpPr>
        <p:spPr>
          <a:xfrm>
            <a:off x="2543968" y="1888329"/>
            <a:ext cx="7104063" cy="2506663"/>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a:bodyPr>
          <a:lstStyle/>
          <a:p>
            <a:r>
              <a:rPr lang="en-GB" altLang="en-US" sz="3200" dirty="0"/>
              <a:t>60-80% of IT related projects don’t deliver benefits</a:t>
            </a:r>
          </a:p>
          <a:p>
            <a:r>
              <a:rPr lang="en-GB" altLang="en-US" sz="3200" dirty="0"/>
              <a:t>Success = to time &amp; cost</a:t>
            </a:r>
          </a:p>
          <a:p>
            <a:pPr>
              <a:buFont typeface="Wingdings" panose="05000000000000000000" pitchFamily="2" charset="2"/>
              <a:buNone/>
            </a:pPr>
            <a:endParaRPr lang="en-GB" altLang="en-US" dirty="0"/>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C212F48-9AC8-440B-B14C-DEF1C84392EE}"/>
              </a:ext>
            </a:extLst>
          </p:cNvPr>
          <p:cNvSpPr>
            <a:spLocks noGrp="1" noChangeArrowheads="1"/>
          </p:cNvSpPr>
          <p:nvPr>
            <p:ph type="title"/>
          </p:nvPr>
        </p:nvSpPr>
        <p:spPr>
          <a:xfrm>
            <a:off x="2019301" y="116632"/>
            <a:ext cx="10086975" cy="997795"/>
          </a:xfrm>
        </p:spPr>
        <p:txBody>
          <a:bodyPr/>
          <a:lstStyle/>
          <a:p>
            <a:r>
              <a:rPr lang="en-GB" altLang="en-US" dirty="0"/>
              <a:t>Benefits, not Bullets</a:t>
            </a:r>
          </a:p>
        </p:txBody>
      </p:sp>
      <p:sp>
        <p:nvSpPr>
          <p:cNvPr id="10243" name="Rectangle 3">
            <a:extLst>
              <a:ext uri="{FF2B5EF4-FFF2-40B4-BE49-F238E27FC236}">
                <a16:creationId xmlns:a16="http://schemas.microsoft.com/office/drawing/2014/main" id="{EC42E3C1-020E-40EC-9158-0A54B513D840}"/>
              </a:ext>
            </a:extLst>
          </p:cNvPr>
          <p:cNvSpPr>
            <a:spLocks noGrp="1" noChangeArrowheads="1"/>
          </p:cNvSpPr>
          <p:nvPr>
            <p:ph type="body" idx="1"/>
          </p:nvPr>
        </p:nvSpPr>
        <p:spPr>
          <a:xfrm>
            <a:off x="2247900" y="1268414"/>
            <a:ext cx="7519988" cy="4897437"/>
          </a:xfrm>
        </p:spPr>
        <p:txBody>
          <a:bodyPr/>
          <a:lstStyle/>
          <a:p>
            <a:pPr marL="457200" indent="-457200">
              <a:spcBef>
                <a:spcPts val="500"/>
              </a:spcBef>
              <a:spcAft>
                <a:spcPts val="500"/>
              </a:spcAft>
            </a:pPr>
            <a:r>
              <a:rPr lang="en-GB" altLang="en-US" sz="2800"/>
              <a:t>Lots of activities become unglued from the business need, processes and people that created them.</a:t>
            </a:r>
          </a:p>
          <a:p>
            <a:pPr marL="457200" indent="-457200">
              <a:spcBef>
                <a:spcPts val="500"/>
              </a:spcBef>
              <a:spcAft>
                <a:spcPts val="500"/>
              </a:spcAft>
            </a:pPr>
            <a:r>
              <a:rPr lang="en-GB" altLang="en-US" sz="2800"/>
              <a:t>Benefits Management puts the glue back. It is a structured approach that will:</a:t>
            </a:r>
          </a:p>
          <a:p>
            <a:pPr marL="838200" lvl="1" indent="-381000">
              <a:spcBef>
                <a:spcPts val="500"/>
              </a:spcBef>
              <a:spcAft>
                <a:spcPts val="500"/>
              </a:spcAft>
            </a:pPr>
            <a:r>
              <a:rPr lang="en-GB" altLang="en-US" sz="2400"/>
              <a:t>Make the link between technology and the organisation’s strategic objectives</a:t>
            </a:r>
          </a:p>
          <a:p>
            <a:pPr marL="838200" lvl="1" indent="-381000">
              <a:spcBef>
                <a:spcPts val="500"/>
              </a:spcBef>
              <a:spcAft>
                <a:spcPts val="500"/>
              </a:spcAft>
            </a:pPr>
            <a:r>
              <a:rPr lang="en-GB" altLang="en-US" sz="2400"/>
              <a:t>Build a solid case for investment</a:t>
            </a:r>
          </a:p>
          <a:p>
            <a:pPr marL="838200" lvl="1" indent="-381000">
              <a:spcBef>
                <a:spcPts val="500"/>
              </a:spcBef>
              <a:spcAft>
                <a:spcPts val="500"/>
              </a:spcAft>
            </a:pPr>
            <a:r>
              <a:rPr lang="en-GB" altLang="en-US" sz="2400"/>
              <a:t>Gain buy-in to projects from all participants</a:t>
            </a:r>
          </a:p>
          <a:p>
            <a:pPr marL="838200" lvl="1" indent="-381000">
              <a:spcBef>
                <a:spcPts val="500"/>
              </a:spcBef>
              <a:spcAft>
                <a:spcPts val="500"/>
              </a:spcAft>
            </a:pPr>
            <a:r>
              <a:rPr lang="en-GB" altLang="en-US" sz="2400"/>
              <a:t>Maximise the benefit from the things we do</a:t>
            </a:r>
          </a:p>
        </p:txBody>
      </p:sp>
    </p:spTree>
  </p:cSld>
  <p:clrMapOvr>
    <a:masterClrMapping/>
  </p:clrMapOvr>
</p:sld>
</file>

<file path=ppt/theme/theme1.xml><?xml version="1.0" encoding="utf-8"?>
<a:theme xmlns:a="http://schemas.openxmlformats.org/drawingml/2006/main" name="Keldale17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eldale17 wide template.potx" id="{780EFDAA-3D6C-4DB6-B5BD-15985E0202CE}" vid="{110C3D4A-8DB7-4C1F-B769-084942129F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Keldale17 wide template</Template>
  <TotalTime>307</TotalTime>
  <Words>2798</Words>
  <Application>Microsoft Office PowerPoint</Application>
  <PresentationFormat>Widescreen</PresentationFormat>
  <Paragraphs>197</Paragraphs>
  <Slides>14</Slides>
  <Notes>14</Notes>
  <HiddenSlides>2</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14</vt:i4>
      </vt:variant>
    </vt:vector>
  </HeadingPairs>
  <TitlesOfParts>
    <vt:vector size="24" baseType="lpstr">
      <vt:lpstr>Arial</vt:lpstr>
      <vt:lpstr>Calibri</vt:lpstr>
      <vt:lpstr>Symbol</vt:lpstr>
      <vt:lpstr>Times</vt:lpstr>
      <vt:lpstr>Times New Roman</vt:lpstr>
      <vt:lpstr>Wingdings</vt:lpstr>
      <vt:lpstr>ヒラギノ角ゴ Pro W3</vt:lpstr>
      <vt:lpstr>Keldale17 template</vt:lpstr>
      <vt:lpstr>Clip</vt:lpstr>
      <vt:lpstr>Microsoft Photo Editor 3.0 Photo</vt:lpstr>
      <vt:lpstr>Doing the Right Thing</vt:lpstr>
      <vt:lpstr>“Benefits Management when it’s appropriate”</vt:lpstr>
      <vt:lpstr>Starting from the top</vt:lpstr>
      <vt:lpstr>Start with the end in mind</vt:lpstr>
      <vt:lpstr>Endgame</vt:lpstr>
      <vt:lpstr>Which Direction?</vt:lpstr>
      <vt:lpstr>Features, Outcomes, Benefits</vt:lpstr>
      <vt:lpstr>Silver Bullets</vt:lpstr>
      <vt:lpstr>Benefits, not Bullets</vt:lpstr>
      <vt:lpstr>Benefits Management</vt:lpstr>
      <vt:lpstr>Benefits-led Business</vt:lpstr>
      <vt:lpstr>Psychology of Decisions</vt:lpstr>
      <vt:lpstr>A small heresy</vt:lpstr>
      <vt:lpstr>“Benefits Management when it’s appropriate”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David Waller</dc:creator>
  <cp:lastModifiedBy>David Waller</cp:lastModifiedBy>
  <cp:revision>22</cp:revision>
  <dcterms:created xsi:type="dcterms:W3CDTF">2018-07-22T10:36:05Z</dcterms:created>
  <dcterms:modified xsi:type="dcterms:W3CDTF">2018-10-14T13:51:43Z</dcterms:modified>
</cp:coreProperties>
</file>