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3"/>
  </p:notesMasterIdLst>
  <p:sldIdLst>
    <p:sldId id="256" r:id="rId3"/>
    <p:sldId id="339" r:id="rId4"/>
    <p:sldId id="378" r:id="rId5"/>
    <p:sldId id="323" r:id="rId6"/>
    <p:sldId id="277" r:id="rId7"/>
    <p:sldId id="278" r:id="rId8"/>
    <p:sldId id="1968" r:id="rId9"/>
    <p:sldId id="1976" r:id="rId10"/>
    <p:sldId id="259" r:id="rId11"/>
    <p:sldId id="260" r:id="rId12"/>
    <p:sldId id="1969" r:id="rId13"/>
    <p:sldId id="281" r:id="rId14"/>
    <p:sldId id="1971" r:id="rId15"/>
    <p:sldId id="1972" r:id="rId16"/>
    <p:sldId id="285" r:id="rId17"/>
    <p:sldId id="284" r:id="rId18"/>
    <p:sldId id="283" r:id="rId19"/>
    <p:sldId id="282" r:id="rId20"/>
    <p:sldId id="1973" r:id="rId21"/>
    <p:sldId id="289" r:id="rId22"/>
    <p:sldId id="1977" r:id="rId23"/>
    <p:sldId id="331" r:id="rId24"/>
    <p:sldId id="1966" r:id="rId25"/>
    <p:sldId id="270" r:id="rId26"/>
    <p:sldId id="271" r:id="rId27"/>
    <p:sldId id="261" r:id="rId28"/>
    <p:sldId id="396" r:id="rId29"/>
    <p:sldId id="1967" r:id="rId30"/>
    <p:sldId id="290" r:id="rId31"/>
    <p:sldId id="19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B5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9" autoAdjust="0"/>
    <p:restoredTop sz="64516" autoAdjust="0"/>
  </p:normalViewPr>
  <p:slideViewPr>
    <p:cSldViewPr snapToGrid="0">
      <p:cViewPr varScale="1">
        <p:scale>
          <a:sx n="59" d="100"/>
          <a:sy n="59" d="100"/>
        </p:scale>
        <p:origin x="1603" y="25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4E471-B974-4EA5-9358-89BF305299D1}" type="datetimeFigureOut">
              <a:rPr lang="en-GB" smtClean="0"/>
              <a:t>06/02/2025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5E0F7-2A0F-4D90-BD71-DE8106B2DB8C}" type="slidenum">
              <a:rPr lang="en-GB" smtClean="0"/>
              <a:t>‹#›</a:t>
            </a:fld>
            <a:endParaRPr lang="en-GB"/>
          </a:p>
        </p:txBody>
      </p:sp>
    </p:spTree>
    <p:extLst>
      <p:ext uri="{BB962C8B-B14F-4D97-AF65-F5344CB8AC3E}">
        <p14:creationId xmlns:p14="http://schemas.microsoft.com/office/powerpoint/2010/main" val="2763284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“Everything starts somewhere, although many physicists disagree.</a:t>
            </a:r>
          </a:p>
          <a:p>
            <a:r>
              <a:rPr lang="en-GB" dirty="0"/>
              <a:t>But people have always been dimly aware of the problem with the start of things. They wonder aloud how the snowplough driver gets to work, or how the makers of dictionaries look up the spelling of the words. Yet there is the constant desire to find some point in the twisting, knotting, ravelling nets of space-time on which a metaphorical finger can be put to indicate that here, here, is the point where it all began…”</a:t>
            </a:r>
          </a:p>
          <a:p>
            <a:r>
              <a:rPr lang="en-GB" dirty="0"/>
              <a:t> - Terry Pratchett, Hogfather</a:t>
            </a:r>
          </a:p>
          <a:p>
            <a:endParaRPr lang="en-GB" dirty="0"/>
          </a:p>
          <a:p>
            <a:r>
              <a:rPr lang="en-GB" dirty="0"/>
              <a:t>Start with the end in mind. I’ve never been totally happy with the focus on benefits over objectives. It’s always felt incomplete. Benefits Realisation / Benefits Management doesn’t provide sufficient emphasis on purpose or strategy. Too often, benefits are rewards promised so people will permit, enable or justify decisions that have already been made. The Benefits Map or Benefits Dependency Network ought to be a serious tool for selecting and delivering value from change. In many cases, it isn’t used at all. In others, it doesn’t produce the quality results that it could because it draws us to small tactical benefits (rewards to keep the users happy) instead of big strategic objectives.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Goal Model is a type of Benefits Map / Benefits Dependency Network. However, its scope is broader than benefits and it applies to more than projects so I took ‘Benefits’ out of the name. By modelling Goals instead of mapping Benefits, I hope to keep the emphasis on purpose and strategy.</a:t>
            </a:r>
          </a:p>
          <a:p>
            <a:r>
              <a:rPr lang="en-GB" dirty="0"/>
              <a:t>The Goal Model is a picture that shows the net of resources and their cause-effect applications between an initiative (process, project, programme, portfolio) and the strategic objective(s) to which it contributes.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F6E565-0EAA-4DE6-8E06-FC9990EFB3A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618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model we build for our initiative (programme / project / service / process) sits on this plane. At some stage we will bring in resources from outside. We can’t use the firm’s van without the resources that made it and sold it to us. We in turn contribute to dependent enterprises. The profit we make will be spent somewhere. The services we provide have customers who use them for their own ends.</a:t>
            </a:r>
            <a:endParaRPr lang="en-GB" dirty="0"/>
          </a:p>
        </p:txBody>
      </p:sp>
      <p:sp>
        <p:nvSpPr>
          <p:cNvPr id="4" name="Slide Number Placeholder 3"/>
          <p:cNvSpPr>
            <a:spLocks noGrp="1"/>
          </p:cNvSpPr>
          <p:nvPr>
            <p:ph type="sldNum" sz="quarter" idx="10"/>
          </p:nvPr>
        </p:nvSpPr>
        <p:spPr/>
        <p:txBody>
          <a:bodyPr/>
          <a:lstStyle/>
          <a:p>
            <a:fld id="{012D96EC-0595-47D3-941C-0C74044526B6}" type="slidenum">
              <a:rPr lang="en-GB" smtClean="0"/>
              <a:t>10</a:t>
            </a:fld>
            <a:endParaRPr lang="en-GB"/>
          </a:p>
        </p:txBody>
      </p:sp>
    </p:spTree>
    <p:extLst>
      <p:ext uri="{BB962C8B-B14F-4D97-AF65-F5344CB8AC3E}">
        <p14:creationId xmlns:p14="http://schemas.microsoft.com/office/powerpoint/2010/main" val="1885237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quick summary of what the completed Goal Model will contain. It’s a map of the cause-effect nets between the Concern(s) to be addressed and the Initiative that addresses it. </a:t>
            </a:r>
          </a:p>
          <a:p>
            <a:r>
              <a:rPr lang="en-GB" dirty="0"/>
              <a:t>This one has means to ends flowing left to right. So long as you keep the same order, it doesn’t matter which direction you prefer.</a:t>
            </a:r>
          </a:p>
          <a:p>
            <a:endParaRPr lang="en-GB" dirty="0"/>
          </a:p>
          <a:p>
            <a:endParaRPr lang="en-GB" dirty="0"/>
          </a:p>
        </p:txBody>
      </p:sp>
      <p:sp>
        <p:nvSpPr>
          <p:cNvPr id="4" name="Slide Number Placeholder 3"/>
          <p:cNvSpPr>
            <a:spLocks noGrp="1"/>
          </p:cNvSpPr>
          <p:nvPr>
            <p:ph type="sldNum" sz="quarter" idx="5"/>
          </p:nvPr>
        </p:nvSpPr>
        <p:spPr/>
        <p:txBody>
          <a:bodyPr/>
          <a:lstStyle/>
          <a:p>
            <a:fld id="{92A5C39E-6B5C-4E07-8992-0B704F913479}" type="slidenum">
              <a:rPr lang="en-GB" smtClean="0"/>
              <a:t>11</a:t>
            </a:fld>
            <a:endParaRPr lang="en-GB"/>
          </a:p>
        </p:txBody>
      </p:sp>
    </p:spTree>
    <p:extLst>
      <p:ext uri="{BB962C8B-B14F-4D97-AF65-F5344CB8AC3E}">
        <p14:creationId xmlns:p14="http://schemas.microsoft.com/office/powerpoint/2010/main" val="387853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a:t>The first naïve question we asked at the start, “What does good look like?” The Goal Model sits in the business environment, the context in which you operate. It’s essential to understand where you fit into the overall scheme of things.</a:t>
            </a:r>
          </a:p>
          <a:p>
            <a:r>
              <a:rPr lang="en-GB" dirty="0"/>
              <a:t>There are two categories in the context, Stakeholders and Concerns. Together, they give you the things that need to be addressed, your reasons to act. </a:t>
            </a:r>
          </a:p>
          <a:p>
            <a:endParaRPr lang="en-GB" dirty="0"/>
          </a:p>
          <a:p>
            <a:r>
              <a:rPr lang="en-GB" dirty="0"/>
              <a:t>Concerns are the things that prompt action to be taken, often described as the Problem Statement that triggers a change. </a:t>
            </a:r>
          </a:p>
          <a:p>
            <a:endParaRPr lang="en-GB" dirty="0"/>
          </a:p>
          <a:p>
            <a:r>
              <a:rPr lang="en-GB" dirty="0"/>
              <a:t>Stakeholders are the relevant actors, impacting and / or impacted by the initiative</a:t>
            </a:r>
          </a:p>
          <a:p>
            <a:r>
              <a:rPr lang="en-GB" dirty="0"/>
              <a:t>Client</a:t>
            </a:r>
          </a:p>
          <a:p>
            <a:r>
              <a:rPr lang="en-GB" dirty="0"/>
              <a:t>Consumers</a:t>
            </a:r>
          </a:p>
          <a:p>
            <a:r>
              <a:rPr lang="en-GB" dirty="0"/>
              <a:t>Suppliers</a:t>
            </a:r>
          </a:p>
          <a:p>
            <a:r>
              <a:rPr lang="en-GB" dirty="0"/>
              <a:t>Influencers</a:t>
            </a:r>
          </a:p>
          <a:p>
            <a:endParaRPr lang="en-GB" dirty="0"/>
          </a:p>
          <a:p>
            <a:r>
              <a:rPr lang="en-GB" dirty="0"/>
              <a:t>Some items may be marked as ‘External’, outside inputs and outputs e.g. dependencies, Means and Ways outside the programme’s control, or the suppliers’ objectives beyond The Initiative.</a:t>
            </a:r>
          </a:p>
          <a:p>
            <a:endParaRPr lang="en-GB" dirty="0"/>
          </a:p>
          <a:p>
            <a:r>
              <a:rPr lang="en-GB" dirty="0"/>
              <a:t>The Initiative is the bounded solution, the overall business change to be made, the programme or project. The Client, the ultimate stakeholder, wants the Initiative for their own objectives and benefits. They permit the objectives and benefits of the consumers, influencers and suppliers.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2A5C39E-6B5C-4E07-8992-0B704F913479}" type="slidenum">
              <a:rPr lang="en-GB" smtClean="0"/>
              <a:t>12</a:t>
            </a:fld>
            <a:endParaRPr lang="en-GB"/>
          </a:p>
        </p:txBody>
      </p:sp>
    </p:spTree>
    <p:extLst>
      <p:ext uri="{BB962C8B-B14F-4D97-AF65-F5344CB8AC3E}">
        <p14:creationId xmlns:p14="http://schemas.microsoft.com/office/powerpoint/2010/main" val="766335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Concerns are the things that prompt action to be taken. They may be straightforward, such as a direct order from above, or more subtle like personal beliefs and mores. PESTLE is one method of categorising Concerns.</a:t>
            </a:r>
          </a:p>
          <a:p>
            <a:r>
              <a:rPr lang="en-GB" dirty="0"/>
              <a:t>The Concerns summarise the business environment, the context in which you operate, often described as the Problem Statement that triggers a change. </a:t>
            </a:r>
          </a:p>
          <a:p>
            <a:r>
              <a:rPr lang="en-GB" dirty="0"/>
              <a:t>For the simplest change there may be only one Concern: “Our client demands that we do X”. You may face many Concerns. They will have to be sifted and prioritised if you are to manage them. Plotting them on the model is a strong visual way of appreciating what’s rational and feasible. The key Concern(s) sits closest to the Objective. The others sit further out, in decreasing importance.</a:t>
            </a:r>
          </a:p>
          <a:p>
            <a:endParaRPr lang="en-GB" dirty="0"/>
          </a:p>
        </p:txBody>
      </p:sp>
      <p:sp>
        <p:nvSpPr>
          <p:cNvPr id="4" name="Slide Number Placeholder 3"/>
          <p:cNvSpPr>
            <a:spLocks noGrp="1"/>
          </p:cNvSpPr>
          <p:nvPr>
            <p:ph type="sldNum" sz="quarter" idx="5"/>
          </p:nvPr>
        </p:nvSpPr>
        <p:spPr/>
        <p:txBody>
          <a:bodyPr/>
          <a:lstStyle/>
          <a:p>
            <a:fld id="{92A5C39E-6B5C-4E07-8992-0B704F913479}" type="slidenum">
              <a:rPr lang="en-GB" smtClean="0"/>
              <a:t>13</a:t>
            </a:fld>
            <a:endParaRPr lang="en-GB"/>
          </a:p>
        </p:txBody>
      </p:sp>
    </p:spTree>
    <p:extLst>
      <p:ext uri="{BB962C8B-B14F-4D97-AF65-F5344CB8AC3E}">
        <p14:creationId xmlns:p14="http://schemas.microsoft.com/office/powerpoint/2010/main" val="1674886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Stakeholders are the relevant actors, impacting and / or impacted by the initiative. They may be individual people, groups or entire populations.</a:t>
            </a:r>
          </a:p>
          <a:p>
            <a:r>
              <a:rPr lang="en-GB" dirty="0"/>
              <a:t>Client</a:t>
            </a:r>
          </a:p>
          <a:p>
            <a:r>
              <a:rPr lang="en-GB" dirty="0"/>
              <a:t>There is only one Client. The Client is the stakeholder who wants the initiative and pays for it. Sponsor or SRO are types of Client. They act for themselves, the consumers and influencers. </a:t>
            </a:r>
          </a:p>
          <a:p>
            <a:endParaRPr lang="en-GB" dirty="0"/>
          </a:p>
          <a:p>
            <a:r>
              <a:rPr lang="en-GB" dirty="0"/>
              <a:t>Consumers</a:t>
            </a:r>
          </a:p>
          <a:p>
            <a:r>
              <a:rPr lang="en-GB" dirty="0"/>
              <a:t>Consumers are the ones using the new initiative and / or receiving its effects, e.g. staff and their customers. They live with the results but they may not have much direct control over it.</a:t>
            </a:r>
          </a:p>
          <a:p>
            <a:endParaRPr lang="en-GB" dirty="0"/>
          </a:p>
          <a:p>
            <a:r>
              <a:rPr lang="en-GB" dirty="0"/>
              <a:t>Suppliers</a:t>
            </a:r>
          </a:p>
          <a:p>
            <a:r>
              <a:rPr lang="en-GB" dirty="0"/>
              <a:t>Suppliers give the client what they want. Consumers acting in the design and implementation of the initiative are temporary suppliers. The same stakeholder can play more than one role.</a:t>
            </a:r>
          </a:p>
          <a:p>
            <a:endParaRPr lang="en-GB" dirty="0"/>
          </a:p>
          <a:p>
            <a:r>
              <a:rPr lang="en-GB" dirty="0"/>
              <a:t>Influencers</a:t>
            </a:r>
          </a:p>
          <a:p>
            <a:r>
              <a:rPr lang="en-GB" dirty="0"/>
              <a:t>Influencers is a much broader group of stakeholders, allies, adversaries and </a:t>
            </a:r>
            <a:r>
              <a:rPr lang="en-GB" dirty="0" err="1"/>
              <a:t>indifferents</a:t>
            </a:r>
            <a:r>
              <a:rPr lang="en-GB" dirty="0"/>
              <a:t>, some of whom play no practical role in the initiative but who affect the client’s decisions. Consumers and suppliers are groups of influencers in that they can directly affect the initiative. Your competitors are major influencers.</a:t>
            </a:r>
          </a:p>
          <a:p>
            <a:endParaRPr lang="en-GB" dirty="0"/>
          </a:p>
        </p:txBody>
      </p:sp>
      <p:sp>
        <p:nvSpPr>
          <p:cNvPr id="4" name="Slide Number Placeholder 3"/>
          <p:cNvSpPr>
            <a:spLocks noGrp="1"/>
          </p:cNvSpPr>
          <p:nvPr>
            <p:ph type="sldNum" sz="quarter" idx="5"/>
          </p:nvPr>
        </p:nvSpPr>
        <p:spPr/>
        <p:txBody>
          <a:bodyPr/>
          <a:lstStyle/>
          <a:p>
            <a:fld id="{92A5C39E-6B5C-4E07-8992-0B704F913479}" type="slidenum">
              <a:rPr lang="en-GB" smtClean="0"/>
              <a:t>14</a:t>
            </a:fld>
            <a:endParaRPr lang="en-GB"/>
          </a:p>
        </p:txBody>
      </p:sp>
    </p:spTree>
    <p:extLst>
      <p:ext uri="{BB962C8B-B14F-4D97-AF65-F5344CB8AC3E}">
        <p14:creationId xmlns:p14="http://schemas.microsoft.com/office/powerpoint/2010/main" val="2101439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Initiative is a bounded solution, the overall business change to be made, the programme or project. Naming it helps to set the scope and the boundaries. Remember naïve question 2, ‘What’s the point?’ The Initiative is the point. Its description must be concise and meaningful. </a:t>
            </a:r>
          </a:p>
          <a:p>
            <a:r>
              <a:rPr lang="en-GB" dirty="0"/>
              <a:t>The Client, the ultimate stakeholder, wants the initiative for their own objectives and benefits. They permit the objectives and benefits of the consumers, influencers and suppliers.</a:t>
            </a:r>
          </a:p>
          <a:p>
            <a:endParaRPr lang="en-GB" dirty="0"/>
          </a:p>
        </p:txBody>
      </p:sp>
      <p:sp>
        <p:nvSpPr>
          <p:cNvPr id="4" name="Slide Number Placeholder 3"/>
          <p:cNvSpPr>
            <a:spLocks noGrp="1"/>
          </p:cNvSpPr>
          <p:nvPr>
            <p:ph type="sldNum" sz="quarter" idx="5"/>
          </p:nvPr>
        </p:nvSpPr>
        <p:spPr/>
        <p:txBody>
          <a:bodyPr/>
          <a:lstStyle/>
          <a:p>
            <a:fld id="{92A5C39E-6B5C-4E07-8992-0B704F913479}" type="slidenum">
              <a:rPr lang="en-GB" smtClean="0"/>
              <a:t>15</a:t>
            </a:fld>
            <a:endParaRPr lang="en-GB"/>
          </a:p>
        </p:txBody>
      </p:sp>
    </p:spTree>
    <p:extLst>
      <p:ext uri="{BB962C8B-B14F-4D97-AF65-F5344CB8AC3E}">
        <p14:creationId xmlns:p14="http://schemas.microsoft.com/office/powerpoint/2010/main" val="2844669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Naïve questions 3 and 4, “Who’s it really for and what do they actually want?”</a:t>
            </a:r>
          </a:p>
          <a:p>
            <a:r>
              <a:rPr lang="en-GB" dirty="0"/>
              <a:t>Ends are what you want to achieve. They are Outcomes that lead to Benefits that in turn lead to Objectives.</a:t>
            </a:r>
          </a:p>
          <a:p>
            <a:endParaRPr lang="en-GB" dirty="0"/>
          </a:p>
          <a:p>
            <a:r>
              <a:rPr lang="en-GB" dirty="0"/>
              <a:t>Objectives</a:t>
            </a:r>
          </a:p>
          <a:p>
            <a:r>
              <a:rPr lang="en-GB" dirty="0"/>
              <a:t>Balanced Scorecard is one way of categorising objectives. Alternatively, you may have specific local categories, e.g. the organisation’s Five Year Plan. </a:t>
            </a:r>
          </a:p>
          <a:p>
            <a:r>
              <a:rPr lang="en-GB" dirty="0"/>
              <a:t>Client’s BSC Objectives</a:t>
            </a:r>
          </a:p>
          <a:p>
            <a:r>
              <a:rPr lang="en-GB" dirty="0"/>
              <a:t>• Finance</a:t>
            </a:r>
          </a:p>
          <a:p>
            <a:r>
              <a:rPr lang="en-GB" dirty="0"/>
              <a:t>• Customer</a:t>
            </a:r>
          </a:p>
          <a:p>
            <a:r>
              <a:rPr lang="en-GB" dirty="0"/>
              <a:t>• Process</a:t>
            </a:r>
          </a:p>
          <a:p>
            <a:r>
              <a:rPr lang="en-GB" dirty="0"/>
              <a:t>• Learning</a:t>
            </a:r>
          </a:p>
          <a:p>
            <a:r>
              <a:rPr lang="en-GB" dirty="0"/>
              <a:t>There may be separate sets of objectives for each stakeholder group but the Client’s take precedence. These may all be shown in the single model or acknowledged and referred out to, e.g. supplier’s profit is their concern and not necessarily a key part of the client’s initiative.</a:t>
            </a:r>
          </a:p>
          <a:p>
            <a:r>
              <a:rPr lang="en-GB" dirty="0"/>
              <a:t>Objectives should be SMART. Concerns might be nebulous, e.g. mission and vision statements, customer wants, etc. but Objectives have to be pretty firm. If you are going to be judged on how well you achieved your Objectives, then you need an agreed way to measure them.</a:t>
            </a:r>
          </a:p>
          <a:p>
            <a:endParaRPr lang="en-GB" dirty="0"/>
          </a:p>
          <a:p>
            <a:r>
              <a:rPr lang="en-GB" dirty="0"/>
              <a:t>Benefits</a:t>
            </a:r>
          </a:p>
          <a:p>
            <a:r>
              <a:rPr lang="en-GB" dirty="0"/>
              <a:t>Benefits can be split by the stakeholder group that receives them, or by type (cash, non-cash, etc.) A Benefit contributes to an Objective and comes from the Outcomes.</a:t>
            </a:r>
          </a:p>
          <a:p>
            <a:r>
              <a:rPr lang="en-GB" dirty="0"/>
              <a:t>Disbenefits are the negative result or detriment to a stakeholder. Categorise them the same way as Benefits.</a:t>
            </a:r>
          </a:p>
          <a:p>
            <a:endParaRPr lang="en-GB" dirty="0"/>
          </a:p>
          <a:p>
            <a:r>
              <a:rPr lang="en-GB" dirty="0"/>
              <a:t>Outcomes</a:t>
            </a:r>
          </a:p>
          <a:p>
            <a:r>
              <a:rPr lang="en-GB" dirty="0"/>
              <a:t>Measurable outcomes are produced by the Ways. Outcomes may be resource created / released:</a:t>
            </a:r>
          </a:p>
          <a:p>
            <a:r>
              <a:rPr lang="en-GB" dirty="0"/>
              <a:t>Capacity</a:t>
            </a:r>
          </a:p>
          <a:p>
            <a:r>
              <a:rPr lang="en-GB" dirty="0"/>
              <a:t>Capability</a:t>
            </a:r>
          </a:p>
          <a:p>
            <a:r>
              <a:rPr lang="en-GB" dirty="0"/>
              <a:t>Money</a:t>
            </a:r>
          </a:p>
          <a:p>
            <a:r>
              <a:rPr lang="en-GB" dirty="0"/>
              <a:t>Time</a:t>
            </a:r>
          </a:p>
          <a:p>
            <a:endParaRPr lang="en-GB" dirty="0"/>
          </a:p>
        </p:txBody>
      </p:sp>
      <p:sp>
        <p:nvSpPr>
          <p:cNvPr id="4" name="Slide Number Placeholder 3"/>
          <p:cNvSpPr>
            <a:spLocks noGrp="1"/>
          </p:cNvSpPr>
          <p:nvPr>
            <p:ph type="sldNum" sz="quarter" idx="5"/>
          </p:nvPr>
        </p:nvSpPr>
        <p:spPr/>
        <p:txBody>
          <a:bodyPr/>
          <a:lstStyle/>
          <a:p>
            <a:fld id="{92A5C39E-6B5C-4E07-8992-0B704F913479}" type="slidenum">
              <a:rPr lang="en-GB" smtClean="0"/>
              <a:t>16</a:t>
            </a:fld>
            <a:endParaRPr lang="en-GB"/>
          </a:p>
        </p:txBody>
      </p:sp>
    </p:spTree>
    <p:extLst>
      <p:ext uri="{BB962C8B-B14F-4D97-AF65-F5344CB8AC3E}">
        <p14:creationId xmlns:p14="http://schemas.microsoft.com/office/powerpoint/2010/main" val="2193971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Ways are the Activities that consumers do and how they do them. They are business processes or personal actions that use the Means and produce the Outcomes. They are likely to fall somewhere in this How / What matrix. E.G. ‘HR / Finance reviews now in real-time’ is a cross-functional process (HR and Finance) that has been changed from how it used to be done (say, weekly) to how it’s done now (real-time). </a:t>
            </a:r>
          </a:p>
          <a:p>
            <a:r>
              <a:rPr lang="en-GB" dirty="0"/>
              <a:t>They are not business changes. They are business activities in the new ‘to be’ state, after the change has been made. There’s nothing here about how HR/Finance reviews were moved to real-time.</a:t>
            </a:r>
          </a:p>
        </p:txBody>
      </p:sp>
      <p:sp>
        <p:nvSpPr>
          <p:cNvPr id="4" name="Slide Number Placeholder 3"/>
          <p:cNvSpPr>
            <a:spLocks noGrp="1"/>
          </p:cNvSpPr>
          <p:nvPr>
            <p:ph type="sldNum" sz="quarter" idx="5"/>
          </p:nvPr>
        </p:nvSpPr>
        <p:spPr/>
        <p:txBody>
          <a:bodyPr/>
          <a:lstStyle/>
          <a:p>
            <a:fld id="{92A5C39E-6B5C-4E07-8992-0B704F913479}" type="slidenum">
              <a:rPr lang="en-GB" smtClean="0"/>
              <a:t>17</a:t>
            </a:fld>
            <a:endParaRPr lang="en-GB"/>
          </a:p>
        </p:txBody>
      </p:sp>
    </p:spTree>
    <p:extLst>
      <p:ext uri="{BB962C8B-B14F-4D97-AF65-F5344CB8AC3E}">
        <p14:creationId xmlns:p14="http://schemas.microsoft.com/office/powerpoint/2010/main" val="2007027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Means: the resources that consumers use. They are new or changed assets that enable the Ways.</a:t>
            </a:r>
          </a:p>
          <a:p>
            <a:r>
              <a:rPr lang="en-GB" dirty="0"/>
              <a:t>Means begin with the Product, a tangible or intangible asset provided by the Initiative. </a:t>
            </a:r>
          </a:p>
          <a:p>
            <a:r>
              <a:rPr lang="en-GB" dirty="0"/>
              <a:t>Change Managers may categorise them:</a:t>
            </a:r>
          </a:p>
          <a:p>
            <a:r>
              <a:rPr lang="en-GB" dirty="0"/>
              <a:t>People</a:t>
            </a:r>
          </a:p>
          <a:p>
            <a:r>
              <a:rPr lang="en-GB" dirty="0"/>
              <a:t>Process</a:t>
            </a:r>
          </a:p>
          <a:p>
            <a:r>
              <a:rPr lang="en-GB" dirty="0"/>
              <a:t>Technology</a:t>
            </a:r>
          </a:p>
          <a:p>
            <a:endParaRPr lang="en-GB" dirty="0"/>
          </a:p>
          <a:p>
            <a:r>
              <a:rPr lang="en-GB" dirty="0"/>
              <a:t>Features are the specific things that make the Product relevant and useful in context. Typically, they may be speed, volume or relevant capability.</a:t>
            </a:r>
          </a:p>
        </p:txBody>
      </p:sp>
      <p:sp>
        <p:nvSpPr>
          <p:cNvPr id="4" name="Slide Number Placeholder 3"/>
          <p:cNvSpPr>
            <a:spLocks noGrp="1"/>
          </p:cNvSpPr>
          <p:nvPr>
            <p:ph type="sldNum" sz="quarter" idx="5"/>
          </p:nvPr>
        </p:nvSpPr>
        <p:spPr/>
        <p:txBody>
          <a:bodyPr/>
          <a:lstStyle/>
          <a:p>
            <a:fld id="{92A5C39E-6B5C-4E07-8992-0B704F913479}" type="slidenum">
              <a:rPr lang="en-GB" smtClean="0"/>
              <a:t>18</a:t>
            </a:fld>
            <a:endParaRPr lang="en-GB"/>
          </a:p>
        </p:txBody>
      </p:sp>
    </p:spTree>
    <p:extLst>
      <p:ext uri="{BB962C8B-B14F-4D97-AF65-F5344CB8AC3E}">
        <p14:creationId xmlns:p14="http://schemas.microsoft.com/office/powerpoint/2010/main" val="152810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items may be marked as ‘External’, e.g. dependencies, Means and Ways outside the project’s control, or the suppliers’ objectives beyond the Initiative.</a:t>
            </a:r>
          </a:p>
          <a:p>
            <a:r>
              <a:rPr lang="en-GB" dirty="0"/>
              <a:t>They are shown in the model in an ellipse so they stand out from the internal stuff.</a:t>
            </a:r>
          </a:p>
        </p:txBody>
      </p:sp>
      <p:sp>
        <p:nvSpPr>
          <p:cNvPr id="4" name="Slide Number Placeholder 3"/>
          <p:cNvSpPr>
            <a:spLocks noGrp="1"/>
          </p:cNvSpPr>
          <p:nvPr>
            <p:ph type="sldNum" sz="quarter" idx="5"/>
          </p:nvPr>
        </p:nvSpPr>
        <p:spPr/>
        <p:txBody>
          <a:bodyPr/>
          <a:lstStyle/>
          <a:p>
            <a:fld id="{92A5C39E-6B5C-4E07-8992-0B704F913479}" type="slidenum">
              <a:rPr lang="en-GB" smtClean="0"/>
              <a:t>19</a:t>
            </a:fld>
            <a:endParaRPr lang="en-GB"/>
          </a:p>
        </p:txBody>
      </p:sp>
    </p:spTree>
    <p:extLst>
      <p:ext uri="{BB962C8B-B14F-4D97-AF65-F5344CB8AC3E}">
        <p14:creationId xmlns:p14="http://schemas.microsoft.com/office/powerpoint/2010/main" val="340065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GB" dirty="0"/>
              <a:t>Let’s start from the top, the things to know before you commit.</a:t>
            </a:r>
          </a:p>
          <a:p>
            <a:r>
              <a:rPr lang="en-GB" dirty="0"/>
              <a:t>Behind every business change there are six seemingly naïve questions:</a:t>
            </a:r>
          </a:p>
          <a:p>
            <a:r>
              <a:rPr lang="en-GB" dirty="0"/>
              <a:t>What does ‘good’ look like round here? </a:t>
            </a:r>
          </a:p>
          <a:p>
            <a:r>
              <a:rPr lang="en-GB" dirty="0"/>
              <a:t>What’s the point of this change? </a:t>
            </a:r>
          </a:p>
          <a:p>
            <a:r>
              <a:rPr lang="en-GB" dirty="0"/>
              <a:t>Who is it really for? </a:t>
            </a:r>
          </a:p>
          <a:p>
            <a:r>
              <a:rPr lang="en-GB" dirty="0"/>
              <a:t>What do they actually want?</a:t>
            </a:r>
          </a:p>
          <a:p>
            <a:r>
              <a:rPr lang="en-GB" dirty="0"/>
              <a:t>How do we get this done? </a:t>
            </a:r>
          </a:p>
          <a:p>
            <a:r>
              <a:rPr lang="en-GB" dirty="0"/>
              <a:t>What makes this option better than Plan B?</a:t>
            </a:r>
          </a:p>
          <a:p>
            <a:endParaRPr lang="en-GB" dirty="0"/>
          </a:p>
          <a:p>
            <a:r>
              <a:rPr lang="en-GB" dirty="0"/>
              <a:t>The questions are simple, so simple that they are rarely asked. There’s that nagging ‘Emperor’s new clothes’ feel to them:</a:t>
            </a:r>
          </a:p>
          <a:p>
            <a:r>
              <a:rPr lang="en-GB" dirty="0"/>
              <a:t>“Am I the only one who doesn’t get this?” </a:t>
            </a:r>
          </a:p>
          <a:p>
            <a:r>
              <a:rPr lang="en-GB" dirty="0"/>
              <a:t>“Are you really that ignorant or just causing mischief?”</a:t>
            </a:r>
          </a:p>
          <a:p>
            <a:r>
              <a:rPr lang="en-GB" dirty="0"/>
              <a:t>“We’re committed now. How much trouble will I cause if I raise my doubts after we’ve invested so much?”</a:t>
            </a:r>
          </a:p>
          <a:p>
            <a:endParaRPr lang="en-GB" dirty="0"/>
          </a:p>
          <a:p>
            <a:r>
              <a:rPr lang="en-GB" dirty="0"/>
              <a:t>The answers aren’t simple at all though. Your environment is complex and the answers will blend and overlap with each other. One good way to look at your answers is to map them out with the Goal Model.</a:t>
            </a:r>
          </a:p>
          <a:p>
            <a:endParaRPr lang="en-GB" dirty="0"/>
          </a:p>
        </p:txBody>
      </p:sp>
      <p:sp>
        <p:nvSpPr>
          <p:cNvPr id="4" name="Slide Number Placeholder 3"/>
          <p:cNvSpPr>
            <a:spLocks noGrp="1"/>
          </p:cNvSpPr>
          <p:nvPr>
            <p:ph type="sldNum" sz="quarter" idx="10"/>
          </p:nvPr>
        </p:nvSpPr>
        <p:spPr/>
        <p:txBody>
          <a:bodyPr/>
          <a:lstStyle/>
          <a:p>
            <a:fld id="{012D96EC-0595-47D3-941C-0C74044526B6}" type="slidenum">
              <a:rPr lang="en-GB" smtClean="0"/>
              <a:t>2</a:t>
            </a:fld>
            <a:endParaRPr lang="en-GB"/>
          </a:p>
        </p:txBody>
      </p:sp>
    </p:spTree>
    <p:extLst>
      <p:ext uri="{BB962C8B-B14F-4D97-AF65-F5344CB8AC3E}">
        <p14:creationId xmlns:p14="http://schemas.microsoft.com/office/powerpoint/2010/main" val="3686750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more detailed summary of what the completed Goal Model will contain. It’s a map of the cause-effect nets between the Concern(s) that has to be addressed and the Initiative that addresses it.</a:t>
            </a:r>
          </a:p>
        </p:txBody>
      </p:sp>
      <p:sp>
        <p:nvSpPr>
          <p:cNvPr id="4" name="Slide Number Placeholder 3"/>
          <p:cNvSpPr>
            <a:spLocks noGrp="1"/>
          </p:cNvSpPr>
          <p:nvPr>
            <p:ph type="sldNum" sz="quarter" idx="5"/>
          </p:nvPr>
        </p:nvSpPr>
        <p:spPr/>
        <p:txBody>
          <a:bodyPr/>
          <a:lstStyle/>
          <a:p>
            <a:fld id="{92A5C39E-6B5C-4E07-8992-0B704F913479}" type="slidenum">
              <a:rPr lang="en-GB" smtClean="0"/>
              <a:t>20</a:t>
            </a:fld>
            <a:endParaRPr lang="en-GB"/>
          </a:p>
        </p:txBody>
      </p:sp>
    </p:spTree>
    <p:extLst>
      <p:ext uri="{BB962C8B-B14F-4D97-AF65-F5344CB8AC3E}">
        <p14:creationId xmlns:p14="http://schemas.microsoft.com/office/powerpoint/2010/main" val="519242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covered the layout and content of the Goal Model. Here are some factors to consider when creating one.</a:t>
            </a:r>
          </a:p>
        </p:txBody>
      </p:sp>
      <p:sp>
        <p:nvSpPr>
          <p:cNvPr id="4" name="Slide Number Placeholder 3"/>
          <p:cNvSpPr>
            <a:spLocks noGrp="1"/>
          </p:cNvSpPr>
          <p:nvPr>
            <p:ph type="sldNum" sz="quarter" idx="5"/>
          </p:nvPr>
        </p:nvSpPr>
        <p:spPr/>
        <p:txBody>
          <a:bodyPr/>
          <a:lstStyle/>
          <a:p>
            <a:fld id="{3DF6E565-0EAA-4DE6-8E06-FC9990EFB3AC}" type="slidenum">
              <a:rPr lang="en-GB" smtClean="0"/>
              <a:t>21</a:t>
            </a:fld>
            <a:endParaRPr lang="en-GB"/>
          </a:p>
        </p:txBody>
      </p:sp>
    </p:spTree>
    <p:extLst>
      <p:ext uri="{BB962C8B-B14F-4D97-AF65-F5344CB8AC3E}">
        <p14:creationId xmlns:p14="http://schemas.microsoft.com/office/powerpoint/2010/main" val="3806385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10B7B4-6F88-4ECC-B578-60C569240873}" type="slidenum">
              <a:rPr lang="en-US" altLang="en-US"/>
              <a:pPr/>
              <a:t>22</a:t>
            </a:fld>
            <a:endParaRPr lang="en-US" altLang="en-US"/>
          </a:p>
        </p:txBody>
      </p:sp>
      <p:sp>
        <p:nvSpPr>
          <p:cNvPr id="241666" name="Rectangle 2"/>
          <p:cNvSpPr>
            <a:spLocks noGrp="1" noRot="1" noChangeAspect="1" noChangeArrowheads="1" noTextEdit="1"/>
          </p:cNvSpPr>
          <p:nvPr>
            <p:ph type="sldImg"/>
          </p:nvPr>
        </p:nvSpPr>
        <p:spPr>
          <a:xfrm>
            <a:off x="381000" y="685800"/>
            <a:ext cx="6096000" cy="3429000"/>
          </a:xfrm>
          <a:ln/>
        </p:spPr>
      </p:sp>
      <p:sp>
        <p:nvSpPr>
          <p:cNvPr id="241667" name="Rectangle 3"/>
          <p:cNvSpPr>
            <a:spLocks noGrp="1" noChangeArrowheads="1"/>
          </p:cNvSpPr>
          <p:nvPr>
            <p:ph type="body" idx="1"/>
          </p:nvPr>
        </p:nvSpPr>
        <p:spPr/>
        <p:txBody>
          <a:bodyPr/>
          <a:lstStyle/>
          <a:p>
            <a:pPr>
              <a:spcAft>
                <a:spcPts val="600"/>
              </a:spcAft>
            </a:pPr>
            <a:r>
              <a:rPr lang="en-GB" altLang="en-US" dirty="0"/>
              <a:t>The model is bi-directional. You can come at it from either end. We don’t use arrows for the connections as that would influence people’s choices of what to put in it. </a:t>
            </a:r>
          </a:p>
          <a:p>
            <a:pPr>
              <a:spcAft>
                <a:spcPts val="600"/>
              </a:spcAft>
            </a:pPr>
            <a:r>
              <a:rPr lang="en-GB" altLang="en-US" dirty="0"/>
              <a:t>However, sometimes you’ve already been given the starting point that sets the direction. You’re going to get a new resource and need to make the most of it, “We’re swapping phones from Android to Apple next month.” That means the left to right tactical / entrepreneurial approach. Entrepreneurial sounds more positive, taking advantage of the new thing. Tactical feels more like making do with it. Starting with what’s useful about the new situation, you work through what you could do with it to what you could get out of it.</a:t>
            </a:r>
          </a:p>
          <a:p>
            <a:pPr>
              <a:spcAft>
                <a:spcPts val="600"/>
              </a:spcAft>
            </a:pPr>
            <a:r>
              <a:rPr lang="en-GB" altLang="en-US" dirty="0"/>
              <a:t>Alternatively, you may have been set a new objective, “10% budget cut this year.” Then, you work right to left from the high-level target through the things you’ll have to do differently to the stuff you’ll need in order to do so.</a:t>
            </a:r>
          </a:p>
          <a:p>
            <a:pPr>
              <a:spcAft>
                <a:spcPts val="600"/>
              </a:spcAft>
            </a:pPr>
            <a:r>
              <a:rPr lang="en-GB" altLang="en-US" dirty="0"/>
              <a:t>Starting on the left, you ask ‘Why?’ to make the connections, ‘Why use this tool?’</a:t>
            </a:r>
          </a:p>
          <a:p>
            <a:pPr>
              <a:spcAft>
                <a:spcPts val="600"/>
              </a:spcAft>
            </a:pPr>
            <a:r>
              <a:rPr lang="en-GB" altLang="en-US" dirty="0"/>
              <a:t>Starting from the right, ask ‘How?’ ‘How will I meet my objective?’ </a:t>
            </a:r>
          </a:p>
        </p:txBody>
      </p:sp>
    </p:spTree>
    <p:extLst>
      <p:ext uri="{BB962C8B-B14F-4D97-AF65-F5344CB8AC3E}">
        <p14:creationId xmlns:p14="http://schemas.microsoft.com/office/powerpoint/2010/main" val="1264380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start, I talked about the Resource – Application Net. The connector describes the application of the resource, the way it is converted to the next resources in the model. </a:t>
            </a:r>
          </a:p>
          <a:p>
            <a:r>
              <a:rPr lang="en-GB" dirty="0"/>
              <a:t>The application is the important item on the model but it’s difficult to show how important it is in the picture. We end up with descriptions in boxes and assume that there is a valid and important reason behind the thin line that connects them.</a:t>
            </a:r>
          </a:p>
          <a:p>
            <a:r>
              <a:rPr lang="en-GB" dirty="0"/>
              <a:t>In chemistry, it’s the bonds between atoms that make molecules that behave very differently from their constituents. But you don’t appreciate the importance of the bonds from the diagram. Likewise in the Goal Model, it’s not so much the nodes, more the connections, the ‘so what’s between the nodes. Means A allows Way B, or Way B needs Means A. The applications make the model.</a:t>
            </a:r>
          </a:p>
        </p:txBody>
      </p:sp>
      <p:sp>
        <p:nvSpPr>
          <p:cNvPr id="4" name="Slide Number Placeholder 3"/>
          <p:cNvSpPr>
            <a:spLocks noGrp="1"/>
          </p:cNvSpPr>
          <p:nvPr>
            <p:ph type="sldNum" sz="quarter" idx="10"/>
          </p:nvPr>
        </p:nvSpPr>
        <p:spPr/>
        <p:txBody>
          <a:bodyPr/>
          <a:lstStyle/>
          <a:p>
            <a:fld id="{BA8AA2C9-DD23-4770-913D-31AD8A46B099}" type="slidenum">
              <a:rPr lang="en-GB" smtClean="0"/>
              <a:t>23</a:t>
            </a:fld>
            <a:endParaRPr lang="en-GB"/>
          </a:p>
        </p:txBody>
      </p:sp>
    </p:spTree>
    <p:extLst>
      <p:ext uri="{BB962C8B-B14F-4D97-AF65-F5344CB8AC3E}">
        <p14:creationId xmlns:p14="http://schemas.microsoft.com/office/powerpoint/2010/main" val="1721060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Unlike some Benefits Maps, project Work and Business Change don’t belong in the Goal Model. The Model is all about the ‘to be’ state and not the stuff that has to happen in order to get there.</a:t>
            </a:r>
          </a:p>
          <a:p>
            <a:r>
              <a:rPr lang="en-GB" dirty="0"/>
              <a:t>This is a simple example Goal Model from a lesson on Benefit Maps and MSP. It’s a silly story about a programme to take up the saxophone as a hobby.</a:t>
            </a:r>
          </a:p>
          <a:p>
            <a:r>
              <a:rPr lang="en-GB" dirty="0"/>
              <a:t>Here’s what happens when Work and Business Change is included. I’ve attached the project activity to deliver the Product of ‘Structured learning. It bulks out the picture, but doesn’t add anything to the means - ways- ends story.</a:t>
            </a:r>
          </a:p>
          <a:p>
            <a:r>
              <a:rPr lang="en-GB" dirty="0"/>
              <a:t>The project activity and business change are obviously important and must be recorded somewhere. But not here.</a:t>
            </a:r>
          </a:p>
        </p:txBody>
      </p:sp>
      <p:sp>
        <p:nvSpPr>
          <p:cNvPr id="4" name="Slide Number Placeholder 3"/>
          <p:cNvSpPr>
            <a:spLocks noGrp="1"/>
          </p:cNvSpPr>
          <p:nvPr>
            <p:ph type="sldNum" sz="quarter" idx="10"/>
          </p:nvPr>
        </p:nvSpPr>
        <p:spPr/>
        <p:txBody>
          <a:bodyPr/>
          <a:lstStyle/>
          <a:p>
            <a:fld id="{EF649FA9-9265-4E57-A0F4-B3CFE52943E1}" type="slidenum">
              <a:rPr lang="en-GB" smtClean="0"/>
              <a:t>24</a:t>
            </a:fld>
            <a:endParaRPr lang="en-GB"/>
          </a:p>
        </p:txBody>
      </p:sp>
    </p:spTree>
    <p:extLst>
      <p:ext uri="{BB962C8B-B14F-4D97-AF65-F5344CB8AC3E}">
        <p14:creationId xmlns:p14="http://schemas.microsoft.com/office/powerpoint/2010/main" val="821863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project activity belongs outside the model. The two diagrams of</a:t>
            </a:r>
            <a:r>
              <a:rPr lang="en-GB" baseline="0" dirty="0"/>
              <a:t> Work Breakdown and Goal Model intersect at the product / feature of Structured learning. Each Product in the Means will have Product and Work Breakdowns behind it. It’s also likely that activities in the Ways section will also have similar breakdowns for the business changes and assumptions around them. They can’t all fit in the model, but they are important things to consider. Behind each resource and application is a set of assumptions and risks that can’t be ignored. Putting them all in the Model will make it unusable. However, if you have one or two critical items that you can’t afford to ignore, then annotate your Model with some brief comments.</a:t>
            </a:r>
            <a:endParaRPr lang="en-GB" dirty="0"/>
          </a:p>
        </p:txBody>
      </p:sp>
      <p:sp>
        <p:nvSpPr>
          <p:cNvPr id="4" name="Slide Number Placeholder 3"/>
          <p:cNvSpPr>
            <a:spLocks noGrp="1"/>
          </p:cNvSpPr>
          <p:nvPr>
            <p:ph type="sldNum" sz="quarter" idx="10"/>
          </p:nvPr>
        </p:nvSpPr>
        <p:spPr/>
        <p:txBody>
          <a:bodyPr/>
          <a:lstStyle/>
          <a:p>
            <a:fld id="{EF649FA9-9265-4E57-A0F4-B3CFE52943E1}" type="slidenum">
              <a:rPr lang="en-GB" smtClean="0"/>
              <a:t>25</a:t>
            </a:fld>
            <a:endParaRPr lang="en-GB"/>
          </a:p>
        </p:txBody>
      </p:sp>
    </p:spTree>
    <p:extLst>
      <p:ext uri="{BB962C8B-B14F-4D97-AF65-F5344CB8AC3E}">
        <p14:creationId xmlns:p14="http://schemas.microsoft.com/office/powerpoint/2010/main" val="3965656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07135-9D71-4854-A290-63E4F1FC55C3}" type="slidenum">
              <a:rPr lang="en-US" altLang="en-US"/>
              <a:pPr/>
              <a:t>26</a:t>
            </a:fld>
            <a:endParaRPr lang="en-US" alt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r>
              <a:rPr lang="en-GB" altLang="en-US" dirty="0"/>
              <a:t>Your Model sits on an infinite Resource – Application Net, so it’s important to draw sensible boundaries around what’s yours to control. Carefully naming the Initiative helps. So does the clear marking of the External factors.</a:t>
            </a:r>
          </a:p>
          <a:p>
            <a:r>
              <a:rPr lang="en-GB" altLang="en-US" dirty="0"/>
              <a:t>Here’s an example of interdependency, looking at the Goal Model as a chain of resource – application. I take a resource and do something that converts it into new resources that I or others can use in turn. Consider a production line assembling components into a car. One component was itself made on another production line from individual parts, and so on. Even the metal ore it came from had to be extracted with tools that came from yet more production lines.</a:t>
            </a:r>
          </a:p>
          <a:p>
            <a:r>
              <a:rPr lang="en-GB" altLang="en-US" dirty="0"/>
              <a:t>This is why we have to set boundaries to limit our responsibilities. Take the example above, it’s not our job to see that the shopkeeper retires young. Nor is our life lived in the sole aim of keeping the company going. Duty, moral obligation, friendship, pride may all link our projects so the shop and company drive us to some extent. The skill comes in deciding the limits of this driving influence.</a:t>
            </a:r>
          </a:p>
        </p:txBody>
      </p:sp>
    </p:spTree>
    <p:extLst>
      <p:ext uri="{BB962C8B-B14F-4D97-AF65-F5344CB8AC3E}">
        <p14:creationId xmlns:p14="http://schemas.microsoft.com/office/powerpoint/2010/main" val="3969492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the six naïve questions asked at the start of this lesson? This is how the Model fits with them.</a:t>
            </a:r>
          </a:p>
          <a:p>
            <a:r>
              <a:rPr lang="en-GB" dirty="0"/>
              <a:t>What does ‘good’ look like round here? The Concerns and Stakeholders cover the business context for the Initiative</a:t>
            </a:r>
          </a:p>
          <a:p>
            <a:r>
              <a:rPr lang="en-GB" dirty="0"/>
              <a:t>What’s the point of this change? The Initiative, explained concisely in plain language.</a:t>
            </a:r>
          </a:p>
          <a:p>
            <a:r>
              <a:rPr lang="en-GB" dirty="0"/>
              <a:t>Who is it really for? What do they actually want? Benefits with obvious recipients, linked firmly to sound Objectives.</a:t>
            </a:r>
          </a:p>
          <a:p>
            <a:r>
              <a:rPr lang="en-GB" dirty="0"/>
              <a:t>How do we get this done? The Means are the necessary products. Knowing them helps decide the processes to create them.</a:t>
            </a:r>
          </a:p>
          <a:p>
            <a:r>
              <a:rPr lang="en-GB" dirty="0"/>
              <a:t>What makes this option better than Plan B? The whole Model summarises the Initiative in one picture. It’s a rational description of what will happen and it can be compared with alternative investments.</a:t>
            </a:r>
          </a:p>
          <a:p>
            <a:endParaRPr lang="en-GB" dirty="0"/>
          </a:p>
        </p:txBody>
      </p:sp>
      <p:sp>
        <p:nvSpPr>
          <p:cNvPr id="4" name="Slide Number Placeholder 3"/>
          <p:cNvSpPr>
            <a:spLocks noGrp="1"/>
          </p:cNvSpPr>
          <p:nvPr>
            <p:ph type="sldNum" sz="quarter" idx="5"/>
          </p:nvPr>
        </p:nvSpPr>
        <p:spPr/>
        <p:txBody>
          <a:bodyPr/>
          <a:lstStyle/>
          <a:p>
            <a:fld id="{A145E0F7-2A0F-4D90-BD71-DE8106B2DB8C}" type="slidenum">
              <a:rPr lang="en-GB" smtClean="0"/>
              <a:t>27</a:t>
            </a:fld>
            <a:endParaRPr lang="en-GB"/>
          </a:p>
        </p:txBody>
      </p:sp>
    </p:spTree>
    <p:extLst>
      <p:ext uri="{BB962C8B-B14F-4D97-AF65-F5344CB8AC3E}">
        <p14:creationId xmlns:p14="http://schemas.microsoft.com/office/powerpoint/2010/main" val="3022814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3600">
                <a:solidFill>
                  <a:srgbClr val="A80B5F"/>
                </a:solidFill>
                <a:latin typeface="Arial" pitchFamily="34" charset="0"/>
              </a:defRPr>
            </a:lvl1pPr>
            <a:lvl2pPr marL="742950" indent="-285750" eaLnBrk="0" hangingPunct="0">
              <a:defRPr sz="3600">
                <a:solidFill>
                  <a:srgbClr val="A80B5F"/>
                </a:solidFill>
                <a:latin typeface="Arial" pitchFamily="34" charset="0"/>
              </a:defRPr>
            </a:lvl2pPr>
            <a:lvl3pPr marL="1143000" indent="-228600" eaLnBrk="0" hangingPunct="0">
              <a:defRPr sz="3600">
                <a:solidFill>
                  <a:srgbClr val="A80B5F"/>
                </a:solidFill>
                <a:latin typeface="Arial" pitchFamily="34" charset="0"/>
              </a:defRPr>
            </a:lvl3pPr>
            <a:lvl4pPr marL="1600200" indent="-228600" eaLnBrk="0" hangingPunct="0">
              <a:defRPr sz="3600">
                <a:solidFill>
                  <a:srgbClr val="A80B5F"/>
                </a:solidFill>
                <a:latin typeface="Arial" pitchFamily="34" charset="0"/>
              </a:defRPr>
            </a:lvl4pPr>
            <a:lvl5pPr marL="2057400" indent="-228600" eaLnBrk="0" hangingPunct="0">
              <a:defRPr sz="3600">
                <a:solidFill>
                  <a:srgbClr val="A80B5F"/>
                </a:solidFill>
                <a:latin typeface="Arial" pitchFamily="34" charset="0"/>
              </a:defRPr>
            </a:lvl5pPr>
            <a:lvl6pPr marL="2514600" indent="-228600" eaLnBrk="0" fontAlgn="base" hangingPunct="0">
              <a:spcBef>
                <a:spcPct val="0"/>
              </a:spcBef>
              <a:spcAft>
                <a:spcPct val="0"/>
              </a:spcAft>
              <a:defRPr sz="3600">
                <a:solidFill>
                  <a:srgbClr val="A80B5F"/>
                </a:solidFill>
                <a:latin typeface="Arial" pitchFamily="34" charset="0"/>
              </a:defRPr>
            </a:lvl6pPr>
            <a:lvl7pPr marL="2971800" indent="-228600" eaLnBrk="0" fontAlgn="base" hangingPunct="0">
              <a:spcBef>
                <a:spcPct val="0"/>
              </a:spcBef>
              <a:spcAft>
                <a:spcPct val="0"/>
              </a:spcAft>
              <a:defRPr sz="3600">
                <a:solidFill>
                  <a:srgbClr val="A80B5F"/>
                </a:solidFill>
                <a:latin typeface="Arial" pitchFamily="34" charset="0"/>
              </a:defRPr>
            </a:lvl7pPr>
            <a:lvl8pPr marL="3429000" indent="-228600" eaLnBrk="0" fontAlgn="base" hangingPunct="0">
              <a:spcBef>
                <a:spcPct val="0"/>
              </a:spcBef>
              <a:spcAft>
                <a:spcPct val="0"/>
              </a:spcAft>
              <a:defRPr sz="3600">
                <a:solidFill>
                  <a:srgbClr val="A80B5F"/>
                </a:solidFill>
                <a:latin typeface="Arial" pitchFamily="34" charset="0"/>
              </a:defRPr>
            </a:lvl8pPr>
            <a:lvl9pPr marL="3886200" indent="-228600" eaLnBrk="0" fontAlgn="base" hangingPunct="0">
              <a:spcBef>
                <a:spcPct val="0"/>
              </a:spcBef>
              <a:spcAft>
                <a:spcPct val="0"/>
              </a:spcAft>
              <a:defRPr sz="3600">
                <a:solidFill>
                  <a:srgbClr val="A80B5F"/>
                </a:solidFill>
                <a:latin typeface="Arial" pitchFamily="34" charset="0"/>
              </a:defRPr>
            </a:lvl9pPr>
          </a:lstStyle>
          <a:p>
            <a:pPr eaLnBrk="1" hangingPunct="1"/>
            <a:fld id="{A30D1970-A659-4C29-8E0E-7AB72D8C8001}" type="slidenum">
              <a:rPr lang="en-US" sz="1200" smtClean="0">
                <a:solidFill>
                  <a:schemeClr val="tx1"/>
                </a:solidFill>
              </a:rPr>
              <a:pPr eaLnBrk="1" hangingPunct="1"/>
              <a:t>28</a:t>
            </a:fld>
            <a:endParaRPr lang="en-US" sz="1200">
              <a:solidFill>
                <a:schemeClr val="tx1"/>
              </a:solidFill>
            </a:endParaRPr>
          </a:p>
        </p:txBody>
      </p:sp>
      <p:sp>
        <p:nvSpPr>
          <p:cNvPr id="40963" name="Rectangle 2"/>
          <p:cNvSpPr>
            <a:spLocks noGrp="1" noRot="1" noChangeAspect="1" noChangeArrowheads="1" noTextEdit="1"/>
          </p:cNvSpPr>
          <p:nvPr>
            <p:ph type="sldImg"/>
          </p:nvPr>
        </p:nvSpPr>
        <p:spPr>
          <a:xfrm>
            <a:off x="98425" y="773113"/>
            <a:ext cx="6604000" cy="3714750"/>
          </a:xfrm>
          <a:ln/>
        </p:spPr>
      </p:sp>
      <p:sp>
        <p:nvSpPr>
          <p:cNvPr id="46084" name="Rectangle 3"/>
          <p:cNvSpPr>
            <a:spLocks noGrp="1" noChangeArrowheads="1"/>
          </p:cNvSpPr>
          <p:nvPr>
            <p:ph type="body" idx="1"/>
          </p:nvPr>
        </p:nvSpPr>
        <p:spPr>
          <a:xfrm>
            <a:off x="906463" y="4719638"/>
            <a:ext cx="4984750" cy="4489450"/>
          </a:xfrm>
        </p:spPr>
        <p:txBody>
          <a:bodyPr/>
          <a:lstStyle/>
          <a:p>
            <a:pPr eaLnBrk="1" hangingPunct="1">
              <a:lnSpc>
                <a:spcPct val="80000"/>
              </a:lnSpc>
              <a:defRPr/>
            </a:pPr>
            <a:r>
              <a:rPr lang="en-GB" sz="1000" dirty="0">
                <a:latin typeface="Arial" pitchFamily="34" charset="0"/>
              </a:rPr>
              <a:t>Things we’ve seen in practice.</a:t>
            </a:r>
          </a:p>
          <a:p>
            <a:pPr eaLnBrk="1" hangingPunct="1">
              <a:lnSpc>
                <a:spcPct val="80000"/>
              </a:lnSpc>
              <a:defRPr/>
            </a:pPr>
            <a:r>
              <a:rPr lang="en-GB" sz="1000" dirty="0">
                <a:latin typeface="Arial" pitchFamily="34" charset="0"/>
              </a:rPr>
              <a:t>One area of confusion was the definition of objective, benefit and outcome. The same item could be phrased to fit any of the three categories so the significance of the differences wasn’t fully grasped. Applying the SMART principle to the objectives encouraged people to narrow them down to tactical outcomes. Just because something should be measurable and timely doesn’t mean it should be a short-term cost saving. This is vital to get right. We do too much without fully grasping the reasons why we are doing it. It opens up whole debates about governance and leadership and the purpose of projects.</a:t>
            </a:r>
          </a:p>
          <a:p>
            <a:pPr eaLnBrk="1" hangingPunct="1">
              <a:lnSpc>
                <a:spcPct val="80000"/>
              </a:lnSpc>
              <a:defRPr/>
            </a:pPr>
            <a:r>
              <a:rPr lang="en-GB" sz="1000" dirty="0">
                <a:latin typeface="Arial" pitchFamily="34" charset="0"/>
              </a:rPr>
              <a:t>Other teams simply used the method to validate or justify their existing plans. One programme came up with 23 plans and connected them to 13 benefits. The first draft of another plan had 35 objectives, all of the nature, implement project 1, project 2, etc.</a:t>
            </a:r>
          </a:p>
          <a:p>
            <a:pPr eaLnBrk="1" hangingPunct="1">
              <a:lnSpc>
                <a:spcPct val="80000"/>
              </a:lnSpc>
              <a:defRPr/>
            </a:pPr>
            <a:r>
              <a:rPr lang="en-GB" sz="1000" dirty="0">
                <a:latin typeface="Arial" pitchFamily="34" charset="0"/>
              </a:rPr>
              <a:t>Sometimes the benefits are inappropriate. There are some ‘usual suspects’ that crop up every time, no matter what the project is about, e.g. improve patient care. Sometimes a limiting factor is turned round into a benefit. A workshop on Junior Doctors’ working hours had a critical success factor of no detriment to patient care. In two sentences of group discussion, this was turned into the benefit of improving patient care, an un-necessary potential burden on the project.</a:t>
            </a:r>
          </a:p>
          <a:p>
            <a:pPr eaLnBrk="1" hangingPunct="1">
              <a:lnSpc>
                <a:spcPct val="80000"/>
              </a:lnSpc>
              <a:defRPr/>
            </a:pPr>
            <a:endParaRPr lang="en-GB" sz="1000" dirty="0">
              <a:latin typeface="Arial" pitchFamily="34" charset="0"/>
            </a:endParaRPr>
          </a:p>
          <a:p>
            <a:pPr eaLnBrk="1" hangingPunct="1">
              <a:lnSpc>
                <a:spcPct val="80000"/>
              </a:lnSpc>
              <a:defRPr/>
            </a:pPr>
            <a:r>
              <a:rPr lang="en-GB" sz="1000" dirty="0">
                <a:latin typeface="Arial" pitchFamily="34" charset="0"/>
              </a:rPr>
              <a:t>There was some degree of rationalisation though. A great strength of the Model is that it shows just how much change effort is going to be needed to deliver the selected benefits. The more benefits, the much more effort. </a:t>
            </a:r>
          </a:p>
          <a:p>
            <a:pPr eaLnBrk="1" hangingPunct="1">
              <a:lnSpc>
                <a:spcPct val="80000"/>
              </a:lnSpc>
              <a:defRPr/>
            </a:pPr>
            <a:r>
              <a:rPr lang="en-GB" sz="1000" dirty="0">
                <a:latin typeface="Arial" pitchFamily="34" charset="0"/>
              </a:rPr>
              <a:t>It  provided evidence to stop projects which didn’t link into priority objectives. One group found essential benefits which did not link into the original objectives so added a new objective. They had started with the wrong end in mind, so they changed it.</a:t>
            </a:r>
          </a:p>
          <a:p>
            <a:pPr eaLnBrk="1" hangingPunct="1">
              <a:lnSpc>
                <a:spcPct val="80000"/>
              </a:lnSpc>
              <a:defRPr/>
            </a:pPr>
            <a:r>
              <a:rPr lang="en-GB" sz="1000" dirty="0">
                <a:latin typeface="Arial" pitchFamily="34" charset="0"/>
              </a:rPr>
              <a:t>Iteration works, the third pass at the Model will look much better than the first one. </a:t>
            </a:r>
          </a:p>
          <a:p>
            <a:pPr indent="-228600" eaLnBrk="1" hangingPunct="1">
              <a:lnSpc>
                <a:spcPct val="80000"/>
              </a:lnSpc>
              <a:defRPr/>
            </a:pPr>
            <a:endParaRPr lang="en-GB" sz="1000" dirty="0">
              <a:latin typeface="Arial" pitchFamily="34" charset="0"/>
            </a:endParaRPr>
          </a:p>
        </p:txBody>
      </p:sp>
    </p:spTree>
    <p:extLst>
      <p:ext uri="{BB962C8B-B14F-4D97-AF65-F5344CB8AC3E}">
        <p14:creationId xmlns:p14="http://schemas.microsoft.com/office/powerpoint/2010/main" val="2330081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45E0F7-2A0F-4D90-BD71-DE8106B2DB8C}" type="slidenum">
              <a:rPr lang="en-GB" smtClean="0"/>
              <a:t>29</a:t>
            </a:fld>
            <a:endParaRPr lang="en-GB"/>
          </a:p>
        </p:txBody>
      </p:sp>
    </p:spTree>
    <p:extLst>
      <p:ext uri="{BB962C8B-B14F-4D97-AF65-F5344CB8AC3E}">
        <p14:creationId xmlns:p14="http://schemas.microsoft.com/office/powerpoint/2010/main" val="4018140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it for?</a:t>
            </a:r>
          </a:p>
          <a:p>
            <a:r>
              <a:rPr lang="en-GB" dirty="0"/>
              <a:t>The purpose(s) of using a Goal Model are:</a:t>
            </a:r>
          </a:p>
          <a:p>
            <a:r>
              <a:rPr lang="en-GB" dirty="0"/>
              <a:t>• Plan on a page / MSP Blueprint – a diagram that describes the enterprise. A summary of Means, Ways and Ends</a:t>
            </a:r>
          </a:p>
          <a:p>
            <a:r>
              <a:rPr lang="en-GB" dirty="0"/>
              <a:t>• Project planning chart – like a PERT chart that shows interconnected project activities, the map shows a detailed rational set of paths from solution to objectives</a:t>
            </a:r>
          </a:p>
          <a:p>
            <a:r>
              <a:rPr lang="en-GB" dirty="0"/>
              <a:t>• Solution design – the map is a tool for making rational choices of what’s required and how it will be achieved.</a:t>
            </a:r>
          </a:p>
          <a:p>
            <a:r>
              <a:rPr lang="en-GB" dirty="0"/>
              <a:t>• Stakeholder involvement – the activity of creating a map attracts people to take part and motivates them to contribute to the enterprise.</a:t>
            </a:r>
          </a:p>
          <a:p>
            <a:endParaRPr lang="en-GB" dirty="0"/>
          </a:p>
        </p:txBody>
      </p:sp>
      <p:sp>
        <p:nvSpPr>
          <p:cNvPr id="4" name="Slide Number Placeholder 3"/>
          <p:cNvSpPr>
            <a:spLocks noGrp="1"/>
          </p:cNvSpPr>
          <p:nvPr>
            <p:ph type="sldNum" sz="quarter" idx="10"/>
          </p:nvPr>
        </p:nvSpPr>
        <p:spPr/>
        <p:txBody>
          <a:bodyPr/>
          <a:lstStyle/>
          <a:p>
            <a:fld id="{BA8AA2C9-DD23-4770-913D-31AD8A46B099}" type="slidenum">
              <a:rPr lang="en-GB" smtClean="0"/>
              <a:t>3</a:t>
            </a:fld>
            <a:endParaRPr lang="en-GB"/>
          </a:p>
        </p:txBody>
      </p:sp>
    </p:spTree>
    <p:extLst>
      <p:ext uri="{BB962C8B-B14F-4D97-AF65-F5344CB8AC3E}">
        <p14:creationId xmlns:p14="http://schemas.microsoft.com/office/powerpoint/2010/main" val="1907161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A5C39E-6B5C-4E07-8992-0B704F9134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426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Models reflect reality so adapt the model to reality, don’t squeeze reality to fit the model.</a:t>
            </a:r>
          </a:p>
          <a:p>
            <a:r>
              <a:rPr lang="en-GB" dirty="0"/>
              <a:t>Appropriate scale and detail. These models do very different jobs. The same goes for Goal Models. A simple PowerPoint slide is the balsa and rubber band job that convinces your Board that the project will fly. The Vulcan has sufficient in it to get airborne. The Corsair in the middle has the meticulous detail that some planners may want to see.</a:t>
            </a:r>
          </a:p>
        </p:txBody>
      </p:sp>
      <p:sp>
        <p:nvSpPr>
          <p:cNvPr id="4" name="Slide Number Placeholder 3"/>
          <p:cNvSpPr>
            <a:spLocks noGrp="1"/>
          </p:cNvSpPr>
          <p:nvPr>
            <p:ph type="sldNum" sz="quarter" idx="10"/>
          </p:nvPr>
        </p:nvSpPr>
        <p:spPr/>
        <p:txBody>
          <a:bodyPr/>
          <a:lstStyle/>
          <a:p>
            <a:fld id="{AE8DA499-7866-4F15-874A-AE12968DE003}" type="slidenum">
              <a:rPr lang="en-GB" smtClean="0"/>
              <a:t>4</a:t>
            </a:fld>
            <a:endParaRPr lang="en-GB"/>
          </a:p>
        </p:txBody>
      </p:sp>
    </p:spTree>
    <p:extLst>
      <p:ext uri="{BB962C8B-B14F-4D97-AF65-F5344CB8AC3E}">
        <p14:creationId xmlns:p14="http://schemas.microsoft.com/office/powerpoint/2010/main" val="1652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Office Automation in BT (BOAT), from BOAT BM Process May 1996</a:t>
            </a:r>
          </a:p>
          <a:p>
            <a:r>
              <a:rPr lang="en-GB" dirty="0"/>
              <a:t>To show you that skills improve with practice. My map of BT’s intranet (</a:t>
            </a:r>
            <a:r>
              <a:rPr lang="en-GB" dirty="0" err="1"/>
              <a:t>BoaT</a:t>
            </a:r>
            <a:r>
              <a:rPr lang="en-GB" dirty="0"/>
              <a:t>) features on the left, results on the right, and a gap in the middle for business units to link the two with their business activities.</a:t>
            </a:r>
          </a:p>
        </p:txBody>
      </p:sp>
      <p:sp>
        <p:nvSpPr>
          <p:cNvPr id="4" name="Slide Number Placeholder 3"/>
          <p:cNvSpPr>
            <a:spLocks noGrp="1"/>
          </p:cNvSpPr>
          <p:nvPr>
            <p:ph type="sldNum" sz="quarter" idx="5"/>
          </p:nvPr>
        </p:nvSpPr>
        <p:spPr/>
        <p:txBody>
          <a:bodyPr/>
          <a:lstStyle/>
          <a:p>
            <a:fld id="{AE69BEE0-B498-4A3F-8735-632FB17AB42C}" type="slidenum">
              <a:rPr lang="en-GB" smtClean="0"/>
              <a:t>5</a:t>
            </a:fld>
            <a:endParaRPr lang="en-GB"/>
          </a:p>
        </p:txBody>
      </p:sp>
    </p:spTree>
    <p:extLst>
      <p:ext uri="{BB962C8B-B14F-4D97-AF65-F5344CB8AC3E}">
        <p14:creationId xmlns:p14="http://schemas.microsoft.com/office/powerpoint/2010/main" val="195544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one from 20 years after, electronic medicines management in a teaching hospital. I’ve moved on a bit since the days of </a:t>
            </a:r>
            <a:r>
              <a:rPr lang="en-GB" dirty="0" err="1"/>
              <a:t>BoaT</a:t>
            </a:r>
            <a:r>
              <a:rPr lang="en-GB" dirty="0"/>
              <a:t>. </a:t>
            </a:r>
          </a:p>
        </p:txBody>
      </p:sp>
      <p:sp>
        <p:nvSpPr>
          <p:cNvPr id="4" name="Slide Number Placeholder 3"/>
          <p:cNvSpPr>
            <a:spLocks noGrp="1"/>
          </p:cNvSpPr>
          <p:nvPr>
            <p:ph type="sldNum" sz="quarter" idx="5"/>
          </p:nvPr>
        </p:nvSpPr>
        <p:spPr/>
        <p:txBody>
          <a:bodyPr/>
          <a:lstStyle/>
          <a:p>
            <a:fld id="{AE69BEE0-B498-4A3F-8735-632FB17AB42C}" type="slidenum">
              <a:rPr lang="en-GB" smtClean="0"/>
              <a:t>6</a:t>
            </a:fld>
            <a:endParaRPr lang="en-GB"/>
          </a:p>
        </p:txBody>
      </p:sp>
    </p:spTree>
    <p:extLst>
      <p:ext uri="{BB962C8B-B14F-4D97-AF65-F5344CB8AC3E}">
        <p14:creationId xmlns:p14="http://schemas.microsoft.com/office/powerpoint/2010/main" val="168322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The Goal Model is a type of Benefits Map. The issue with most Benefits Maps is that the name focuses people on the benefits and not the strategic objectives that those benefits are meant to support. This can lead to poor or irrelevant benefits. </a:t>
            </a:r>
            <a:r>
              <a:rPr lang="en-GB" baseline="0" dirty="0"/>
              <a:t>Concentration on benefits is better than what we had before. But it’s only part of the story. Now we’ve got an emphasis on benefits that may not be strategic. Lots of piecemeal rewards that don’t add up to a strategic whole. </a:t>
            </a:r>
          </a:p>
          <a:p>
            <a:endParaRPr lang="en-GB" baseline="0" dirty="0"/>
          </a:p>
          <a:p>
            <a:r>
              <a:rPr lang="en-GB" baseline="0" dirty="0"/>
              <a:t>The emphasis here is on strategy, picking sound objectives and relevant benefits that contribute to them.</a:t>
            </a:r>
          </a:p>
          <a:p>
            <a:r>
              <a:rPr lang="en-GB" baseline="0" dirty="0"/>
              <a:t>It takes leadership commitment to make the move from Benefits to Strategy.</a:t>
            </a:r>
          </a:p>
        </p:txBody>
      </p:sp>
      <p:sp>
        <p:nvSpPr>
          <p:cNvPr id="4" name="Slide Number Placeholder 3"/>
          <p:cNvSpPr>
            <a:spLocks noGrp="1"/>
          </p:cNvSpPr>
          <p:nvPr>
            <p:ph type="sldNum" sz="quarter" idx="10"/>
          </p:nvPr>
        </p:nvSpPr>
        <p:spPr/>
        <p:txBody>
          <a:bodyPr/>
          <a:lstStyle/>
          <a:p>
            <a:fld id="{5B57DE50-7723-422A-8358-C6091843375B}" type="slidenum">
              <a:rPr lang="en-GB" smtClean="0"/>
              <a:t>7</a:t>
            </a:fld>
            <a:endParaRPr lang="en-GB"/>
          </a:p>
        </p:txBody>
      </p:sp>
    </p:spTree>
    <p:extLst>
      <p:ext uri="{BB962C8B-B14F-4D97-AF65-F5344CB8AC3E}">
        <p14:creationId xmlns:p14="http://schemas.microsoft.com/office/powerpoint/2010/main" val="221722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the generic model looks like, what it contains and some example categories to help sort the content.</a:t>
            </a:r>
          </a:p>
        </p:txBody>
      </p:sp>
      <p:sp>
        <p:nvSpPr>
          <p:cNvPr id="4" name="Slide Number Placeholder 3"/>
          <p:cNvSpPr>
            <a:spLocks noGrp="1"/>
          </p:cNvSpPr>
          <p:nvPr>
            <p:ph type="sldNum" sz="quarter" idx="5"/>
          </p:nvPr>
        </p:nvSpPr>
        <p:spPr/>
        <p:txBody>
          <a:bodyPr/>
          <a:lstStyle/>
          <a:p>
            <a:fld id="{3DF6E565-0EAA-4DE6-8E06-FC9990EFB3AC}" type="slidenum">
              <a:rPr lang="en-GB" smtClean="0"/>
              <a:t>8</a:t>
            </a:fld>
            <a:endParaRPr lang="en-GB"/>
          </a:p>
        </p:txBody>
      </p:sp>
    </p:spTree>
    <p:extLst>
      <p:ext uri="{BB962C8B-B14F-4D97-AF65-F5344CB8AC3E}">
        <p14:creationId xmlns:p14="http://schemas.microsoft.com/office/powerpoint/2010/main" val="2788783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of your project’s Goal Model as sitting on an infinite and changing plane of resources connected by how they are applied. The box</a:t>
            </a:r>
            <a:r>
              <a:rPr lang="en-GB" baseline="0" dirty="0"/>
              <a:t> describes a resource, an asset, something useful. It may be tangible, a physical item or an intangible one, e.g. skills or software. It could be a process.</a:t>
            </a:r>
          </a:p>
          <a:p>
            <a:r>
              <a:rPr lang="en-GB" baseline="0" dirty="0"/>
              <a:t>The connector describes the application of the resource, the way it is converted to the next resources in the model. </a:t>
            </a:r>
            <a:endParaRPr lang="en-GB" dirty="0"/>
          </a:p>
        </p:txBody>
      </p:sp>
      <p:sp>
        <p:nvSpPr>
          <p:cNvPr id="4" name="Slide Number Placeholder 3"/>
          <p:cNvSpPr>
            <a:spLocks noGrp="1"/>
          </p:cNvSpPr>
          <p:nvPr>
            <p:ph type="sldNum" sz="quarter" idx="10"/>
          </p:nvPr>
        </p:nvSpPr>
        <p:spPr/>
        <p:txBody>
          <a:bodyPr/>
          <a:lstStyle/>
          <a:p>
            <a:fld id="{012D96EC-0595-47D3-941C-0C74044526B6}" type="slidenum">
              <a:rPr lang="en-GB" smtClean="0"/>
              <a:t>9</a:t>
            </a:fld>
            <a:endParaRPr lang="en-GB"/>
          </a:p>
        </p:txBody>
      </p:sp>
    </p:spTree>
    <p:extLst>
      <p:ext uri="{BB962C8B-B14F-4D97-AF65-F5344CB8AC3E}">
        <p14:creationId xmlns:p14="http://schemas.microsoft.com/office/powerpoint/2010/main" val="535837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9CB5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10B1-A1FD-46ED-9B8A-A1C427DB0166}"/>
              </a:ext>
            </a:extLst>
          </p:cNvPr>
          <p:cNvSpPr>
            <a:spLocks noGrp="1"/>
          </p:cNvSpPr>
          <p:nvPr>
            <p:ph type="ctrTitle"/>
          </p:nvPr>
        </p:nvSpPr>
        <p:spPr>
          <a:xfrm>
            <a:off x="1524000" y="1122363"/>
            <a:ext cx="9144000" cy="2387600"/>
          </a:xfrm>
        </p:spPr>
        <p:txBody>
          <a:bodyPr anchor="b">
            <a:normAutofit/>
          </a:bodyPr>
          <a:lstStyle>
            <a:lvl1pPr algn="ctr">
              <a:defRPr sz="72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B99214F8-40A9-4553-B036-4A65D95A596A}"/>
              </a:ext>
            </a:extLst>
          </p:cNvPr>
          <p:cNvSpPr>
            <a:spLocks noGrp="1"/>
          </p:cNvSpPr>
          <p:nvPr>
            <p:ph type="subTitle" idx="1"/>
          </p:nvPr>
        </p:nvSpPr>
        <p:spPr>
          <a:xfrm>
            <a:off x="1524000" y="3602038"/>
            <a:ext cx="9144000" cy="1095148"/>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C482B914-63A8-4D53-856C-5E69B829FA7A}"/>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5" name="Footer Placeholder 4">
            <a:extLst>
              <a:ext uri="{FF2B5EF4-FFF2-40B4-BE49-F238E27FC236}">
                <a16:creationId xmlns:a16="http://schemas.microsoft.com/office/drawing/2014/main" id="{D7173FB6-9C3E-4ED7-8082-3288039F66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F9B2B8-C726-4FEE-AC90-4DB0EF3B852A}"/>
              </a:ext>
            </a:extLst>
          </p:cNvPr>
          <p:cNvSpPr>
            <a:spLocks noGrp="1"/>
          </p:cNvSpPr>
          <p:nvPr>
            <p:ph type="sldNum" sz="quarter" idx="12"/>
          </p:nvPr>
        </p:nvSpPr>
        <p:spPr/>
        <p:txBody>
          <a:bodyPr/>
          <a:lstStyle/>
          <a:p>
            <a:fld id="{160C56A8-7713-465E-83FA-6992D0FEB15D}" type="slidenum">
              <a:rPr lang="en-GB" smtClean="0"/>
              <a:t>‹#›</a:t>
            </a:fld>
            <a:endParaRPr lang="en-GB"/>
          </a:p>
        </p:txBody>
      </p:sp>
      <p:pic>
        <p:nvPicPr>
          <p:cNvPr id="7" name="Picture 6">
            <a:extLst>
              <a:ext uri="{FF2B5EF4-FFF2-40B4-BE49-F238E27FC236}">
                <a16:creationId xmlns:a16="http://schemas.microsoft.com/office/drawing/2014/main" id="{C739FCB8-92E6-1212-C49C-2CF2A3A71D2A}"/>
              </a:ext>
            </a:extLst>
          </p:cNvPr>
          <p:cNvPicPr>
            <a:picLocks noChangeAspect="1"/>
          </p:cNvPicPr>
          <p:nvPr/>
        </p:nvPicPr>
        <p:blipFill>
          <a:blip r:embed="rId2"/>
          <a:stretch>
            <a:fillRect/>
          </a:stretch>
        </p:blipFill>
        <p:spPr>
          <a:xfrm>
            <a:off x="9899904" y="840741"/>
            <a:ext cx="2450592" cy="6858000"/>
          </a:xfrm>
          <a:prstGeom prst="rect">
            <a:avLst/>
          </a:prstGeom>
        </p:spPr>
      </p:pic>
    </p:spTree>
    <p:extLst>
      <p:ext uri="{BB962C8B-B14F-4D97-AF65-F5344CB8AC3E}">
        <p14:creationId xmlns:p14="http://schemas.microsoft.com/office/powerpoint/2010/main" val="142286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5F07-6CA5-43BE-9DAA-B16F5A756F54}"/>
              </a:ext>
            </a:extLst>
          </p:cNvPr>
          <p:cNvSpPr>
            <a:spLocks noGrp="1"/>
          </p:cNvSpPr>
          <p:nvPr>
            <p:ph type="title"/>
          </p:nvPr>
        </p:nvSpPr>
        <p:spPr/>
        <p:txBody>
          <a:bodyPr/>
          <a:lstStyle>
            <a:lvl1pPr>
              <a:defRPr>
                <a:solidFill>
                  <a:srgbClr val="9CB55F"/>
                </a:solidFill>
              </a:defRPr>
            </a:lvl1pPr>
          </a:lstStyle>
          <a:p>
            <a:r>
              <a:rPr lang="en-GB"/>
              <a:t>Click to edit Master title style</a:t>
            </a:r>
          </a:p>
        </p:txBody>
      </p:sp>
      <p:sp>
        <p:nvSpPr>
          <p:cNvPr id="3" name="Vertical Text Placeholder 2">
            <a:extLst>
              <a:ext uri="{FF2B5EF4-FFF2-40B4-BE49-F238E27FC236}">
                <a16:creationId xmlns:a16="http://schemas.microsoft.com/office/drawing/2014/main" id="{D922A310-8B42-42F9-934A-9398BC4A8D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E2DAB78-08EA-4702-BA75-78C7E3BE6EFF}"/>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5" name="Footer Placeholder 4">
            <a:extLst>
              <a:ext uri="{FF2B5EF4-FFF2-40B4-BE49-F238E27FC236}">
                <a16:creationId xmlns:a16="http://schemas.microsoft.com/office/drawing/2014/main" id="{46AB2CF4-8FD9-4B62-A37E-1AD3F1A220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1EA465-4978-4573-A9AF-1B3C6702E977}"/>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7" name="Rectangle 6">
            <a:extLst>
              <a:ext uri="{FF2B5EF4-FFF2-40B4-BE49-F238E27FC236}">
                <a16:creationId xmlns:a16="http://schemas.microsoft.com/office/drawing/2014/main" id="{76BB6E67-430A-B14A-2386-591997CA3A34}"/>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3759A62-B510-1771-9EB7-E772B4A83BB6}"/>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280372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8C46C1-E65D-434E-8DC1-EFB76DB7CE09}"/>
              </a:ext>
            </a:extLst>
          </p:cNvPr>
          <p:cNvSpPr>
            <a:spLocks noGrp="1"/>
          </p:cNvSpPr>
          <p:nvPr>
            <p:ph type="title" orient="vert"/>
          </p:nvPr>
        </p:nvSpPr>
        <p:spPr>
          <a:xfrm>
            <a:off x="8724900" y="365125"/>
            <a:ext cx="2628900" cy="5811838"/>
          </a:xfrm>
        </p:spPr>
        <p:txBody>
          <a:bodyPr vert="eaVert"/>
          <a:lstStyle>
            <a:lvl1pPr>
              <a:defRPr>
                <a:solidFill>
                  <a:srgbClr val="9CB55F"/>
                </a:solidFill>
              </a:defRPr>
            </a:lvl1pPr>
          </a:lstStyle>
          <a:p>
            <a:r>
              <a:rPr lang="en-GB"/>
              <a:t>Click to edit Master title style</a:t>
            </a:r>
            <a:endParaRPr lang="en-GB" dirty="0"/>
          </a:p>
        </p:txBody>
      </p:sp>
      <p:sp>
        <p:nvSpPr>
          <p:cNvPr id="3" name="Vertical Text Placeholder 2">
            <a:extLst>
              <a:ext uri="{FF2B5EF4-FFF2-40B4-BE49-F238E27FC236}">
                <a16:creationId xmlns:a16="http://schemas.microsoft.com/office/drawing/2014/main" id="{83CEDCF8-2114-4310-9160-376B6704623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A6287E1-9E68-493A-8C3D-D98B2E1B810B}"/>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5" name="Footer Placeholder 4">
            <a:extLst>
              <a:ext uri="{FF2B5EF4-FFF2-40B4-BE49-F238E27FC236}">
                <a16:creationId xmlns:a16="http://schemas.microsoft.com/office/drawing/2014/main" id="{6FF52C9F-CE19-42C5-9154-FEDA9B3154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EC0FAB-8F1D-4D77-A506-B6193A723BE6}"/>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7" name="Rectangle 6">
            <a:extLst>
              <a:ext uri="{FF2B5EF4-FFF2-40B4-BE49-F238E27FC236}">
                <a16:creationId xmlns:a16="http://schemas.microsoft.com/office/drawing/2014/main" id="{2D275306-ED73-F57D-0347-EFA153A359D4}"/>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071DD32-AEFF-3172-2E23-F6FCED5E06BF}"/>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1806499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End_Slide">
    <p:bg>
      <p:bgPr>
        <a:solidFill>
          <a:srgbClr val="9CB5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10B1-A1FD-46ED-9B8A-A1C427DB0166}"/>
              </a:ext>
            </a:extLst>
          </p:cNvPr>
          <p:cNvSpPr>
            <a:spLocks noGrp="1"/>
          </p:cNvSpPr>
          <p:nvPr>
            <p:ph type="ctrTitle"/>
          </p:nvPr>
        </p:nvSpPr>
        <p:spPr>
          <a:xfrm>
            <a:off x="1524000" y="1122363"/>
            <a:ext cx="9144000" cy="2387600"/>
          </a:xfrm>
        </p:spPr>
        <p:txBody>
          <a:bodyPr anchor="b">
            <a:normAutofit/>
          </a:bodyPr>
          <a:lstStyle>
            <a:lvl1pPr algn="ctr">
              <a:defRPr sz="72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B99214F8-40A9-4553-B036-4A65D95A596A}"/>
              </a:ext>
            </a:extLst>
          </p:cNvPr>
          <p:cNvSpPr>
            <a:spLocks noGrp="1"/>
          </p:cNvSpPr>
          <p:nvPr>
            <p:ph type="subTitle" idx="1"/>
          </p:nvPr>
        </p:nvSpPr>
        <p:spPr>
          <a:xfrm>
            <a:off x="1524000" y="3602038"/>
            <a:ext cx="9144000" cy="948191"/>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C482B914-63A8-4D53-856C-5E69B829FA7A}"/>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5" name="Footer Placeholder 4">
            <a:extLst>
              <a:ext uri="{FF2B5EF4-FFF2-40B4-BE49-F238E27FC236}">
                <a16:creationId xmlns:a16="http://schemas.microsoft.com/office/drawing/2014/main" id="{D7173FB6-9C3E-4ED7-8082-3288039F66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F9B2B8-C726-4FEE-AC90-4DB0EF3B852A}"/>
              </a:ext>
            </a:extLst>
          </p:cNvPr>
          <p:cNvSpPr>
            <a:spLocks noGrp="1"/>
          </p:cNvSpPr>
          <p:nvPr>
            <p:ph type="sldNum" sz="quarter" idx="12"/>
          </p:nvPr>
        </p:nvSpPr>
        <p:spPr/>
        <p:txBody>
          <a:bodyPr/>
          <a:lstStyle/>
          <a:p>
            <a:fld id="{160C56A8-7713-465E-83FA-6992D0FEB15D}" type="slidenum">
              <a:rPr lang="en-GB" smtClean="0"/>
              <a:t>‹#›</a:t>
            </a:fld>
            <a:endParaRPr lang="en-GB"/>
          </a:p>
        </p:txBody>
      </p:sp>
      <p:pic>
        <p:nvPicPr>
          <p:cNvPr id="8" name="Picture 7">
            <a:extLst>
              <a:ext uri="{FF2B5EF4-FFF2-40B4-BE49-F238E27FC236}">
                <a16:creationId xmlns:a16="http://schemas.microsoft.com/office/drawing/2014/main" id="{9FF45C70-D73E-6ACA-6487-525022466548}"/>
              </a:ext>
            </a:extLst>
          </p:cNvPr>
          <p:cNvPicPr>
            <a:picLocks noChangeAspect="1"/>
          </p:cNvPicPr>
          <p:nvPr/>
        </p:nvPicPr>
        <p:blipFill>
          <a:blip r:embed="rId2"/>
          <a:stretch>
            <a:fillRect/>
          </a:stretch>
        </p:blipFill>
        <p:spPr>
          <a:xfrm>
            <a:off x="-332015" y="887185"/>
            <a:ext cx="2633472" cy="6858000"/>
          </a:xfrm>
          <a:prstGeom prst="rect">
            <a:avLst/>
          </a:prstGeom>
        </p:spPr>
      </p:pic>
    </p:spTree>
    <p:extLst>
      <p:ext uri="{BB962C8B-B14F-4D97-AF65-F5344CB8AC3E}">
        <p14:creationId xmlns:p14="http://schemas.microsoft.com/office/powerpoint/2010/main" val="2435218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8C8E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18185"/>
            <a:ext cx="9144000" cy="2336724"/>
          </a:xfrm>
        </p:spPr>
        <p:txBody>
          <a:bodyPr vert="horz" lIns="91440" tIns="45720" rIns="91440" bIns="45720" rtlCol="0" anchor="b">
            <a:noAutofit/>
          </a:bodyPr>
          <a:lstStyle>
            <a:lvl1pPr>
              <a:defRPr lang="en-US" sz="9600" spc="600" dirty="0">
                <a:solidFill>
                  <a:schemeClr val="bg1"/>
                </a:solidFill>
              </a:defRPr>
            </a:lvl1pPr>
          </a:lstStyle>
          <a:p>
            <a:pPr lvl="0" algn="ctr"/>
            <a:r>
              <a:rPr kumimoji="0" lang="en-GB" sz="9600" b="0" i="0" u="none" strike="noStrike" kern="1200" cap="none" spc="600" normalizeH="0" baseline="0" noProof="0" dirty="0">
                <a:ln>
                  <a:noFill/>
                </a:ln>
                <a:solidFill>
                  <a:prstClr val="white"/>
                </a:solidFill>
                <a:effectLst/>
                <a:uLnTx/>
                <a:uFillTx/>
                <a:latin typeface="Gill Sans MT" panose="020B0502020104020203"/>
                <a:ea typeface="+mj-ea"/>
                <a:cs typeface="+mj-cs"/>
              </a:rPr>
              <a:t>Keldale</a:t>
            </a:r>
            <a:endParaRPr lang="en-US" dirty="0"/>
          </a:p>
        </p:txBody>
      </p:sp>
      <p:sp>
        <p:nvSpPr>
          <p:cNvPr id="3" name="Subtitle 2"/>
          <p:cNvSpPr>
            <a:spLocks noGrp="1"/>
          </p:cNvSpPr>
          <p:nvPr>
            <p:ph type="subTitle" idx="1" hasCustomPrompt="1"/>
          </p:nvPr>
        </p:nvSpPr>
        <p:spPr>
          <a:xfrm>
            <a:off x="1524000" y="4254909"/>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600" normalizeH="0" baseline="0" noProof="0" dirty="0">
                <a:ln>
                  <a:noFill/>
                </a:ln>
                <a:solidFill>
                  <a:prstClr val="white"/>
                </a:solidFill>
                <a:effectLst/>
                <a:uLnTx/>
                <a:uFillTx/>
                <a:latin typeface="Gill Sans MT" panose="020B0502020104020203"/>
                <a:ea typeface="+mn-ea"/>
                <a:cs typeface="+mn-cs"/>
              </a:rPr>
              <a:t>Standard slide pack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500" b="0" i="0" u="none" strike="noStrike" kern="1200" cap="none" spc="600" normalizeH="0" baseline="0" noProof="0" dirty="0">
                <a:ln>
                  <a:noFill/>
                </a:ln>
                <a:solidFill>
                  <a:prstClr val="white"/>
                </a:solidFill>
                <a:effectLst/>
                <a:uLnTx/>
                <a:uFillTx/>
                <a:latin typeface="Gill Sans MT" panose="020B0502020104020203"/>
                <a:ea typeface="+mn-ea"/>
                <a:cs typeface="+mn-cs"/>
              </a:rPr>
              <a:t>©Keldale Business Services 2024</a:t>
            </a:r>
          </a:p>
        </p:txBody>
      </p:sp>
      <p:pic>
        <p:nvPicPr>
          <p:cNvPr id="7" name="Picture 6" descr="A group of people posing for the camera&#10;&#10;Description automatically generated">
            <a:extLst>
              <a:ext uri="{FF2B5EF4-FFF2-40B4-BE49-F238E27FC236}">
                <a16:creationId xmlns:a16="http://schemas.microsoft.com/office/drawing/2014/main" id="{A56CE4F5-9812-C051-6B02-D6F39F018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7799" y="825909"/>
            <a:ext cx="2449549" cy="6858000"/>
          </a:xfrm>
          <a:prstGeom prst="rect">
            <a:avLst/>
          </a:prstGeom>
        </p:spPr>
      </p:pic>
      <p:pic>
        <p:nvPicPr>
          <p:cNvPr id="8" name="Picture 7">
            <a:extLst>
              <a:ext uri="{FF2B5EF4-FFF2-40B4-BE49-F238E27FC236}">
                <a16:creationId xmlns:a16="http://schemas.microsoft.com/office/drawing/2014/main" id="{FD64BDD2-35C6-8AA9-846E-8B96D4E4C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49549" cy="1015727"/>
          </a:xfrm>
          <a:prstGeom prst="rect">
            <a:avLst/>
          </a:prstGeom>
        </p:spPr>
      </p:pic>
      <p:pic>
        <p:nvPicPr>
          <p:cNvPr id="9" name="Picture 8">
            <a:extLst>
              <a:ext uri="{FF2B5EF4-FFF2-40B4-BE49-F238E27FC236}">
                <a16:creationId xmlns:a16="http://schemas.microsoft.com/office/drawing/2014/main" id="{B3DD6453-6C42-DB3E-57B7-F2ED2A31A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5" y="5351409"/>
            <a:ext cx="1224137" cy="999712"/>
          </a:xfrm>
          <a:prstGeom prst="rect">
            <a:avLst/>
          </a:prstGeom>
        </p:spPr>
      </p:pic>
      <p:pic>
        <p:nvPicPr>
          <p:cNvPr id="10" name="Picture 9">
            <a:extLst>
              <a:ext uri="{FF2B5EF4-FFF2-40B4-BE49-F238E27FC236}">
                <a16:creationId xmlns:a16="http://schemas.microsoft.com/office/drawing/2014/main" id="{704F65EA-8E55-9971-AE0D-DF88C1C45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0" y="6347943"/>
            <a:ext cx="1224137" cy="510057"/>
          </a:xfrm>
          <a:prstGeom prst="rect">
            <a:avLst/>
          </a:prstGeom>
        </p:spPr>
      </p:pic>
      <p:pic>
        <p:nvPicPr>
          <p:cNvPr id="11" name="Picture 10">
            <a:extLst>
              <a:ext uri="{FF2B5EF4-FFF2-40B4-BE49-F238E27FC236}">
                <a16:creationId xmlns:a16="http://schemas.microsoft.com/office/drawing/2014/main" id="{DA5628A4-CB33-956B-3BE5-09B66ED86F6B}"/>
              </a:ext>
            </a:extLst>
          </p:cNvPr>
          <p:cNvPicPr>
            <a:picLocks noChangeAspect="1"/>
          </p:cNvPicPr>
          <p:nvPr/>
        </p:nvPicPr>
        <p:blipFill>
          <a:blip r:embed="rId6"/>
          <a:stretch>
            <a:fillRect/>
          </a:stretch>
        </p:blipFill>
        <p:spPr>
          <a:xfrm>
            <a:off x="0" y="4132103"/>
            <a:ext cx="1225402" cy="1219306"/>
          </a:xfrm>
          <a:prstGeom prst="rect">
            <a:avLst/>
          </a:prstGeom>
        </p:spPr>
      </p:pic>
    </p:spTree>
    <p:extLst>
      <p:ext uri="{BB962C8B-B14F-4D97-AF65-F5344CB8AC3E}">
        <p14:creationId xmlns:p14="http://schemas.microsoft.com/office/powerpoint/2010/main" val="3574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DDBF51-7784-4660-9329-A67144F53D66}"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990005-6FC6-4398-9B3E-0CFFEE3DA9C9}" type="slidenum">
              <a:rPr lang="en-GB" smtClean="0"/>
              <a:t>‹#›</a:t>
            </a:fld>
            <a:endParaRPr lang="en-GB"/>
          </a:p>
        </p:txBody>
      </p:sp>
      <p:pic>
        <p:nvPicPr>
          <p:cNvPr id="7" name="Picture 6">
            <a:extLst>
              <a:ext uri="{FF2B5EF4-FFF2-40B4-BE49-F238E27FC236}">
                <a16:creationId xmlns:a16="http://schemas.microsoft.com/office/drawing/2014/main" id="{C4A670C2-97F7-FBA7-2C83-074AD6728037}"/>
              </a:ext>
            </a:extLst>
          </p:cNvPr>
          <p:cNvPicPr>
            <a:picLocks noChangeAspect="1"/>
          </p:cNvPicPr>
          <p:nvPr/>
        </p:nvPicPr>
        <p:blipFill>
          <a:blip r:embed="rId2"/>
          <a:stretch>
            <a:fillRect/>
          </a:stretch>
        </p:blipFill>
        <p:spPr>
          <a:xfrm>
            <a:off x="0" y="6538625"/>
            <a:ext cx="12192000" cy="365760"/>
          </a:xfrm>
          <a:prstGeom prst="rect">
            <a:avLst/>
          </a:prstGeom>
        </p:spPr>
      </p:pic>
      <p:sp>
        <p:nvSpPr>
          <p:cNvPr id="8" name="TextBox 7">
            <a:extLst>
              <a:ext uri="{FF2B5EF4-FFF2-40B4-BE49-F238E27FC236}">
                <a16:creationId xmlns:a16="http://schemas.microsoft.com/office/drawing/2014/main" id="{F1104876-7B7B-7F5E-3B57-D02C28F25FEA}"/>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2297326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FDDBF51-7784-4660-9329-A67144F53D66}"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990005-6FC6-4398-9B3E-0CFFEE3DA9C9}" type="slidenum">
              <a:rPr lang="en-GB" smtClean="0"/>
              <a:t>‹#›</a:t>
            </a:fld>
            <a:endParaRPr lang="en-GB"/>
          </a:p>
        </p:txBody>
      </p:sp>
      <p:pic>
        <p:nvPicPr>
          <p:cNvPr id="7" name="Picture 6">
            <a:extLst>
              <a:ext uri="{FF2B5EF4-FFF2-40B4-BE49-F238E27FC236}">
                <a16:creationId xmlns:a16="http://schemas.microsoft.com/office/drawing/2014/main" id="{FCB1F876-5E04-8CE6-63B9-7ABA6422F1B1}"/>
              </a:ext>
            </a:extLst>
          </p:cNvPr>
          <p:cNvPicPr>
            <a:picLocks noChangeAspect="1"/>
          </p:cNvPicPr>
          <p:nvPr/>
        </p:nvPicPr>
        <p:blipFill>
          <a:blip r:embed="rId2"/>
          <a:stretch>
            <a:fillRect/>
          </a:stretch>
        </p:blipFill>
        <p:spPr>
          <a:xfrm>
            <a:off x="0" y="6538625"/>
            <a:ext cx="12192000" cy="365760"/>
          </a:xfrm>
          <a:prstGeom prst="rect">
            <a:avLst/>
          </a:prstGeom>
        </p:spPr>
      </p:pic>
      <p:sp>
        <p:nvSpPr>
          <p:cNvPr id="8" name="TextBox 7">
            <a:extLst>
              <a:ext uri="{FF2B5EF4-FFF2-40B4-BE49-F238E27FC236}">
                <a16:creationId xmlns:a16="http://schemas.microsoft.com/office/drawing/2014/main" id="{3F8405E2-E293-2C39-74AC-43C58F190437}"/>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2576458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FDDBF51-7784-4660-9329-A67144F53D66}" type="datetimeFigureOut">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990005-6FC6-4398-9B3E-0CFFEE3DA9C9}" type="slidenum">
              <a:rPr lang="en-GB" smtClean="0"/>
              <a:t>‹#›</a:t>
            </a:fld>
            <a:endParaRPr lang="en-GB"/>
          </a:p>
        </p:txBody>
      </p:sp>
      <p:pic>
        <p:nvPicPr>
          <p:cNvPr id="8" name="Picture 7">
            <a:extLst>
              <a:ext uri="{FF2B5EF4-FFF2-40B4-BE49-F238E27FC236}">
                <a16:creationId xmlns:a16="http://schemas.microsoft.com/office/drawing/2014/main" id="{2AF85032-F5CD-A910-FA91-F34FD580D6F3}"/>
              </a:ext>
            </a:extLst>
          </p:cNvPr>
          <p:cNvPicPr>
            <a:picLocks noChangeAspect="1"/>
          </p:cNvPicPr>
          <p:nvPr/>
        </p:nvPicPr>
        <p:blipFill>
          <a:blip r:embed="rId2"/>
          <a:stretch>
            <a:fillRect/>
          </a:stretch>
        </p:blipFill>
        <p:spPr>
          <a:xfrm>
            <a:off x="0" y="6538625"/>
            <a:ext cx="12192000" cy="365760"/>
          </a:xfrm>
          <a:prstGeom prst="rect">
            <a:avLst/>
          </a:prstGeom>
        </p:spPr>
      </p:pic>
      <p:sp>
        <p:nvSpPr>
          <p:cNvPr id="9" name="TextBox 8">
            <a:extLst>
              <a:ext uri="{FF2B5EF4-FFF2-40B4-BE49-F238E27FC236}">
                <a16:creationId xmlns:a16="http://schemas.microsoft.com/office/drawing/2014/main" id="{A73A8B1B-470B-873D-FDC1-E268E997DDE5}"/>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433425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FDDBF51-7784-4660-9329-A67144F53D66}" type="datetimeFigureOut">
              <a:rPr lang="en-GB" smtClean="0"/>
              <a:t>06/02/2025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990005-6FC6-4398-9B3E-0CFFEE3DA9C9}" type="slidenum">
              <a:rPr lang="en-GB" smtClean="0"/>
              <a:t>‹#›</a:t>
            </a:fld>
            <a:endParaRPr lang="en-GB"/>
          </a:p>
        </p:txBody>
      </p:sp>
      <p:pic>
        <p:nvPicPr>
          <p:cNvPr id="10" name="Picture 9">
            <a:extLst>
              <a:ext uri="{FF2B5EF4-FFF2-40B4-BE49-F238E27FC236}">
                <a16:creationId xmlns:a16="http://schemas.microsoft.com/office/drawing/2014/main" id="{2CEBE134-3047-60C0-D255-14C9BE3A1866}"/>
              </a:ext>
            </a:extLst>
          </p:cNvPr>
          <p:cNvPicPr>
            <a:picLocks noChangeAspect="1"/>
          </p:cNvPicPr>
          <p:nvPr/>
        </p:nvPicPr>
        <p:blipFill>
          <a:blip r:embed="rId2"/>
          <a:stretch>
            <a:fillRect/>
          </a:stretch>
        </p:blipFill>
        <p:spPr>
          <a:xfrm>
            <a:off x="0" y="6538625"/>
            <a:ext cx="12192000" cy="365760"/>
          </a:xfrm>
          <a:prstGeom prst="rect">
            <a:avLst/>
          </a:prstGeom>
        </p:spPr>
      </p:pic>
      <p:sp>
        <p:nvSpPr>
          <p:cNvPr id="11" name="TextBox 10">
            <a:extLst>
              <a:ext uri="{FF2B5EF4-FFF2-40B4-BE49-F238E27FC236}">
                <a16:creationId xmlns:a16="http://schemas.microsoft.com/office/drawing/2014/main" id="{2104C78A-3720-8F25-28E7-3D1C692A325A}"/>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2198895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FDDBF51-7784-4660-9329-A67144F53D66}" type="datetimeFigureOut">
              <a:rPr lang="en-GB" smtClean="0"/>
              <a:t>06/02/2025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990005-6FC6-4398-9B3E-0CFFEE3DA9C9}" type="slidenum">
              <a:rPr lang="en-GB" smtClean="0"/>
              <a:t>‹#›</a:t>
            </a:fld>
            <a:endParaRPr lang="en-GB"/>
          </a:p>
        </p:txBody>
      </p:sp>
      <p:pic>
        <p:nvPicPr>
          <p:cNvPr id="6" name="Picture 5">
            <a:extLst>
              <a:ext uri="{FF2B5EF4-FFF2-40B4-BE49-F238E27FC236}">
                <a16:creationId xmlns:a16="http://schemas.microsoft.com/office/drawing/2014/main" id="{BAE38EBB-35A2-1854-4378-9F6770995FAC}"/>
              </a:ext>
            </a:extLst>
          </p:cNvPr>
          <p:cNvPicPr>
            <a:picLocks noChangeAspect="1"/>
          </p:cNvPicPr>
          <p:nvPr/>
        </p:nvPicPr>
        <p:blipFill>
          <a:blip r:embed="rId2"/>
          <a:stretch>
            <a:fillRect/>
          </a:stretch>
        </p:blipFill>
        <p:spPr>
          <a:xfrm>
            <a:off x="0" y="6538625"/>
            <a:ext cx="12192000" cy="365760"/>
          </a:xfrm>
          <a:prstGeom prst="rect">
            <a:avLst/>
          </a:prstGeom>
        </p:spPr>
      </p:pic>
      <p:sp>
        <p:nvSpPr>
          <p:cNvPr id="7" name="TextBox 6">
            <a:extLst>
              <a:ext uri="{FF2B5EF4-FFF2-40B4-BE49-F238E27FC236}">
                <a16:creationId xmlns:a16="http://schemas.microsoft.com/office/drawing/2014/main" id="{B7096C7D-4453-12A8-A9A5-AD8F6D5E932F}"/>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4075241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DBF51-7784-4660-9329-A67144F53D66}" type="datetimeFigureOut">
              <a:rPr lang="en-GB" smtClean="0"/>
              <a:t>06/02/2025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990005-6FC6-4398-9B3E-0CFFEE3DA9C9}" type="slidenum">
              <a:rPr lang="en-GB" smtClean="0"/>
              <a:t>‹#›</a:t>
            </a:fld>
            <a:endParaRPr lang="en-GB"/>
          </a:p>
        </p:txBody>
      </p:sp>
      <p:pic>
        <p:nvPicPr>
          <p:cNvPr id="5" name="Picture 4">
            <a:extLst>
              <a:ext uri="{FF2B5EF4-FFF2-40B4-BE49-F238E27FC236}">
                <a16:creationId xmlns:a16="http://schemas.microsoft.com/office/drawing/2014/main" id="{65A9F398-2784-FDED-42B4-53AB834BC0C5}"/>
              </a:ext>
            </a:extLst>
          </p:cNvPr>
          <p:cNvPicPr>
            <a:picLocks noChangeAspect="1"/>
          </p:cNvPicPr>
          <p:nvPr/>
        </p:nvPicPr>
        <p:blipFill>
          <a:blip r:embed="rId2"/>
          <a:stretch>
            <a:fillRect/>
          </a:stretch>
        </p:blipFill>
        <p:spPr>
          <a:xfrm>
            <a:off x="0" y="6538625"/>
            <a:ext cx="12192000" cy="365760"/>
          </a:xfrm>
          <a:prstGeom prst="rect">
            <a:avLst/>
          </a:prstGeom>
        </p:spPr>
      </p:pic>
      <p:sp>
        <p:nvSpPr>
          <p:cNvPr id="6" name="TextBox 5">
            <a:extLst>
              <a:ext uri="{FF2B5EF4-FFF2-40B4-BE49-F238E27FC236}">
                <a16:creationId xmlns:a16="http://schemas.microsoft.com/office/drawing/2014/main" id="{99E13E77-06AA-91D0-3446-0B42A75A03F0}"/>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180473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A3060-FF3D-4929-973B-2826D01556D9}"/>
              </a:ext>
            </a:extLst>
          </p:cNvPr>
          <p:cNvSpPr>
            <a:spLocks noGrp="1"/>
          </p:cNvSpPr>
          <p:nvPr>
            <p:ph type="title"/>
          </p:nvPr>
        </p:nvSpPr>
        <p:spPr/>
        <p:txBody>
          <a:bodyPr/>
          <a:lstStyle>
            <a:lvl1pPr>
              <a:defRPr>
                <a:solidFill>
                  <a:srgbClr val="9CB55F"/>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4B903750-FEF4-4ECE-97CF-99B5B0CD12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8395613-9DC3-4218-9FB0-69C13C859C6C}"/>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5" name="Footer Placeholder 4">
            <a:extLst>
              <a:ext uri="{FF2B5EF4-FFF2-40B4-BE49-F238E27FC236}">
                <a16:creationId xmlns:a16="http://schemas.microsoft.com/office/drawing/2014/main" id="{4BA9C6A2-1E0C-452A-B11E-E5C0E9277A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307F3B-D31D-47D3-B3D1-0A6EBE8A0CAC}"/>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7" name="Rectangle 6">
            <a:extLst>
              <a:ext uri="{FF2B5EF4-FFF2-40B4-BE49-F238E27FC236}">
                <a16:creationId xmlns:a16="http://schemas.microsoft.com/office/drawing/2014/main" id="{A5B2DC7D-0CA1-2FFE-1703-DD12A2EE514C}"/>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5D012F3-4D2A-BE4E-BC72-551AC1C82EDE}"/>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1552752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FDDBF51-7784-4660-9329-A67144F53D66}" type="datetimeFigureOut">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990005-6FC6-4398-9B3E-0CFFEE3DA9C9}" type="slidenum">
              <a:rPr lang="en-GB" smtClean="0"/>
              <a:t>‹#›</a:t>
            </a:fld>
            <a:endParaRPr lang="en-GB"/>
          </a:p>
        </p:txBody>
      </p:sp>
      <p:pic>
        <p:nvPicPr>
          <p:cNvPr id="8" name="Picture 7">
            <a:extLst>
              <a:ext uri="{FF2B5EF4-FFF2-40B4-BE49-F238E27FC236}">
                <a16:creationId xmlns:a16="http://schemas.microsoft.com/office/drawing/2014/main" id="{B6501E66-D654-7429-4653-4A403273F231}"/>
              </a:ext>
            </a:extLst>
          </p:cNvPr>
          <p:cNvPicPr>
            <a:picLocks noChangeAspect="1"/>
          </p:cNvPicPr>
          <p:nvPr/>
        </p:nvPicPr>
        <p:blipFill>
          <a:blip r:embed="rId2"/>
          <a:stretch>
            <a:fillRect/>
          </a:stretch>
        </p:blipFill>
        <p:spPr>
          <a:xfrm>
            <a:off x="0" y="6538625"/>
            <a:ext cx="12192000" cy="365760"/>
          </a:xfrm>
          <a:prstGeom prst="rect">
            <a:avLst/>
          </a:prstGeom>
        </p:spPr>
      </p:pic>
      <p:sp>
        <p:nvSpPr>
          <p:cNvPr id="9" name="TextBox 8">
            <a:extLst>
              <a:ext uri="{FF2B5EF4-FFF2-40B4-BE49-F238E27FC236}">
                <a16:creationId xmlns:a16="http://schemas.microsoft.com/office/drawing/2014/main" id="{FC99C0DE-5EB8-A886-56E4-AA54A7C800AC}"/>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1593543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FDDBF51-7784-4660-9329-A67144F53D66}" type="datetimeFigureOut">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990005-6FC6-4398-9B3E-0CFFEE3DA9C9}" type="slidenum">
              <a:rPr lang="en-GB" smtClean="0"/>
              <a:t>‹#›</a:t>
            </a:fld>
            <a:endParaRPr lang="en-GB"/>
          </a:p>
        </p:txBody>
      </p:sp>
      <p:pic>
        <p:nvPicPr>
          <p:cNvPr id="8" name="Picture 7">
            <a:extLst>
              <a:ext uri="{FF2B5EF4-FFF2-40B4-BE49-F238E27FC236}">
                <a16:creationId xmlns:a16="http://schemas.microsoft.com/office/drawing/2014/main" id="{1760217A-B232-E28A-66EA-C599027843C8}"/>
              </a:ext>
            </a:extLst>
          </p:cNvPr>
          <p:cNvPicPr>
            <a:picLocks noChangeAspect="1"/>
          </p:cNvPicPr>
          <p:nvPr/>
        </p:nvPicPr>
        <p:blipFill>
          <a:blip r:embed="rId2"/>
          <a:stretch>
            <a:fillRect/>
          </a:stretch>
        </p:blipFill>
        <p:spPr>
          <a:xfrm>
            <a:off x="0" y="6538625"/>
            <a:ext cx="12192000" cy="365760"/>
          </a:xfrm>
          <a:prstGeom prst="rect">
            <a:avLst/>
          </a:prstGeom>
        </p:spPr>
      </p:pic>
      <p:sp>
        <p:nvSpPr>
          <p:cNvPr id="9" name="TextBox 8">
            <a:extLst>
              <a:ext uri="{FF2B5EF4-FFF2-40B4-BE49-F238E27FC236}">
                <a16:creationId xmlns:a16="http://schemas.microsoft.com/office/drawing/2014/main" id="{DD581337-BACA-7C78-F1BB-62C337856B03}"/>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274728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DDBF51-7784-4660-9329-A67144F53D66}"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990005-6FC6-4398-9B3E-0CFFEE3DA9C9}" type="slidenum">
              <a:rPr lang="en-GB" smtClean="0"/>
              <a:t>‹#›</a:t>
            </a:fld>
            <a:endParaRPr lang="en-GB"/>
          </a:p>
        </p:txBody>
      </p:sp>
      <p:pic>
        <p:nvPicPr>
          <p:cNvPr id="7" name="Picture 6">
            <a:extLst>
              <a:ext uri="{FF2B5EF4-FFF2-40B4-BE49-F238E27FC236}">
                <a16:creationId xmlns:a16="http://schemas.microsoft.com/office/drawing/2014/main" id="{2544073E-5C85-1EF7-800D-FDBEDE0D443B}"/>
              </a:ext>
            </a:extLst>
          </p:cNvPr>
          <p:cNvPicPr>
            <a:picLocks noChangeAspect="1"/>
          </p:cNvPicPr>
          <p:nvPr/>
        </p:nvPicPr>
        <p:blipFill>
          <a:blip r:embed="rId2"/>
          <a:stretch>
            <a:fillRect/>
          </a:stretch>
        </p:blipFill>
        <p:spPr>
          <a:xfrm>
            <a:off x="0" y="6538625"/>
            <a:ext cx="12192000" cy="365760"/>
          </a:xfrm>
          <a:prstGeom prst="rect">
            <a:avLst/>
          </a:prstGeom>
        </p:spPr>
      </p:pic>
      <p:sp>
        <p:nvSpPr>
          <p:cNvPr id="8" name="TextBox 7">
            <a:extLst>
              <a:ext uri="{FF2B5EF4-FFF2-40B4-BE49-F238E27FC236}">
                <a16:creationId xmlns:a16="http://schemas.microsoft.com/office/drawing/2014/main" id="{8D77A71C-B563-FB18-C153-F2450AF84AFA}"/>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157617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DDBF51-7784-4660-9329-A67144F53D66}"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990005-6FC6-4398-9B3E-0CFFEE3DA9C9}" type="slidenum">
              <a:rPr lang="en-GB" smtClean="0"/>
              <a:t>‹#›</a:t>
            </a:fld>
            <a:endParaRPr lang="en-GB"/>
          </a:p>
        </p:txBody>
      </p:sp>
      <p:pic>
        <p:nvPicPr>
          <p:cNvPr id="7" name="Picture 6">
            <a:extLst>
              <a:ext uri="{FF2B5EF4-FFF2-40B4-BE49-F238E27FC236}">
                <a16:creationId xmlns:a16="http://schemas.microsoft.com/office/drawing/2014/main" id="{4395370E-95A6-E281-9DD5-8D987F84BB06}"/>
              </a:ext>
            </a:extLst>
          </p:cNvPr>
          <p:cNvPicPr>
            <a:picLocks noChangeAspect="1"/>
          </p:cNvPicPr>
          <p:nvPr/>
        </p:nvPicPr>
        <p:blipFill>
          <a:blip r:embed="rId2"/>
          <a:stretch>
            <a:fillRect/>
          </a:stretch>
        </p:blipFill>
        <p:spPr>
          <a:xfrm>
            <a:off x="0" y="6538625"/>
            <a:ext cx="12192000" cy="365760"/>
          </a:xfrm>
          <a:prstGeom prst="rect">
            <a:avLst/>
          </a:prstGeom>
        </p:spPr>
      </p:pic>
      <p:sp>
        <p:nvSpPr>
          <p:cNvPr id="8" name="TextBox 7">
            <a:extLst>
              <a:ext uri="{FF2B5EF4-FFF2-40B4-BE49-F238E27FC236}">
                <a16:creationId xmlns:a16="http://schemas.microsoft.com/office/drawing/2014/main" id="{0CBE480D-0CCC-3262-3CBE-BF48BA04D259}"/>
              </a:ext>
            </a:extLst>
          </p:cNvPr>
          <p:cNvSpPr txBox="1"/>
          <p:nvPr/>
        </p:nvSpPr>
        <p:spPr>
          <a:xfrm>
            <a:off x="9476509" y="6533974"/>
            <a:ext cx="2715491" cy="369332"/>
          </a:xfrm>
          <a:prstGeom prst="rect">
            <a:avLst/>
          </a:prstGeom>
          <a:noFill/>
        </p:spPr>
        <p:txBody>
          <a:bodyPr wrap="square" rtlCol="0">
            <a:spAutoFit/>
          </a:bodyPr>
          <a:lstStyle/>
          <a:p>
            <a:pPr algn="r"/>
            <a:r>
              <a:rPr lang="en-GB" dirty="0">
                <a:solidFill>
                  <a:schemeClr val="bg1"/>
                </a:solidFill>
              </a:rPr>
              <a:t>Adding value to decisions</a:t>
            </a:r>
          </a:p>
        </p:txBody>
      </p:sp>
    </p:spTree>
    <p:extLst>
      <p:ext uri="{BB962C8B-B14F-4D97-AF65-F5344CB8AC3E}">
        <p14:creationId xmlns:p14="http://schemas.microsoft.com/office/powerpoint/2010/main" val="4002483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95E4-7F7A-4EFA-97DD-CBA8853B1B0A}"/>
              </a:ext>
            </a:extLst>
          </p:cNvPr>
          <p:cNvSpPr>
            <a:spLocks noGrp="1"/>
          </p:cNvSpPr>
          <p:nvPr>
            <p:ph type="title"/>
          </p:nvPr>
        </p:nvSpPr>
        <p:spPr>
          <a:xfrm>
            <a:off x="831850" y="1709738"/>
            <a:ext cx="10515600" cy="2852737"/>
          </a:xfrm>
        </p:spPr>
        <p:txBody>
          <a:bodyPr anchor="b"/>
          <a:lstStyle>
            <a:lvl1pPr>
              <a:defRPr sz="6000">
                <a:solidFill>
                  <a:srgbClr val="9CB55F"/>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5054D8C-A7CF-4484-AF71-370C7555E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45BCFE6-1D28-44B8-B6DB-807DE93D3197}"/>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5" name="Footer Placeholder 4">
            <a:extLst>
              <a:ext uri="{FF2B5EF4-FFF2-40B4-BE49-F238E27FC236}">
                <a16:creationId xmlns:a16="http://schemas.microsoft.com/office/drawing/2014/main" id="{4B799C0F-BA4B-420D-855A-F9725991B5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394F65-0DEE-4962-AE99-BD2CE1B2AEE3}"/>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7" name="Rectangle 6">
            <a:extLst>
              <a:ext uri="{FF2B5EF4-FFF2-40B4-BE49-F238E27FC236}">
                <a16:creationId xmlns:a16="http://schemas.microsoft.com/office/drawing/2014/main" id="{AE1FB4A7-3AC5-A9A9-DEED-04FCC8F5AF0F}"/>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AB9C8C0-4154-BE36-0775-546110626C25}"/>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251599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F19DA-C17D-4A27-875B-899B5E27F46F}"/>
              </a:ext>
            </a:extLst>
          </p:cNvPr>
          <p:cNvSpPr>
            <a:spLocks noGrp="1"/>
          </p:cNvSpPr>
          <p:nvPr>
            <p:ph type="title"/>
          </p:nvPr>
        </p:nvSpPr>
        <p:spPr/>
        <p:txBody>
          <a:bodyPr/>
          <a:lstStyle>
            <a:lvl1pPr>
              <a:defRPr>
                <a:solidFill>
                  <a:srgbClr val="9CB55F"/>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987B3D01-E61B-40ED-8EF5-F3AC3E299E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FCCE623-BBAF-4003-8885-D44974C58D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2400554-A8FE-40AE-A781-2E2EA13AADC5}"/>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6" name="Footer Placeholder 5">
            <a:extLst>
              <a:ext uri="{FF2B5EF4-FFF2-40B4-BE49-F238E27FC236}">
                <a16:creationId xmlns:a16="http://schemas.microsoft.com/office/drawing/2014/main" id="{E30979C2-1277-432F-A45E-031C03B6D5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786E76-2A21-475E-90B7-4EE8AEA29DF5}"/>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8" name="Rectangle 7">
            <a:extLst>
              <a:ext uri="{FF2B5EF4-FFF2-40B4-BE49-F238E27FC236}">
                <a16:creationId xmlns:a16="http://schemas.microsoft.com/office/drawing/2014/main" id="{D669EB02-DB84-6A2F-BC62-9FE7D18B3311}"/>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27F1A05-21D4-3EF9-5FF5-225BC154859D}"/>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18876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8945-534D-4F65-9580-C6ECFA6F2454}"/>
              </a:ext>
            </a:extLst>
          </p:cNvPr>
          <p:cNvSpPr>
            <a:spLocks noGrp="1"/>
          </p:cNvSpPr>
          <p:nvPr>
            <p:ph type="title"/>
          </p:nvPr>
        </p:nvSpPr>
        <p:spPr>
          <a:xfrm>
            <a:off x="839788" y="365125"/>
            <a:ext cx="10515600" cy="1325563"/>
          </a:xfrm>
        </p:spPr>
        <p:txBody>
          <a:bodyPr/>
          <a:lstStyle>
            <a:lvl1pPr>
              <a:defRPr>
                <a:solidFill>
                  <a:srgbClr val="9CB55F"/>
                </a:solidFill>
              </a:defRPr>
            </a:lvl1p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51D51245-906B-4EBF-93AC-D067527EAF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3F6196D-2AF6-49EC-8860-BCF49A5609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0A946F5-4B2A-4A6B-9B48-A623E875A7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EA9AE34-A5DB-426B-AB9F-7E034193ED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10A08EA-5421-4ED3-8592-BDFA8CDC38CE}"/>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8" name="Footer Placeholder 7">
            <a:extLst>
              <a:ext uri="{FF2B5EF4-FFF2-40B4-BE49-F238E27FC236}">
                <a16:creationId xmlns:a16="http://schemas.microsoft.com/office/drawing/2014/main" id="{7287BC76-5F8A-463E-BC51-17F9C47788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9EDB13-2FD3-46AE-BA8F-1B4F08DB8FB3}"/>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10" name="Rectangle 9">
            <a:extLst>
              <a:ext uri="{FF2B5EF4-FFF2-40B4-BE49-F238E27FC236}">
                <a16:creationId xmlns:a16="http://schemas.microsoft.com/office/drawing/2014/main" id="{F58D6E3D-9CAC-1E87-9161-9EF847A8C2CD}"/>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7E6DC54-F073-658E-90D8-8C0F384AC1A6}"/>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402413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66D9-5238-4FB8-981C-20F1D0F61096}"/>
              </a:ext>
            </a:extLst>
          </p:cNvPr>
          <p:cNvSpPr>
            <a:spLocks noGrp="1"/>
          </p:cNvSpPr>
          <p:nvPr>
            <p:ph type="title"/>
          </p:nvPr>
        </p:nvSpPr>
        <p:spPr/>
        <p:txBody>
          <a:bodyPr/>
          <a:lstStyle>
            <a:lvl1pPr>
              <a:defRPr>
                <a:solidFill>
                  <a:srgbClr val="9CB55F"/>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3A814EBB-B176-4FA7-9455-C1C7E7CB526F}"/>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4" name="Footer Placeholder 3">
            <a:extLst>
              <a:ext uri="{FF2B5EF4-FFF2-40B4-BE49-F238E27FC236}">
                <a16:creationId xmlns:a16="http://schemas.microsoft.com/office/drawing/2014/main" id="{43BAEC4E-721B-4C03-8CC9-C1DF3FE45A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405331-6D34-465A-B051-094DE00EFA4C}"/>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6" name="Rectangle 5">
            <a:extLst>
              <a:ext uri="{FF2B5EF4-FFF2-40B4-BE49-F238E27FC236}">
                <a16:creationId xmlns:a16="http://schemas.microsoft.com/office/drawing/2014/main" id="{5CAD7BE9-224F-5A77-EE86-6F231101A523}"/>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B1280A0F-F3D2-7A02-726C-2F3074AD1768}"/>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3850015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D83E-29C4-4665-A4D3-58E64FEA0FC7}"/>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3" name="Footer Placeholder 2">
            <a:extLst>
              <a:ext uri="{FF2B5EF4-FFF2-40B4-BE49-F238E27FC236}">
                <a16:creationId xmlns:a16="http://schemas.microsoft.com/office/drawing/2014/main" id="{68A185C1-E1F1-44FD-9CF2-1D00DC7D947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388D57-9374-4DF5-AEFD-5B9415FA292C}"/>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5" name="Rectangle 4">
            <a:extLst>
              <a:ext uri="{FF2B5EF4-FFF2-40B4-BE49-F238E27FC236}">
                <a16:creationId xmlns:a16="http://schemas.microsoft.com/office/drawing/2014/main" id="{40830CB8-8940-847C-AF3E-70994F602005}"/>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C2E7350-9DFD-2BD9-1D2C-1F821B5DB9F2}"/>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237237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D9FC-685D-4A7F-AAFE-47B32E42332E}"/>
              </a:ext>
            </a:extLst>
          </p:cNvPr>
          <p:cNvSpPr>
            <a:spLocks noGrp="1"/>
          </p:cNvSpPr>
          <p:nvPr>
            <p:ph type="title"/>
          </p:nvPr>
        </p:nvSpPr>
        <p:spPr>
          <a:xfrm>
            <a:off x="839788" y="457200"/>
            <a:ext cx="3932237" cy="1600200"/>
          </a:xfrm>
        </p:spPr>
        <p:txBody>
          <a:bodyPr anchor="b"/>
          <a:lstStyle>
            <a:lvl1pPr>
              <a:defRPr sz="3200">
                <a:solidFill>
                  <a:srgbClr val="9CB55F"/>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999C4674-5A14-4C8D-8A82-D22A854E06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B03A831-CE8B-4AC5-B101-6C5BD113B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835D56-A436-4E42-80F4-35410D23432A}"/>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6" name="Footer Placeholder 5">
            <a:extLst>
              <a:ext uri="{FF2B5EF4-FFF2-40B4-BE49-F238E27FC236}">
                <a16:creationId xmlns:a16="http://schemas.microsoft.com/office/drawing/2014/main" id="{7FEEB65D-103E-42A2-9B78-3D08C3EE43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219377-73B5-44B4-86CA-B233451E34AF}"/>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8" name="Rectangle 7">
            <a:extLst>
              <a:ext uri="{FF2B5EF4-FFF2-40B4-BE49-F238E27FC236}">
                <a16:creationId xmlns:a16="http://schemas.microsoft.com/office/drawing/2014/main" id="{4C40D3AF-1DC8-0D6F-224C-41F0B1DEF2E5}"/>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8D63F40-165F-671F-1503-4E15E672C131}"/>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4585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08F43-33BE-4A04-B70D-24B46F4F3395}"/>
              </a:ext>
            </a:extLst>
          </p:cNvPr>
          <p:cNvSpPr>
            <a:spLocks noGrp="1"/>
          </p:cNvSpPr>
          <p:nvPr>
            <p:ph type="title"/>
          </p:nvPr>
        </p:nvSpPr>
        <p:spPr>
          <a:xfrm>
            <a:off x="839788" y="457200"/>
            <a:ext cx="3932237" cy="1600200"/>
          </a:xfrm>
        </p:spPr>
        <p:txBody>
          <a:bodyPr anchor="b"/>
          <a:lstStyle>
            <a:lvl1pPr>
              <a:defRPr sz="3200">
                <a:solidFill>
                  <a:srgbClr val="9CB55F"/>
                </a:solidFill>
              </a:defRPr>
            </a:lvl1pPr>
          </a:lstStyle>
          <a:p>
            <a:r>
              <a:rPr lang="en-GB"/>
              <a:t>Click to edit Master title style</a:t>
            </a:r>
            <a:endParaRPr lang="en-GB" dirty="0"/>
          </a:p>
        </p:txBody>
      </p:sp>
      <p:sp>
        <p:nvSpPr>
          <p:cNvPr id="3" name="Picture Placeholder 2">
            <a:extLst>
              <a:ext uri="{FF2B5EF4-FFF2-40B4-BE49-F238E27FC236}">
                <a16:creationId xmlns:a16="http://schemas.microsoft.com/office/drawing/2014/main" id="{1D7880D4-CAD6-40D0-B412-787781583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DED1A078-A22C-470B-9737-C397B2666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FB47F2-7514-4662-9FF2-482B1F58878B}"/>
              </a:ext>
            </a:extLst>
          </p:cNvPr>
          <p:cNvSpPr>
            <a:spLocks noGrp="1"/>
          </p:cNvSpPr>
          <p:nvPr>
            <p:ph type="dt" sz="half" idx="10"/>
          </p:nvPr>
        </p:nvSpPr>
        <p:spPr/>
        <p:txBody>
          <a:bodyPr/>
          <a:lstStyle/>
          <a:p>
            <a:fld id="{1820BF80-E2B8-4648-B755-D60D27D6E6EF}" type="datetimeFigureOut">
              <a:rPr lang="en-GB" smtClean="0"/>
              <a:t>06/02/2025</a:t>
            </a:fld>
            <a:endParaRPr lang="en-GB"/>
          </a:p>
        </p:txBody>
      </p:sp>
      <p:sp>
        <p:nvSpPr>
          <p:cNvPr id="6" name="Footer Placeholder 5">
            <a:extLst>
              <a:ext uri="{FF2B5EF4-FFF2-40B4-BE49-F238E27FC236}">
                <a16:creationId xmlns:a16="http://schemas.microsoft.com/office/drawing/2014/main" id="{3D61445B-4236-4F4F-BB6B-4ED14947EE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D36551-ED3F-4CE3-8E84-14D2B3784641}"/>
              </a:ext>
            </a:extLst>
          </p:cNvPr>
          <p:cNvSpPr>
            <a:spLocks noGrp="1"/>
          </p:cNvSpPr>
          <p:nvPr>
            <p:ph type="sldNum" sz="quarter" idx="12"/>
          </p:nvPr>
        </p:nvSpPr>
        <p:spPr/>
        <p:txBody>
          <a:bodyPr/>
          <a:lstStyle/>
          <a:p>
            <a:fld id="{160C56A8-7713-465E-83FA-6992D0FEB15D}" type="slidenum">
              <a:rPr lang="en-GB" smtClean="0"/>
              <a:t>‹#›</a:t>
            </a:fld>
            <a:endParaRPr lang="en-GB"/>
          </a:p>
        </p:txBody>
      </p:sp>
      <p:sp>
        <p:nvSpPr>
          <p:cNvPr id="8" name="Rectangle 7">
            <a:extLst>
              <a:ext uri="{FF2B5EF4-FFF2-40B4-BE49-F238E27FC236}">
                <a16:creationId xmlns:a16="http://schemas.microsoft.com/office/drawing/2014/main" id="{AF432FBA-9364-07BB-0A28-1232BDE011A8}"/>
              </a:ext>
            </a:extLst>
          </p:cNvPr>
          <p:cNvSpPr/>
          <p:nvPr/>
        </p:nvSpPr>
        <p:spPr>
          <a:xfrm>
            <a:off x="0" y="6492875"/>
            <a:ext cx="12192000" cy="365125"/>
          </a:xfrm>
          <a:prstGeom prst="rect">
            <a:avLst/>
          </a:prstGeom>
          <a:solidFill>
            <a:srgbClr val="9CB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5D0C48E-84EA-4AA3-4AB7-DF7790514848}"/>
              </a:ext>
            </a:extLst>
          </p:cNvPr>
          <p:cNvSpPr txBox="1"/>
          <p:nvPr/>
        </p:nvSpPr>
        <p:spPr>
          <a:xfrm>
            <a:off x="8484243" y="6488668"/>
            <a:ext cx="3707757" cy="369332"/>
          </a:xfrm>
          <a:prstGeom prst="rect">
            <a:avLst/>
          </a:prstGeom>
          <a:noFill/>
        </p:spPr>
        <p:txBody>
          <a:bodyPr wrap="square" rtlCol="0">
            <a:spAutoFit/>
          </a:bodyPr>
          <a:lstStyle/>
          <a:p>
            <a:pPr algn="r"/>
            <a:r>
              <a:rPr lang="en-GB" dirty="0">
                <a:solidFill>
                  <a:schemeClr val="bg1"/>
                </a:solidFill>
              </a:rPr>
              <a:t>The why, what and how of decisions</a:t>
            </a:r>
          </a:p>
        </p:txBody>
      </p:sp>
    </p:spTree>
    <p:extLst>
      <p:ext uri="{BB962C8B-B14F-4D97-AF65-F5344CB8AC3E}">
        <p14:creationId xmlns:p14="http://schemas.microsoft.com/office/powerpoint/2010/main" val="2283983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C5D05-55E0-410F-94B2-CDED5F5C50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4BBFEB5-F300-4FBC-8E96-70B14EA7D8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750E428-2A0A-4A53-8460-56D38E4E0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0BF80-E2B8-4648-B755-D60D27D6E6EF}" type="datetimeFigureOut">
              <a:rPr lang="en-GB" smtClean="0"/>
              <a:t>06/02/2025</a:t>
            </a:fld>
            <a:endParaRPr lang="en-GB"/>
          </a:p>
        </p:txBody>
      </p:sp>
      <p:sp>
        <p:nvSpPr>
          <p:cNvPr id="5" name="Footer Placeholder 4">
            <a:extLst>
              <a:ext uri="{FF2B5EF4-FFF2-40B4-BE49-F238E27FC236}">
                <a16:creationId xmlns:a16="http://schemas.microsoft.com/office/drawing/2014/main" id="{076F0092-3385-4156-9560-7DEFEB7A0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5A9785-44A4-48E4-8236-BC9477D13C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C56A8-7713-465E-83FA-6992D0FEB15D}" type="slidenum">
              <a:rPr lang="en-GB" smtClean="0"/>
              <a:t>‹#›</a:t>
            </a:fld>
            <a:endParaRPr lang="en-GB"/>
          </a:p>
        </p:txBody>
      </p:sp>
    </p:spTree>
    <p:extLst>
      <p:ext uri="{BB962C8B-B14F-4D97-AF65-F5344CB8AC3E}">
        <p14:creationId xmlns:p14="http://schemas.microsoft.com/office/powerpoint/2010/main" val="2434287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DDBF51-7784-4660-9329-A67144F53D66}" type="datetimeFigureOut">
              <a:rPr lang="en-GB" smtClean="0"/>
              <a:t>06/02/2025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990005-6FC6-4398-9B3E-0CFFEE3DA9C9}" type="slidenum">
              <a:rPr lang="en-GB" smtClean="0"/>
              <a:t>‹#›</a:t>
            </a:fld>
            <a:endParaRPr lang="en-GB"/>
          </a:p>
        </p:txBody>
      </p:sp>
    </p:spTree>
    <p:extLst>
      <p:ext uri="{BB962C8B-B14F-4D97-AF65-F5344CB8AC3E}">
        <p14:creationId xmlns:p14="http://schemas.microsoft.com/office/powerpoint/2010/main" val="2771859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rgbClr val="C8C8E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emf"/><Relationship Id="rId7"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CB5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CD37F-E02E-3D78-4DA2-579E397966B2}"/>
              </a:ext>
            </a:extLst>
          </p:cNvPr>
          <p:cNvSpPr>
            <a:spLocks noGrp="1"/>
          </p:cNvSpPr>
          <p:nvPr>
            <p:ph type="ctrTitle"/>
          </p:nvPr>
        </p:nvSpPr>
        <p:spPr>
          <a:xfrm>
            <a:off x="1215957" y="1918185"/>
            <a:ext cx="9760085" cy="2336724"/>
          </a:xfrm>
        </p:spPr>
        <p:txBody>
          <a:bodyPr/>
          <a:lstStyle/>
          <a:p>
            <a:pPr algn="ctr"/>
            <a:r>
              <a:rPr lang="en-GB" dirty="0"/>
              <a:t>The Goal Model</a:t>
            </a:r>
          </a:p>
        </p:txBody>
      </p:sp>
      <p:sp>
        <p:nvSpPr>
          <p:cNvPr id="3" name="Subtitle 2">
            <a:extLst>
              <a:ext uri="{FF2B5EF4-FFF2-40B4-BE49-F238E27FC236}">
                <a16:creationId xmlns:a16="http://schemas.microsoft.com/office/drawing/2014/main" id="{1E58690F-2D63-0419-C25F-3BAEB197A033}"/>
              </a:ext>
            </a:extLst>
          </p:cNvPr>
          <p:cNvSpPr>
            <a:spLocks noGrp="1"/>
          </p:cNvSpPr>
          <p:nvPr>
            <p:ph type="subTitle" idx="1"/>
          </p:nvPr>
        </p:nvSpPr>
        <p:spPr/>
        <p:txBody>
          <a:bodyPr/>
          <a:lstStyle/>
          <a:p>
            <a:r>
              <a:rPr lang="en-GB" dirty="0"/>
              <a:t>More than Benefits Mapping</a:t>
            </a:r>
          </a:p>
        </p:txBody>
      </p:sp>
      <p:sp>
        <p:nvSpPr>
          <p:cNvPr id="4" name="TextBox 3">
            <a:extLst>
              <a:ext uri="{FF2B5EF4-FFF2-40B4-BE49-F238E27FC236}">
                <a16:creationId xmlns:a16="http://schemas.microsoft.com/office/drawing/2014/main" id="{87F55A08-1CCC-6ECF-4D02-3B9F6BCBE7CF}"/>
              </a:ext>
            </a:extLst>
          </p:cNvPr>
          <p:cNvSpPr txBox="1"/>
          <p:nvPr/>
        </p:nvSpPr>
        <p:spPr>
          <a:xfrm>
            <a:off x="2207568" y="4657635"/>
            <a:ext cx="777686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“Yet there is the constant desire to find some point in the twisting, knotting, ravelling nets of space-time on which a metaphorical finger can be put to indicate that here, </a:t>
            </a: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rPr>
              <a:t>here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is the point where it all began…”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Terry Pratchett,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Hogfather</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388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Sitting on the plane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74229" y="1456604"/>
            <a:ext cx="7043542" cy="5036271"/>
          </a:xfrm>
        </p:spPr>
      </p:pic>
      <p:sp>
        <p:nvSpPr>
          <p:cNvPr id="3" name="TextBox 2">
            <a:extLst>
              <a:ext uri="{FF2B5EF4-FFF2-40B4-BE49-F238E27FC236}">
                <a16:creationId xmlns:a16="http://schemas.microsoft.com/office/drawing/2014/main" id="{57CB897F-8A38-72EA-AA96-50B36C60AB36}"/>
              </a:ext>
            </a:extLst>
          </p:cNvPr>
          <p:cNvSpPr txBox="1"/>
          <p:nvPr/>
        </p:nvSpPr>
        <p:spPr>
          <a:xfrm>
            <a:off x="3929974" y="1528560"/>
            <a:ext cx="3800273" cy="461665"/>
          </a:xfrm>
          <a:prstGeom prst="rect">
            <a:avLst/>
          </a:prstGeom>
          <a:solidFill>
            <a:schemeClr val="bg1"/>
          </a:solidFill>
        </p:spPr>
        <p:txBody>
          <a:bodyPr wrap="square" rtlCol="0">
            <a:spAutoFit/>
          </a:bodyPr>
          <a:lstStyle/>
          <a:p>
            <a:pPr algn="ctr"/>
            <a:r>
              <a:rPr lang="en-GB" sz="2400" dirty="0"/>
              <a:t>Resource – Application Net</a:t>
            </a:r>
          </a:p>
        </p:txBody>
      </p:sp>
    </p:spTree>
    <p:extLst>
      <p:ext uri="{BB962C8B-B14F-4D97-AF65-F5344CB8AC3E}">
        <p14:creationId xmlns:p14="http://schemas.microsoft.com/office/powerpoint/2010/main" val="1202717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23BB68-8FA7-4604-8331-FA0307FDF47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18921" y="814226"/>
            <a:ext cx="10354158" cy="5564136"/>
          </a:xfrm>
        </p:spPr>
      </p:pic>
      <p:sp>
        <p:nvSpPr>
          <p:cNvPr id="2" name="Title 1">
            <a:extLst>
              <a:ext uri="{FF2B5EF4-FFF2-40B4-BE49-F238E27FC236}">
                <a16:creationId xmlns:a16="http://schemas.microsoft.com/office/drawing/2014/main" id="{F2294252-E6F5-4636-8A7E-39025314AB51}"/>
              </a:ext>
            </a:extLst>
          </p:cNvPr>
          <p:cNvSpPr>
            <a:spLocks noGrp="1"/>
          </p:cNvSpPr>
          <p:nvPr>
            <p:ph type="title"/>
          </p:nvPr>
        </p:nvSpPr>
        <p:spPr/>
        <p:txBody>
          <a:bodyPr/>
          <a:lstStyle/>
          <a:p>
            <a:r>
              <a:rPr lang="en-GB" dirty="0"/>
              <a:t>The Goal Model</a:t>
            </a:r>
          </a:p>
        </p:txBody>
      </p:sp>
    </p:spTree>
    <p:extLst>
      <p:ext uri="{BB962C8B-B14F-4D97-AF65-F5344CB8AC3E}">
        <p14:creationId xmlns:p14="http://schemas.microsoft.com/office/powerpoint/2010/main" val="199646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6DA7-365E-4CCA-8859-B736D03A310C}"/>
              </a:ext>
            </a:extLst>
          </p:cNvPr>
          <p:cNvSpPr>
            <a:spLocks noGrp="1"/>
          </p:cNvSpPr>
          <p:nvPr>
            <p:ph type="title"/>
          </p:nvPr>
        </p:nvSpPr>
        <p:spPr/>
        <p:txBody>
          <a:bodyPr/>
          <a:lstStyle/>
          <a:p>
            <a:r>
              <a:rPr lang="en-GB" dirty="0"/>
              <a:t>The business environment</a:t>
            </a:r>
          </a:p>
        </p:txBody>
      </p:sp>
      <p:sp>
        <p:nvSpPr>
          <p:cNvPr id="6" name="Content Placeholder 5">
            <a:extLst>
              <a:ext uri="{FF2B5EF4-FFF2-40B4-BE49-F238E27FC236}">
                <a16:creationId xmlns:a16="http://schemas.microsoft.com/office/drawing/2014/main" id="{7BB4E466-9946-48B2-AAE5-A7028F6087E1}"/>
              </a:ext>
            </a:extLst>
          </p:cNvPr>
          <p:cNvSpPr>
            <a:spLocks noGrp="1"/>
          </p:cNvSpPr>
          <p:nvPr>
            <p:ph idx="1"/>
          </p:nvPr>
        </p:nvSpPr>
        <p:spPr/>
        <p:txBody>
          <a:bodyPr>
            <a:normAutofit fontScale="85000" lnSpcReduction="20000"/>
          </a:bodyPr>
          <a:lstStyle/>
          <a:p>
            <a:pPr marL="0" indent="0">
              <a:buNone/>
            </a:pPr>
            <a:r>
              <a:rPr lang="en-GB" dirty="0"/>
              <a:t>What’s happening around you? How do you fit into it all?</a:t>
            </a:r>
          </a:p>
          <a:p>
            <a:r>
              <a:rPr lang="en-GB" dirty="0"/>
              <a:t>Concerns summarise the business environment, the context in which you operate. They can be described as the Problem Statement that triggers a change. </a:t>
            </a:r>
          </a:p>
          <a:p>
            <a:r>
              <a:rPr lang="en-GB" dirty="0"/>
              <a:t>Stakeholders are the people / groups / entities who impact and are impacted by the change</a:t>
            </a:r>
          </a:p>
          <a:p>
            <a:pPr lvl="1"/>
            <a:r>
              <a:rPr lang="en-GB" dirty="0"/>
              <a:t>Client</a:t>
            </a:r>
          </a:p>
          <a:p>
            <a:pPr lvl="1"/>
            <a:r>
              <a:rPr lang="en-GB" dirty="0"/>
              <a:t>Consumers</a:t>
            </a:r>
          </a:p>
          <a:p>
            <a:pPr lvl="1"/>
            <a:r>
              <a:rPr lang="en-GB" dirty="0"/>
              <a:t>Suppliers</a:t>
            </a:r>
          </a:p>
          <a:p>
            <a:pPr lvl="1"/>
            <a:r>
              <a:rPr lang="en-GB" dirty="0"/>
              <a:t>Influencers</a:t>
            </a:r>
          </a:p>
          <a:p>
            <a:r>
              <a:rPr lang="en-GB" dirty="0"/>
              <a:t>Externals – resources outside your direct control, dependent projects or the stakeholders’ objectives outside your Initiative</a:t>
            </a:r>
          </a:p>
          <a:p>
            <a:r>
              <a:rPr lang="en-GB" dirty="0"/>
              <a:t>Initiative – the change your client wants, with a feasible scope and clear boundaries</a:t>
            </a:r>
          </a:p>
          <a:p>
            <a:endParaRPr lang="en-GB" dirty="0"/>
          </a:p>
          <a:p>
            <a:endParaRPr lang="en-GB" dirty="0"/>
          </a:p>
        </p:txBody>
      </p:sp>
    </p:spTree>
    <p:extLst>
      <p:ext uri="{BB962C8B-B14F-4D97-AF65-F5344CB8AC3E}">
        <p14:creationId xmlns:p14="http://schemas.microsoft.com/office/powerpoint/2010/main" val="1150042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6DA7-365E-4CCA-8859-B736D03A310C}"/>
              </a:ext>
            </a:extLst>
          </p:cNvPr>
          <p:cNvSpPr>
            <a:spLocks noGrp="1"/>
          </p:cNvSpPr>
          <p:nvPr>
            <p:ph type="title"/>
          </p:nvPr>
        </p:nvSpPr>
        <p:spPr/>
        <p:txBody>
          <a:bodyPr/>
          <a:lstStyle/>
          <a:p>
            <a:r>
              <a:rPr lang="en-GB" dirty="0"/>
              <a:t>Concerns</a:t>
            </a:r>
          </a:p>
        </p:txBody>
      </p:sp>
      <p:sp>
        <p:nvSpPr>
          <p:cNvPr id="6" name="Content Placeholder 5">
            <a:extLst>
              <a:ext uri="{FF2B5EF4-FFF2-40B4-BE49-F238E27FC236}">
                <a16:creationId xmlns:a16="http://schemas.microsoft.com/office/drawing/2014/main" id="{7BB4E466-9946-48B2-AAE5-A7028F6087E1}"/>
              </a:ext>
            </a:extLst>
          </p:cNvPr>
          <p:cNvSpPr>
            <a:spLocks noGrp="1"/>
          </p:cNvSpPr>
          <p:nvPr>
            <p:ph idx="1"/>
          </p:nvPr>
        </p:nvSpPr>
        <p:spPr/>
        <p:txBody>
          <a:bodyPr/>
          <a:lstStyle/>
          <a:p>
            <a:pPr marL="0" indent="0">
              <a:buNone/>
            </a:pPr>
            <a:r>
              <a:rPr lang="en-GB" dirty="0"/>
              <a:t>Concerns are the things that prompt action to be taken. They may be straightforward, such as a direct order from above, or more subtle like personal beliefs and mores. PESTLE is one method of categorising Concerns</a:t>
            </a:r>
          </a:p>
        </p:txBody>
      </p:sp>
      <p:pic>
        <p:nvPicPr>
          <p:cNvPr id="8" name="Picture 7">
            <a:extLst>
              <a:ext uri="{FF2B5EF4-FFF2-40B4-BE49-F238E27FC236}">
                <a16:creationId xmlns:a16="http://schemas.microsoft.com/office/drawing/2014/main" id="{8CE395FE-9297-42CC-A218-BB0D93C14C93}"/>
              </a:ext>
            </a:extLst>
          </p:cNvPr>
          <p:cNvPicPr>
            <a:picLocks noChangeAspect="1"/>
          </p:cNvPicPr>
          <p:nvPr/>
        </p:nvPicPr>
        <p:blipFill>
          <a:blip r:embed="rId3"/>
          <a:stretch>
            <a:fillRect/>
          </a:stretch>
        </p:blipFill>
        <p:spPr>
          <a:xfrm>
            <a:off x="6657751" y="3204706"/>
            <a:ext cx="1418659" cy="1418659"/>
          </a:xfrm>
          <a:prstGeom prst="rect">
            <a:avLst/>
          </a:prstGeom>
        </p:spPr>
      </p:pic>
      <p:pic>
        <p:nvPicPr>
          <p:cNvPr id="10" name="Picture 9">
            <a:extLst>
              <a:ext uri="{FF2B5EF4-FFF2-40B4-BE49-F238E27FC236}">
                <a16:creationId xmlns:a16="http://schemas.microsoft.com/office/drawing/2014/main" id="{C45F283F-473E-4757-8554-06A386FEAF9B}"/>
              </a:ext>
            </a:extLst>
          </p:cNvPr>
          <p:cNvPicPr>
            <a:picLocks noChangeAspect="1"/>
          </p:cNvPicPr>
          <p:nvPr/>
        </p:nvPicPr>
        <p:blipFill>
          <a:blip r:embed="rId4"/>
          <a:stretch>
            <a:fillRect/>
          </a:stretch>
        </p:blipFill>
        <p:spPr>
          <a:xfrm>
            <a:off x="6701701" y="4758303"/>
            <a:ext cx="1418660" cy="1418660"/>
          </a:xfrm>
          <a:prstGeom prst="rect">
            <a:avLst/>
          </a:prstGeom>
        </p:spPr>
      </p:pic>
      <p:pic>
        <p:nvPicPr>
          <p:cNvPr id="3" name="Picture 2">
            <a:extLst>
              <a:ext uri="{FF2B5EF4-FFF2-40B4-BE49-F238E27FC236}">
                <a16:creationId xmlns:a16="http://schemas.microsoft.com/office/drawing/2014/main" id="{ADD56185-ABB4-D6DC-E526-803693D961BF}"/>
              </a:ext>
            </a:extLst>
          </p:cNvPr>
          <p:cNvPicPr>
            <a:picLocks noChangeAspect="1"/>
          </p:cNvPicPr>
          <p:nvPr/>
        </p:nvPicPr>
        <p:blipFill>
          <a:blip r:embed="rId5"/>
          <a:stretch>
            <a:fillRect/>
          </a:stretch>
        </p:blipFill>
        <p:spPr>
          <a:xfrm>
            <a:off x="3559158" y="3354944"/>
            <a:ext cx="2536842" cy="2536842"/>
          </a:xfrm>
          <a:prstGeom prst="rect">
            <a:avLst/>
          </a:prstGeom>
        </p:spPr>
      </p:pic>
    </p:spTree>
    <p:extLst>
      <p:ext uri="{BB962C8B-B14F-4D97-AF65-F5344CB8AC3E}">
        <p14:creationId xmlns:p14="http://schemas.microsoft.com/office/powerpoint/2010/main" val="2910576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BB4E466-9946-48B2-AAE5-A7028F6087E1}"/>
              </a:ext>
            </a:extLst>
          </p:cNvPr>
          <p:cNvSpPr>
            <a:spLocks noGrp="1"/>
          </p:cNvSpPr>
          <p:nvPr>
            <p:ph idx="1"/>
          </p:nvPr>
        </p:nvSpPr>
        <p:spPr/>
        <p:txBody>
          <a:bodyPr>
            <a:normAutofit lnSpcReduction="10000"/>
          </a:bodyPr>
          <a:lstStyle/>
          <a:p>
            <a:pPr marL="0" indent="0">
              <a:buNone/>
            </a:pPr>
            <a:r>
              <a:rPr lang="en-GB" dirty="0"/>
              <a:t>The relevant actors, impacting and / or impacted by the initiative</a:t>
            </a:r>
          </a:p>
          <a:p>
            <a:pPr marL="0" indent="0">
              <a:buNone/>
            </a:pPr>
            <a:endParaRPr lang="en-GB" dirty="0"/>
          </a:p>
          <a:p>
            <a:r>
              <a:rPr lang="en-GB" dirty="0"/>
              <a:t>Client</a:t>
            </a:r>
          </a:p>
          <a:p>
            <a:endParaRPr lang="en-GB" dirty="0"/>
          </a:p>
          <a:p>
            <a:r>
              <a:rPr lang="en-GB" dirty="0"/>
              <a:t>Consumers</a:t>
            </a:r>
          </a:p>
          <a:p>
            <a:endParaRPr lang="en-GB" dirty="0"/>
          </a:p>
          <a:p>
            <a:r>
              <a:rPr lang="en-GB" dirty="0"/>
              <a:t>Suppliers</a:t>
            </a:r>
          </a:p>
          <a:p>
            <a:endParaRPr lang="en-GB" dirty="0"/>
          </a:p>
          <a:p>
            <a:r>
              <a:rPr lang="en-GB" dirty="0"/>
              <a:t>Influencers</a:t>
            </a:r>
          </a:p>
          <a:p>
            <a:endParaRPr lang="en-GB" dirty="0"/>
          </a:p>
        </p:txBody>
      </p:sp>
      <p:sp>
        <p:nvSpPr>
          <p:cNvPr id="2" name="Title 1">
            <a:extLst>
              <a:ext uri="{FF2B5EF4-FFF2-40B4-BE49-F238E27FC236}">
                <a16:creationId xmlns:a16="http://schemas.microsoft.com/office/drawing/2014/main" id="{9F656DA7-365E-4CCA-8859-B736D03A310C}"/>
              </a:ext>
            </a:extLst>
          </p:cNvPr>
          <p:cNvSpPr>
            <a:spLocks noGrp="1"/>
          </p:cNvSpPr>
          <p:nvPr>
            <p:ph type="title"/>
          </p:nvPr>
        </p:nvSpPr>
        <p:spPr/>
        <p:txBody>
          <a:bodyPr/>
          <a:lstStyle/>
          <a:p>
            <a:r>
              <a:rPr lang="en-GB" dirty="0"/>
              <a:t>Stakeholders</a:t>
            </a:r>
          </a:p>
        </p:txBody>
      </p:sp>
      <p:pic>
        <p:nvPicPr>
          <p:cNvPr id="4" name="Picture 3">
            <a:extLst>
              <a:ext uri="{FF2B5EF4-FFF2-40B4-BE49-F238E27FC236}">
                <a16:creationId xmlns:a16="http://schemas.microsoft.com/office/drawing/2014/main" id="{BF0CCD04-02AE-4942-BC78-71D62DCA967D}"/>
              </a:ext>
            </a:extLst>
          </p:cNvPr>
          <p:cNvPicPr>
            <a:picLocks noChangeAspect="1"/>
          </p:cNvPicPr>
          <p:nvPr/>
        </p:nvPicPr>
        <p:blipFill>
          <a:blip r:embed="rId3"/>
          <a:stretch>
            <a:fillRect/>
          </a:stretch>
        </p:blipFill>
        <p:spPr>
          <a:xfrm>
            <a:off x="6096000" y="2964695"/>
            <a:ext cx="1736845" cy="928610"/>
          </a:xfrm>
          <a:prstGeom prst="rect">
            <a:avLst/>
          </a:prstGeom>
        </p:spPr>
      </p:pic>
      <p:pic>
        <p:nvPicPr>
          <p:cNvPr id="5" name="Picture 4">
            <a:extLst>
              <a:ext uri="{FF2B5EF4-FFF2-40B4-BE49-F238E27FC236}">
                <a16:creationId xmlns:a16="http://schemas.microsoft.com/office/drawing/2014/main" id="{CB897CD9-FEAD-4C8C-B775-623D9EAA8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872" y="5272314"/>
            <a:ext cx="438912" cy="950976"/>
          </a:xfrm>
          <a:prstGeom prst="rect">
            <a:avLst/>
          </a:prstGeom>
          <a:effectLst>
            <a:softEdge rad="38100"/>
          </a:effectLst>
        </p:spPr>
      </p:pic>
      <p:pic>
        <p:nvPicPr>
          <p:cNvPr id="9" name="Picture 8">
            <a:extLst>
              <a:ext uri="{FF2B5EF4-FFF2-40B4-BE49-F238E27FC236}">
                <a16:creationId xmlns:a16="http://schemas.microsoft.com/office/drawing/2014/main" id="{75184908-B411-491C-80AE-B50EAB9E5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0789" y="2330711"/>
            <a:ext cx="524256" cy="1267968"/>
          </a:xfrm>
          <a:prstGeom prst="rect">
            <a:avLst/>
          </a:prstGeom>
          <a:effectLst>
            <a:softEdge rad="38100"/>
          </a:effectLst>
        </p:spPr>
      </p:pic>
      <p:pic>
        <p:nvPicPr>
          <p:cNvPr id="11" name="Picture 10">
            <a:extLst>
              <a:ext uri="{FF2B5EF4-FFF2-40B4-BE49-F238E27FC236}">
                <a16:creationId xmlns:a16="http://schemas.microsoft.com/office/drawing/2014/main" id="{B6A31B89-770C-47C3-BAE9-56900B882A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6416" y="4345310"/>
            <a:ext cx="438912" cy="859536"/>
          </a:xfrm>
          <a:prstGeom prst="rect">
            <a:avLst/>
          </a:prstGeom>
          <a:effectLst>
            <a:softEdge rad="38100"/>
          </a:effectLst>
        </p:spPr>
      </p:pic>
      <p:pic>
        <p:nvPicPr>
          <p:cNvPr id="13" name="Picture 12">
            <a:extLst>
              <a:ext uri="{FF2B5EF4-FFF2-40B4-BE49-F238E27FC236}">
                <a16:creationId xmlns:a16="http://schemas.microsoft.com/office/drawing/2014/main" id="{E79A50F7-FF7B-45B8-9A81-440F942F5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1028" y="3468026"/>
            <a:ext cx="384048" cy="719328"/>
          </a:xfrm>
          <a:prstGeom prst="rect">
            <a:avLst/>
          </a:prstGeom>
          <a:effectLst>
            <a:softEdge rad="38100"/>
          </a:effectLst>
        </p:spPr>
      </p:pic>
      <p:pic>
        <p:nvPicPr>
          <p:cNvPr id="14" name="Picture 13">
            <a:extLst>
              <a:ext uri="{FF2B5EF4-FFF2-40B4-BE49-F238E27FC236}">
                <a16:creationId xmlns:a16="http://schemas.microsoft.com/office/drawing/2014/main" id="{2D418847-684D-4D47-9AB6-4C3835EF6E9B}"/>
              </a:ext>
            </a:extLst>
          </p:cNvPr>
          <p:cNvPicPr>
            <a:picLocks noChangeAspect="1"/>
          </p:cNvPicPr>
          <p:nvPr/>
        </p:nvPicPr>
        <p:blipFill>
          <a:blip r:embed="rId8"/>
          <a:stretch>
            <a:fillRect/>
          </a:stretch>
        </p:blipFill>
        <p:spPr>
          <a:xfrm>
            <a:off x="3245078" y="3372392"/>
            <a:ext cx="384081" cy="719390"/>
          </a:xfrm>
          <a:prstGeom prst="rect">
            <a:avLst/>
          </a:prstGeom>
          <a:effectLst>
            <a:softEdge rad="38100"/>
          </a:effectLst>
        </p:spPr>
      </p:pic>
      <p:pic>
        <p:nvPicPr>
          <p:cNvPr id="15" name="Picture 14">
            <a:extLst>
              <a:ext uri="{FF2B5EF4-FFF2-40B4-BE49-F238E27FC236}">
                <a16:creationId xmlns:a16="http://schemas.microsoft.com/office/drawing/2014/main" id="{FADE4F2D-6542-4D42-9F22-3E0F6552A1E1}"/>
              </a:ext>
            </a:extLst>
          </p:cNvPr>
          <p:cNvPicPr>
            <a:picLocks noChangeAspect="1"/>
          </p:cNvPicPr>
          <p:nvPr/>
        </p:nvPicPr>
        <p:blipFill>
          <a:blip r:embed="rId8"/>
          <a:stretch>
            <a:fillRect/>
          </a:stretch>
        </p:blipFill>
        <p:spPr>
          <a:xfrm>
            <a:off x="3595593" y="3237455"/>
            <a:ext cx="384081" cy="719390"/>
          </a:xfrm>
          <a:prstGeom prst="rect">
            <a:avLst/>
          </a:prstGeom>
          <a:effectLst>
            <a:softEdge rad="38100"/>
          </a:effectLst>
        </p:spPr>
      </p:pic>
      <p:pic>
        <p:nvPicPr>
          <p:cNvPr id="16" name="Picture 15">
            <a:extLst>
              <a:ext uri="{FF2B5EF4-FFF2-40B4-BE49-F238E27FC236}">
                <a16:creationId xmlns:a16="http://schemas.microsoft.com/office/drawing/2014/main" id="{6498E5C9-5423-4654-82C8-ABF83E9E4F19}"/>
              </a:ext>
            </a:extLst>
          </p:cNvPr>
          <p:cNvPicPr>
            <a:picLocks noChangeAspect="1"/>
          </p:cNvPicPr>
          <p:nvPr/>
        </p:nvPicPr>
        <p:blipFill>
          <a:blip r:embed="rId9"/>
          <a:stretch>
            <a:fillRect/>
          </a:stretch>
        </p:blipFill>
        <p:spPr>
          <a:xfrm>
            <a:off x="3025603" y="4241890"/>
            <a:ext cx="438950" cy="859611"/>
          </a:xfrm>
          <a:prstGeom prst="rect">
            <a:avLst/>
          </a:prstGeom>
          <a:effectLst>
            <a:softEdge rad="38100"/>
          </a:effectLst>
        </p:spPr>
      </p:pic>
      <p:pic>
        <p:nvPicPr>
          <p:cNvPr id="17" name="Picture 16">
            <a:extLst>
              <a:ext uri="{FF2B5EF4-FFF2-40B4-BE49-F238E27FC236}">
                <a16:creationId xmlns:a16="http://schemas.microsoft.com/office/drawing/2014/main" id="{AA2D9818-799D-4C0B-BEC0-8BECA9B9CE21}"/>
              </a:ext>
            </a:extLst>
          </p:cNvPr>
          <p:cNvPicPr>
            <a:picLocks noChangeAspect="1"/>
          </p:cNvPicPr>
          <p:nvPr/>
        </p:nvPicPr>
        <p:blipFill>
          <a:blip r:embed="rId10"/>
          <a:stretch>
            <a:fillRect/>
          </a:stretch>
        </p:blipFill>
        <p:spPr>
          <a:xfrm>
            <a:off x="3173554" y="5495490"/>
            <a:ext cx="438950" cy="951058"/>
          </a:xfrm>
          <a:prstGeom prst="rect">
            <a:avLst/>
          </a:prstGeom>
          <a:effectLst>
            <a:softEdge rad="38100"/>
          </a:effectLst>
        </p:spPr>
      </p:pic>
    </p:spTree>
    <p:extLst>
      <p:ext uri="{BB962C8B-B14F-4D97-AF65-F5344CB8AC3E}">
        <p14:creationId xmlns:p14="http://schemas.microsoft.com/office/powerpoint/2010/main" val="332824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6DA7-365E-4CCA-8859-B736D03A310C}"/>
              </a:ext>
            </a:extLst>
          </p:cNvPr>
          <p:cNvSpPr>
            <a:spLocks noGrp="1"/>
          </p:cNvSpPr>
          <p:nvPr>
            <p:ph type="title"/>
          </p:nvPr>
        </p:nvSpPr>
        <p:spPr/>
        <p:txBody>
          <a:bodyPr/>
          <a:lstStyle/>
          <a:p>
            <a:r>
              <a:rPr lang="en-GB" dirty="0"/>
              <a:t>The Initiative</a:t>
            </a:r>
          </a:p>
        </p:txBody>
      </p:sp>
      <p:sp>
        <p:nvSpPr>
          <p:cNvPr id="6" name="Content Placeholder 5">
            <a:extLst>
              <a:ext uri="{FF2B5EF4-FFF2-40B4-BE49-F238E27FC236}">
                <a16:creationId xmlns:a16="http://schemas.microsoft.com/office/drawing/2014/main" id="{7BB4E466-9946-48B2-AAE5-A7028F6087E1}"/>
              </a:ext>
            </a:extLst>
          </p:cNvPr>
          <p:cNvSpPr>
            <a:spLocks noGrp="1"/>
          </p:cNvSpPr>
          <p:nvPr>
            <p:ph idx="1"/>
          </p:nvPr>
        </p:nvSpPr>
        <p:spPr/>
        <p:txBody>
          <a:bodyPr/>
          <a:lstStyle/>
          <a:p>
            <a:r>
              <a:rPr lang="en-GB" dirty="0"/>
              <a:t>A bounded solution, the overall business change to be made, the programme or project.</a:t>
            </a:r>
          </a:p>
          <a:p>
            <a:r>
              <a:rPr lang="en-GB" dirty="0"/>
              <a:t>The Client, the ultimate stakeholder, wants the initiative for their own objectives and benefits. They permit the objectives and benefits of the consumers, influencers and suppliers.</a:t>
            </a:r>
          </a:p>
          <a:p>
            <a:endParaRPr lang="en-GB" dirty="0"/>
          </a:p>
        </p:txBody>
      </p:sp>
      <p:pic>
        <p:nvPicPr>
          <p:cNvPr id="4" name="Picture 3">
            <a:extLst>
              <a:ext uri="{FF2B5EF4-FFF2-40B4-BE49-F238E27FC236}">
                <a16:creationId xmlns:a16="http://schemas.microsoft.com/office/drawing/2014/main" id="{64CDFC14-0AE5-49DB-9814-7023DE75FC99}"/>
              </a:ext>
            </a:extLst>
          </p:cNvPr>
          <p:cNvPicPr>
            <a:picLocks noChangeAspect="1"/>
          </p:cNvPicPr>
          <p:nvPr/>
        </p:nvPicPr>
        <p:blipFill>
          <a:blip r:embed="rId3"/>
          <a:stretch>
            <a:fillRect/>
          </a:stretch>
        </p:blipFill>
        <p:spPr>
          <a:xfrm>
            <a:off x="4971119" y="3996453"/>
            <a:ext cx="2249761" cy="2315447"/>
          </a:xfrm>
          <a:prstGeom prst="rect">
            <a:avLst/>
          </a:prstGeom>
        </p:spPr>
      </p:pic>
    </p:spTree>
    <p:extLst>
      <p:ext uri="{BB962C8B-B14F-4D97-AF65-F5344CB8AC3E}">
        <p14:creationId xmlns:p14="http://schemas.microsoft.com/office/powerpoint/2010/main" val="529197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6DA7-365E-4CCA-8859-B736D03A310C}"/>
              </a:ext>
            </a:extLst>
          </p:cNvPr>
          <p:cNvSpPr>
            <a:spLocks noGrp="1"/>
          </p:cNvSpPr>
          <p:nvPr>
            <p:ph type="title"/>
          </p:nvPr>
        </p:nvSpPr>
        <p:spPr/>
        <p:txBody>
          <a:bodyPr/>
          <a:lstStyle/>
          <a:p>
            <a:r>
              <a:rPr lang="en-GB" dirty="0"/>
              <a:t>Ends</a:t>
            </a:r>
          </a:p>
        </p:txBody>
      </p:sp>
      <p:sp>
        <p:nvSpPr>
          <p:cNvPr id="6" name="Content Placeholder 5">
            <a:extLst>
              <a:ext uri="{FF2B5EF4-FFF2-40B4-BE49-F238E27FC236}">
                <a16:creationId xmlns:a16="http://schemas.microsoft.com/office/drawing/2014/main" id="{7BB4E466-9946-48B2-AAE5-A7028F6087E1}"/>
              </a:ext>
            </a:extLst>
          </p:cNvPr>
          <p:cNvSpPr>
            <a:spLocks noGrp="1"/>
          </p:cNvSpPr>
          <p:nvPr>
            <p:ph idx="1"/>
          </p:nvPr>
        </p:nvSpPr>
        <p:spPr/>
        <p:txBody>
          <a:bodyPr/>
          <a:lstStyle/>
          <a:p>
            <a:r>
              <a:rPr lang="en-GB" dirty="0"/>
              <a:t>Objectives</a:t>
            </a:r>
          </a:p>
          <a:p>
            <a:endParaRPr lang="en-GB" dirty="0"/>
          </a:p>
          <a:p>
            <a:r>
              <a:rPr lang="en-GB" dirty="0"/>
              <a:t>Benefits</a:t>
            </a:r>
          </a:p>
          <a:p>
            <a:endParaRPr lang="en-GB" dirty="0"/>
          </a:p>
          <a:p>
            <a:r>
              <a:rPr lang="en-GB" dirty="0"/>
              <a:t>Outcomes</a:t>
            </a:r>
          </a:p>
        </p:txBody>
      </p:sp>
      <p:pic>
        <p:nvPicPr>
          <p:cNvPr id="4" name="Picture 3">
            <a:extLst>
              <a:ext uri="{FF2B5EF4-FFF2-40B4-BE49-F238E27FC236}">
                <a16:creationId xmlns:a16="http://schemas.microsoft.com/office/drawing/2014/main" id="{0856A71B-68B3-484D-90F1-4780093EEA2A}"/>
              </a:ext>
            </a:extLst>
          </p:cNvPr>
          <p:cNvPicPr>
            <a:picLocks noChangeAspect="1"/>
          </p:cNvPicPr>
          <p:nvPr/>
        </p:nvPicPr>
        <p:blipFill>
          <a:blip r:embed="rId3"/>
          <a:stretch>
            <a:fillRect/>
          </a:stretch>
        </p:blipFill>
        <p:spPr>
          <a:xfrm>
            <a:off x="7683328" y="1690688"/>
            <a:ext cx="1604002" cy="1000897"/>
          </a:xfrm>
          <a:prstGeom prst="rect">
            <a:avLst/>
          </a:prstGeom>
        </p:spPr>
      </p:pic>
      <p:pic>
        <p:nvPicPr>
          <p:cNvPr id="8" name="Picture 7">
            <a:extLst>
              <a:ext uri="{FF2B5EF4-FFF2-40B4-BE49-F238E27FC236}">
                <a16:creationId xmlns:a16="http://schemas.microsoft.com/office/drawing/2014/main" id="{892A49E9-348C-4CDA-9251-98EA38E70C0B}"/>
              </a:ext>
            </a:extLst>
          </p:cNvPr>
          <p:cNvPicPr>
            <a:picLocks noChangeAspect="1"/>
          </p:cNvPicPr>
          <p:nvPr/>
        </p:nvPicPr>
        <p:blipFill>
          <a:blip r:embed="rId4"/>
          <a:stretch>
            <a:fillRect/>
          </a:stretch>
        </p:blipFill>
        <p:spPr>
          <a:xfrm>
            <a:off x="5805910" y="2590436"/>
            <a:ext cx="1342976" cy="1000897"/>
          </a:xfrm>
          <a:prstGeom prst="rect">
            <a:avLst/>
          </a:prstGeom>
        </p:spPr>
      </p:pic>
      <p:pic>
        <p:nvPicPr>
          <p:cNvPr id="10" name="Picture 9">
            <a:extLst>
              <a:ext uri="{FF2B5EF4-FFF2-40B4-BE49-F238E27FC236}">
                <a16:creationId xmlns:a16="http://schemas.microsoft.com/office/drawing/2014/main" id="{B523A251-E0AB-4377-9BBD-3BD7EE63C5A0}"/>
              </a:ext>
            </a:extLst>
          </p:cNvPr>
          <p:cNvPicPr>
            <a:picLocks noChangeAspect="1"/>
          </p:cNvPicPr>
          <p:nvPr/>
        </p:nvPicPr>
        <p:blipFill>
          <a:blip r:embed="rId5"/>
          <a:stretch>
            <a:fillRect/>
          </a:stretch>
        </p:blipFill>
        <p:spPr>
          <a:xfrm>
            <a:off x="3989816" y="3591333"/>
            <a:ext cx="1296033" cy="1000897"/>
          </a:xfrm>
          <a:prstGeom prst="rect">
            <a:avLst/>
          </a:prstGeom>
        </p:spPr>
      </p:pic>
      <p:cxnSp>
        <p:nvCxnSpPr>
          <p:cNvPr id="5" name="Straight Connector 4">
            <a:extLst>
              <a:ext uri="{FF2B5EF4-FFF2-40B4-BE49-F238E27FC236}">
                <a16:creationId xmlns:a16="http://schemas.microsoft.com/office/drawing/2014/main" id="{B9C7B348-DCB3-40CA-98FC-9989442DCEDB}"/>
              </a:ext>
            </a:extLst>
          </p:cNvPr>
          <p:cNvCxnSpPr>
            <a:cxnSpLocks/>
            <a:stCxn id="10" idx="3"/>
            <a:endCxn id="8" idx="1"/>
          </p:cNvCxnSpPr>
          <p:nvPr/>
        </p:nvCxnSpPr>
        <p:spPr>
          <a:xfrm flipV="1">
            <a:off x="5285849" y="3090885"/>
            <a:ext cx="520061" cy="100089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981CCAD-6685-4ECE-A426-345019817A9D}"/>
              </a:ext>
            </a:extLst>
          </p:cNvPr>
          <p:cNvCxnSpPr>
            <a:stCxn id="8" idx="3"/>
            <a:endCxn id="4" idx="1"/>
          </p:cNvCxnSpPr>
          <p:nvPr/>
        </p:nvCxnSpPr>
        <p:spPr>
          <a:xfrm flipV="1">
            <a:off x="7148886" y="2191137"/>
            <a:ext cx="534442" cy="899748"/>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9947CF3A-811D-43FC-8D92-E7FEA4386DFE}"/>
              </a:ext>
            </a:extLst>
          </p:cNvPr>
          <p:cNvPicPr>
            <a:picLocks noChangeAspect="1"/>
          </p:cNvPicPr>
          <p:nvPr/>
        </p:nvPicPr>
        <p:blipFill>
          <a:blip r:embed="rId6"/>
          <a:stretch>
            <a:fillRect/>
          </a:stretch>
        </p:blipFill>
        <p:spPr>
          <a:xfrm>
            <a:off x="9025179" y="1874116"/>
            <a:ext cx="262151" cy="634039"/>
          </a:xfrm>
          <a:prstGeom prst="rect">
            <a:avLst/>
          </a:prstGeom>
        </p:spPr>
      </p:pic>
      <p:pic>
        <p:nvPicPr>
          <p:cNvPr id="9" name="Picture 8">
            <a:extLst>
              <a:ext uri="{FF2B5EF4-FFF2-40B4-BE49-F238E27FC236}">
                <a16:creationId xmlns:a16="http://schemas.microsoft.com/office/drawing/2014/main" id="{4EBFD31B-37EE-4423-B34C-4CC31ED3D17B}"/>
              </a:ext>
            </a:extLst>
          </p:cNvPr>
          <p:cNvPicPr>
            <a:picLocks noChangeAspect="1"/>
          </p:cNvPicPr>
          <p:nvPr/>
        </p:nvPicPr>
        <p:blipFill>
          <a:blip r:embed="rId7"/>
          <a:stretch>
            <a:fillRect/>
          </a:stretch>
        </p:blipFill>
        <p:spPr>
          <a:xfrm>
            <a:off x="6809720" y="2911036"/>
            <a:ext cx="192041" cy="359695"/>
          </a:xfrm>
          <a:prstGeom prst="rect">
            <a:avLst/>
          </a:prstGeom>
        </p:spPr>
      </p:pic>
    </p:spTree>
    <p:extLst>
      <p:ext uri="{BB962C8B-B14F-4D97-AF65-F5344CB8AC3E}">
        <p14:creationId xmlns:p14="http://schemas.microsoft.com/office/powerpoint/2010/main" val="3625941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6DA7-365E-4CCA-8859-B736D03A310C}"/>
              </a:ext>
            </a:extLst>
          </p:cNvPr>
          <p:cNvSpPr>
            <a:spLocks noGrp="1"/>
          </p:cNvSpPr>
          <p:nvPr>
            <p:ph type="title"/>
          </p:nvPr>
        </p:nvSpPr>
        <p:spPr/>
        <p:txBody>
          <a:bodyPr/>
          <a:lstStyle/>
          <a:p>
            <a:r>
              <a:rPr lang="en-GB" dirty="0"/>
              <a:t>Ways</a:t>
            </a:r>
          </a:p>
        </p:txBody>
      </p:sp>
      <p:sp>
        <p:nvSpPr>
          <p:cNvPr id="6" name="Content Placeholder 5">
            <a:extLst>
              <a:ext uri="{FF2B5EF4-FFF2-40B4-BE49-F238E27FC236}">
                <a16:creationId xmlns:a16="http://schemas.microsoft.com/office/drawing/2014/main" id="{7BB4E466-9946-48B2-AAE5-A7028F6087E1}"/>
              </a:ext>
            </a:extLst>
          </p:cNvPr>
          <p:cNvSpPr>
            <a:spLocks noGrp="1"/>
          </p:cNvSpPr>
          <p:nvPr>
            <p:ph idx="1"/>
          </p:nvPr>
        </p:nvSpPr>
        <p:spPr>
          <a:xfrm>
            <a:off x="838200" y="1825625"/>
            <a:ext cx="10515600" cy="1325563"/>
          </a:xfrm>
        </p:spPr>
        <p:txBody>
          <a:bodyPr/>
          <a:lstStyle/>
          <a:p>
            <a:r>
              <a:rPr lang="en-GB" dirty="0"/>
              <a:t>The Activities that consumers do and how they do them. Business processes that use the Means and produce the Outcomes. They are likely to fall somewhere in this How / What matrix.</a:t>
            </a:r>
          </a:p>
          <a:p>
            <a:endParaRPr lang="en-GB" dirty="0"/>
          </a:p>
        </p:txBody>
      </p:sp>
      <p:graphicFrame>
        <p:nvGraphicFramePr>
          <p:cNvPr id="5" name="Table 4">
            <a:extLst>
              <a:ext uri="{FF2B5EF4-FFF2-40B4-BE49-F238E27FC236}">
                <a16:creationId xmlns:a16="http://schemas.microsoft.com/office/drawing/2014/main" id="{A47A07EF-12D0-4B02-946B-DFF83A7B6666}"/>
              </a:ext>
            </a:extLst>
          </p:cNvPr>
          <p:cNvGraphicFramePr>
            <a:graphicFrameLocks noGrp="1"/>
          </p:cNvGraphicFramePr>
          <p:nvPr/>
        </p:nvGraphicFramePr>
        <p:xfrm>
          <a:off x="1210962" y="3286125"/>
          <a:ext cx="9749481" cy="3177624"/>
        </p:xfrm>
        <a:graphic>
          <a:graphicData uri="http://schemas.openxmlformats.org/drawingml/2006/table">
            <a:tbl>
              <a:tblPr firstRow="1" firstCol="1" bandRow="1"/>
              <a:tblGrid>
                <a:gridCol w="1950761">
                  <a:extLst>
                    <a:ext uri="{9D8B030D-6E8A-4147-A177-3AD203B41FA5}">
                      <a16:colId xmlns:a16="http://schemas.microsoft.com/office/drawing/2014/main" val="1700259128"/>
                    </a:ext>
                  </a:extLst>
                </a:gridCol>
                <a:gridCol w="1949680">
                  <a:extLst>
                    <a:ext uri="{9D8B030D-6E8A-4147-A177-3AD203B41FA5}">
                      <a16:colId xmlns:a16="http://schemas.microsoft.com/office/drawing/2014/main" val="3464709725"/>
                    </a:ext>
                  </a:extLst>
                </a:gridCol>
                <a:gridCol w="1949680">
                  <a:extLst>
                    <a:ext uri="{9D8B030D-6E8A-4147-A177-3AD203B41FA5}">
                      <a16:colId xmlns:a16="http://schemas.microsoft.com/office/drawing/2014/main" val="3470143702"/>
                    </a:ext>
                  </a:extLst>
                </a:gridCol>
                <a:gridCol w="1949680">
                  <a:extLst>
                    <a:ext uri="{9D8B030D-6E8A-4147-A177-3AD203B41FA5}">
                      <a16:colId xmlns:a16="http://schemas.microsoft.com/office/drawing/2014/main" val="384106253"/>
                    </a:ext>
                  </a:extLst>
                </a:gridCol>
                <a:gridCol w="1949680">
                  <a:extLst>
                    <a:ext uri="{9D8B030D-6E8A-4147-A177-3AD203B41FA5}">
                      <a16:colId xmlns:a16="http://schemas.microsoft.com/office/drawing/2014/main" val="851436286"/>
                    </a:ext>
                  </a:extLst>
                </a:gridCol>
              </a:tblGrid>
              <a:tr h="673636">
                <a:tc>
                  <a:txBody>
                    <a:bodyPr/>
                    <a:lstStyle/>
                    <a:p>
                      <a:pPr algn="ctr">
                        <a:lnSpc>
                          <a:spcPct val="107000"/>
                        </a:lnSpc>
                        <a:spcAft>
                          <a:spcPts val="800"/>
                        </a:spcAft>
                      </a:pPr>
                      <a:r>
                        <a:rPr lang="en-GB" sz="2400" b="1">
                          <a:effectLst/>
                          <a:latin typeface="Calibri" panose="020F0502020204030204" pitchFamily="34" charset="0"/>
                          <a:ea typeface="MS Mincho" panose="02020609040205080304" pitchFamily="49" charset="-128"/>
                          <a:cs typeface="Times New Roman" panose="02020603050405020304" pitchFamily="18" charset="0"/>
                        </a:rPr>
                        <a:t>How \ What</a:t>
                      </a:r>
                      <a:endParaRPr lang="en-GB" sz="2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effectLst/>
                          <a:latin typeface="Calibri" panose="020F0502020204030204" pitchFamily="34" charset="0"/>
                          <a:ea typeface="MS Mincho" panose="02020609040205080304" pitchFamily="49" charset="-128"/>
                          <a:cs typeface="Times New Roman" panose="02020603050405020304" pitchFamily="18" charset="0"/>
                        </a:rPr>
                        <a:t>New</a:t>
                      </a:r>
                      <a:endParaRPr lang="en-GB" sz="2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effectLst/>
                          <a:latin typeface="Calibri" panose="020F0502020204030204" pitchFamily="34" charset="0"/>
                          <a:ea typeface="MS Mincho" panose="02020609040205080304" pitchFamily="49" charset="-128"/>
                          <a:cs typeface="Times New Roman" panose="02020603050405020304" pitchFamily="18" charset="0"/>
                        </a:rPr>
                        <a:t>Changed</a:t>
                      </a:r>
                      <a:endParaRPr lang="en-GB" sz="2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effectLst/>
                          <a:latin typeface="Calibri" panose="020F0502020204030204" pitchFamily="34" charset="0"/>
                          <a:ea typeface="MS Mincho" panose="02020609040205080304" pitchFamily="49" charset="-128"/>
                          <a:cs typeface="Times New Roman" panose="02020603050405020304" pitchFamily="18" charset="0"/>
                        </a:rPr>
                        <a:t>Stopped</a:t>
                      </a:r>
                      <a:endParaRPr lang="en-GB" sz="2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b="1">
                          <a:effectLst/>
                          <a:latin typeface="Calibri" panose="020F0502020204030204" pitchFamily="34" charset="0"/>
                          <a:ea typeface="MS Mincho" panose="02020609040205080304" pitchFamily="49" charset="-128"/>
                          <a:cs typeface="Times New Roman" panose="02020603050405020304" pitchFamily="18" charset="0"/>
                        </a:rPr>
                        <a:t>Maintained</a:t>
                      </a:r>
                      <a:endParaRPr lang="en-GB" sz="2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6339423"/>
                  </a:ext>
                </a:extLst>
              </a:tr>
              <a:tr h="673636">
                <a:tc>
                  <a:txBody>
                    <a:bodyPr/>
                    <a:lstStyle/>
                    <a:p>
                      <a:pPr algn="ctr">
                        <a:lnSpc>
                          <a:spcPct val="107000"/>
                        </a:lnSpc>
                        <a:spcAft>
                          <a:spcPts val="800"/>
                        </a:spcAft>
                      </a:pPr>
                      <a:r>
                        <a:rPr lang="en-GB" sz="2400" b="1">
                          <a:effectLst/>
                          <a:latin typeface="Calibri" panose="020F0502020204030204" pitchFamily="34" charset="0"/>
                          <a:ea typeface="MS Mincho" panose="02020609040205080304" pitchFamily="49" charset="-128"/>
                          <a:cs typeface="Times New Roman" panose="02020603050405020304" pitchFamily="18" charset="0"/>
                        </a:rPr>
                        <a:t>Siloed</a:t>
                      </a:r>
                      <a:endParaRPr lang="en-GB" sz="2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0691679"/>
                  </a:ext>
                </a:extLst>
              </a:tr>
              <a:tr h="673636">
                <a:tc>
                  <a:txBody>
                    <a:bodyPr/>
                    <a:lstStyle/>
                    <a:p>
                      <a:pPr algn="ctr">
                        <a:lnSpc>
                          <a:spcPct val="107000"/>
                        </a:lnSpc>
                        <a:spcAft>
                          <a:spcPts val="800"/>
                        </a:spcAft>
                      </a:pPr>
                      <a:r>
                        <a:rPr lang="en-GB" sz="2400" b="1">
                          <a:effectLst/>
                          <a:latin typeface="Calibri" panose="020F0502020204030204" pitchFamily="34" charset="0"/>
                          <a:ea typeface="MS Mincho" panose="02020609040205080304" pitchFamily="49" charset="-128"/>
                          <a:cs typeface="Times New Roman" panose="02020603050405020304" pitchFamily="18" charset="0"/>
                        </a:rPr>
                        <a:t>Cross-functional</a:t>
                      </a:r>
                      <a:endParaRPr lang="en-GB" sz="2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effectLst/>
                          <a:latin typeface="Calibri" panose="020F0502020204030204" pitchFamily="34" charset="0"/>
                          <a:ea typeface="MS Mincho" panose="02020609040205080304" pitchFamily="49" charset="-128"/>
                          <a:cs typeface="Times New Roman" panose="02020603050405020304" pitchFamily="18" charset="0"/>
                        </a:rPr>
                        <a:t> HR / Finance reviews now in real-time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2107080"/>
                  </a:ext>
                </a:extLst>
              </a:tr>
              <a:tr h="673636">
                <a:tc>
                  <a:txBody>
                    <a:bodyPr/>
                    <a:lstStyle/>
                    <a:p>
                      <a:pPr algn="ctr">
                        <a:lnSpc>
                          <a:spcPct val="107000"/>
                        </a:lnSpc>
                        <a:spcAft>
                          <a:spcPts val="800"/>
                        </a:spcAft>
                      </a:pPr>
                      <a:r>
                        <a:rPr lang="en-GB" sz="2400" b="1">
                          <a:effectLst/>
                          <a:latin typeface="Calibri" panose="020F0502020204030204" pitchFamily="34" charset="0"/>
                          <a:ea typeface="MS Mincho" panose="02020609040205080304" pitchFamily="49" charset="-128"/>
                          <a:cs typeface="Times New Roman" panose="02020603050405020304" pitchFamily="18" charset="0"/>
                        </a:rPr>
                        <a:t>Partnership</a:t>
                      </a:r>
                      <a:endParaRPr lang="en-GB" sz="2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400" dirty="0">
                          <a:effectLst/>
                          <a:latin typeface="Calibri" panose="020F0502020204030204" pitchFamily="34" charset="0"/>
                          <a:ea typeface="MS Mincho" panose="02020609040205080304" pitchFamily="49" charset="-128"/>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2178263"/>
                  </a:ext>
                </a:extLst>
              </a:tr>
            </a:tbl>
          </a:graphicData>
        </a:graphic>
      </p:graphicFrame>
      <p:pic>
        <p:nvPicPr>
          <p:cNvPr id="8" name="Picture 7">
            <a:extLst>
              <a:ext uri="{FF2B5EF4-FFF2-40B4-BE49-F238E27FC236}">
                <a16:creationId xmlns:a16="http://schemas.microsoft.com/office/drawing/2014/main" id="{EDB7ED55-6A23-40F0-8073-5EC98B9140EB}"/>
              </a:ext>
            </a:extLst>
          </p:cNvPr>
          <p:cNvPicPr>
            <a:picLocks noChangeAspect="1"/>
          </p:cNvPicPr>
          <p:nvPr/>
        </p:nvPicPr>
        <p:blipFill>
          <a:blip r:embed="rId3"/>
          <a:stretch>
            <a:fillRect/>
          </a:stretch>
        </p:blipFill>
        <p:spPr>
          <a:xfrm>
            <a:off x="3711285" y="4874937"/>
            <a:ext cx="1037689" cy="801384"/>
          </a:xfrm>
          <a:prstGeom prst="rect">
            <a:avLst/>
          </a:prstGeom>
        </p:spPr>
      </p:pic>
      <p:pic>
        <p:nvPicPr>
          <p:cNvPr id="10" name="Picture 9">
            <a:extLst>
              <a:ext uri="{FF2B5EF4-FFF2-40B4-BE49-F238E27FC236}">
                <a16:creationId xmlns:a16="http://schemas.microsoft.com/office/drawing/2014/main" id="{F6064D6A-DD6D-4C61-B3E4-68058D1A01A0}"/>
              </a:ext>
            </a:extLst>
          </p:cNvPr>
          <p:cNvPicPr>
            <a:picLocks noChangeAspect="1"/>
          </p:cNvPicPr>
          <p:nvPr/>
        </p:nvPicPr>
        <p:blipFill>
          <a:blip r:embed="rId4"/>
          <a:stretch>
            <a:fillRect/>
          </a:stretch>
        </p:blipFill>
        <p:spPr>
          <a:xfrm>
            <a:off x="5638502" y="3955420"/>
            <a:ext cx="894397" cy="690722"/>
          </a:xfrm>
          <a:prstGeom prst="rect">
            <a:avLst/>
          </a:prstGeom>
        </p:spPr>
      </p:pic>
      <p:pic>
        <p:nvPicPr>
          <p:cNvPr id="12" name="Picture 11">
            <a:extLst>
              <a:ext uri="{FF2B5EF4-FFF2-40B4-BE49-F238E27FC236}">
                <a16:creationId xmlns:a16="http://schemas.microsoft.com/office/drawing/2014/main" id="{9B02526F-FCFC-4294-9068-6DC23900B40B}"/>
              </a:ext>
            </a:extLst>
          </p:cNvPr>
          <p:cNvPicPr>
            <a:picLocks noChangeAspect="1"/>
          </p:cNvPicPr>
          <p:nvPr/>
        </p:nvPicPr>
        <p:blipFill>
          <a:blip r:embed="rId5"/>
          <a:stretch>
            <a:fillRect/>
          </a:stretch>
        </p:blipFill>
        <p:spPr>
          <a:xfrm>
            <a:off x="5638504" y="5787591"/>
            <a:ext cx="894395" cy="690721"/>
          </a:xfrm>
          <a:prstGeom prst="rect">
            <a:avLst/>
          </a:prstGeom>
        </p:spPr>
      </p:pic>
    </p:spTree>
    <p:extLst>
      <p:ext uri="{BB962C8B-B14F-4D97-AF65-F5344CB8AC3E}">
        <p14:creationId xmlns:p14="http://schemas.microsoft.com/office/powerpoint/2010/main" val="3965790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6DA7-365E-4CCA-8859-B736D03A310C}"/>
              </a:ext>
            </a:extLst>
          </p:cNvPr>
          <p:cNvSpPr>
            <a:spLocks noGrp="1"/>
          </p:cNvSpPr>
          <p:nvPr>
            <p:ph type="title"/>
          </p:nvPr>
        </p:nvSpPr>
        <p:spPr/>
        <p:txBody>
          <a:bodyPr/>
          <a:lstStyle/>
          <a:p>
            <a:r>
              <a:rPr lang="en-GB" dirty="0"/>
              <a:t>Means</a:t>
            </a:r>
          </a:p>
        </p:txBody>
      </p:sp>
      <p:sp>
        <p:nvSpPr>
          <p:cNvPr id="6" name="Content Placeholder 5">
            <a:extLst>
              <a:ext uri="{FF2B5EF4-FFF2-40B4-BE49-F238E27FC236}">
                <a16:creationId xmlns:a16="http://schemas.microsoft.com/office/drawing/2014/main" id="{7BB4E466-9946-48B2-AAE5-A7028F6087E1}"/>
              </a:ext>
            </a:extLst>
          </p:cNvPr>
          <p:cNvSpPr>
            <a:spLocks noGrp="1"/>
          </p:cNvSpPr>
          <p:nvPr>
            <p:ph idx="1"/>
          </p:nvPr>
        </p:nvSpPr>
        <p:spPr/>
        <p:txBody>
          <a:bodyPr/>
          <a:lstStyle/>
          <a:p>
            <a:pPr marL="0" indent="0">
              <a:buNone/>
            </a:pPr>
            <a:r>
              <a:rPr lang="en-GB" dirty="0"/>
              <a:t>The resources that consumers use. New or changed assets that enable the Ways</a:t>
            </a:r>
          </a:p>
          <a:p>
            <a:pPr marL="0" indent="0">
              <a:buNone/>
            </a:pPr>
            <a:endParaRPr lang="en-GB" dirty="0"/>
          </a:p>
          <a:p>
            <a:r>
              <a:rPr lang="en-GB" dirty="0"/>
              <a:t>Product</a:t>
            </a:r>
          </a:p>
          <a:p>
            <a:endParaRPr lang="en-GB" dirty="0"/>
          </a:p>
          <a:p>
            <a:r>
              <a:rPr lang="en-GB" dirty="0"/>
              <a:t>Feature</a:t>
            </a:r>
          </a:p>
        </p:txBody>
      </p:sp>
      <p:pic>
        <p:nvPicPr>
          <p:cNvPr id="4" name="Picture 3">
            <a:extLst>
              <a:ext uri="{FF2B5EF4-FFF2-40B4-BE49-F238E27FC236}">
                <a16:creationId xmlns:a16="http://schemas.microsoft.com/office/drawing/2014/main" id="{D6F6E896-2BF5-47C9-8CBB-3848A8E04E54}"/>
              </a:ext>
            </a:extLst>
          </p:cNvPr>
          <p:cNvPicPr>
            <a:picLocks noChangeAspect="1"/>
          </p:cNvPicPr>
          <p:nvPr/>
        </p:nvPicPr>
        <p:blipFill>
          <a:blip r:embed="rId3"/>
          <a:stretch>
            <a:fillRect/>
          </a:stretch>
        </p:blipFill>
        <p:spPr>
          <a:xfrm>
            <a:off x="4599161" y="2767606"/>
            <a:ext cx="1496839" cy="1155975"/>
          </a:xfrm>
          <a:prstGeom prst="rect">
            <a:avLst/>
          </a:prstGeom>
        </p:spPr>
      </p:pic>
      <p:pic>
        <p:nvPicPr>
          <p:cNvPr id="7" name="Picture 6">
            <a:extLst>
              <a:ext uri="{FF2B5EF4-FFF2-40B4-BE49-F238E27FC236}">
                <a16:creationId xmlns:a16="http://schemas.microsoft.com/office/drawing/2014/main" id="{32F2B07A-43B0-6E8C-CE1C-CCC9A720BE24}"/>
              </a:ext>
            </a:extLst>
          </p:cNvPr>
          <p:cNvPicPr>
            <a:picLocks noChangeAspect="1"/>
          </p:cNvPicPr>
          <p:nvPr/>
        </p:nvPicPr>
        <p:blipFill>
          <a:blip r:embed="rId4"/>
          <a:stretch>
            <a:fillRect/>
          </a:stretch>
        </p:blipFill>
        <p:spPr>
          <a:xfrm>
            <a:off x="7133958" y="4001294"/>
            <a:ext cx="1496839" cy="1148565"/>
          </a:xfrm>
          <a:prstGeom prst="rect">
            <a:avLst/>
          </a:prstGeom>
        </p:spPr>
      </p:pic>
      <p:cxnSp>
        <p:nvCxnSpPr>
          <p:cNvPr id="8" name="Straight Connector 7">
            <a:extLst>
              <a:ext uri="{FF2B5EF4-FFF2-40B4-BE49-F238E27FC236}">
                <a16:creationId xmlns:a16="http://schemas.microsoft.com/office/drawing/2014/main" id="{0601F38B-3A92-A60D-929C-0E61C44401B8}"/>
              </a:ext>
            </a:extLst>
          </p:cNvPr>
          <p:cNvCxnSpPr>
            <a:cxnSpLocks/>
            <a:stCxn id="4" idx="3"/>
            <a:endCxn id="7" idx="1"/>
          </p:cNvCxnSpPr>
          <p:nvPr/>
        </p:nvCxnSpPr>
        <p:spPr>
          <a:xfrm>
            <a:off x="6096000" y="3345594"/>
            <a:ext cx="1037958" cy="122998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1997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56DA7-365E-4CCA-8859-B736D03A310C}"/>
              </a:ext>
            </a:extLst>
          </p:cNvPr>
          <p:cNvSpPr>
            <a:spLocks noGrp="1"/>
          </p:cNvSpPr>
          <p:nvPr>
            <p:ph type="title"/>
          </p:nvPr>
        </p:nvSpPr>
        <p:spPr/>
        <p:txBody>
          <a:bodyPr/>
          <a:lstStyle/>
          <a:p>
            <a:r>
              <a:rPr lang="en-GB" dirty="0"/>
              <a:t>Externals</a:t>
            </a:r>
          </a:p>
        </p:txBody>
      </p:sp>
      <p:sp>
        <p:nvSpPr>
          <p:cNvPr id="6" name="Content Placeholder 5">
            <a:extLst>
              <a:ext uri="{FF2B5EF4-FFF2-40B4-BE49-F238E27FC236}">
                <a16:creationId xmlns:a16="http://schemas.microsoft.com/office/drawing/2014/main" id="{7BB4E466-9946-48B2-AAE5-A7028F6087E1}"/>
              </a:ext>
            </a:extLst>
          </p:cNvPr>
          <p:cNvSpPr>
            <a:spLocks noGrp="1"/>
          </p:cNvSpPr>
          <p:nvPr>
            <p:ph idx="1"/>
          </p:nvPr>
        </p:nvSpPr>
        <p:spPr/>
        <p:txBody>
          <a:bodyPr/>
          <a:lstStyle/>
          <a:p>
            <a:r>
              <a:rPr lang="en-GB" dirty="0"/>
              <a:t>Some items may be marked as ‘External’, e.g. dependencies, Means and Ways outside the projects’ control, or the suppliers’ Objectives outside the Initiative.</a:t>
            </a:r>
          </a:p>
        </p:txBody>
      </p:sp>
      <p:pic>
        <p:nvPicPr>
          <p:cNvPr id="4" name="Picture 3">
            <a:extLst>
              <a:ext uri="{FF2B5EF4-FFF2-40B4-BE49-F238E27FC236}">
                <a16:creationId xmlns:a16="http://schemas.microsoft.com/office/drawing/2014/main" id="{AB1408BC-2B93-45EE-AFC5-AFDA59251B9D}"/>
              </a:ext>
            </a:extLst>
          </p:cNvPr>
          <p:cNvPicPr>
            <a:picLocks noChangeAspect="1"/>
          </p:cNvPicPr>
          <p:nvPr/>
        </p:nvPicPr>
        <p:blipFill>
          <a:blip r:embed="rId3"/>
          <a:stretch>
            <a:fillRect/>
          </a:stretch>
        </p:blipFill>
        <p:spPr>
          <a:xfrm>
            <a:off x="5395582" y="3429000"/>
            <a:ext cx="1400836" cy="1081834"/>
          </a:xfrm>
          <a:prstGeom prst="rect">
            <a:avLst/>
          </a:prstGeom>
        </p:spPr>
      </p:pic>
    </p:spTree>
    <p:extLst>
      <p:ext uri="{BB962C8B-B14F-4D97-AF65-F5344CB8AC3E}">
        <p14:creationId xmlns:p14="http://schemas.microsoft.com/office/powerpoint/2010/main" val="2916155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Starting from the top</a:t>
            </a:r>
          </a:p>
        </p:txBody>
      </p:sp>
      <p:sp>
        <p:nvSpPr>
          <p:cNvPr id="3" name="Content Placeholder 2"/>
          <p:cNvSpPr>
            <a:spLocks noGrp="1"/>
          </p:cNvSpPr>
          <p:nvPr>
            <p:ph idx="1"/>
          </p:nvPr>
        </p:nvSpPr>
        <p:spPr/>
        <p:txBody>
          <a:bodyPr>
            <a:normAutofit/>
          </a:bodyPr>
          <a:lstStyle/>
          <a:p>
            <a:pPr marL="0" indent="0">
              <a:buNone/>
            </a:pPr>
            <a:r>
              <a:rPr lang="en-GB" sz="2800" dirty="0"/>
              <a:t>Behind every business change there are six seemingly naïve questions:</a:t>
            </a:r>
          </a:p>
          <a:p>
            <a:pPr lvl="0">
              <a:lnSpc>
                <a:spcPct val="115000"/>
              </a:lnSpc>
              <a:buFont typeface="+mj-lt"/>
              <a:buAutoNum type="arabicPeriod"/>
            </a:pPr>
            <a:r>
              <a:rPr lang="en-GB" sz="2400" dirty="0">
                <a:latin typeface="Arial" panose="020B0604020202020204" pitchFamily="34" charset="0"/>
                <a:ea typeface="Times New Roman" panose="02020603050405020304" pitchFamily="18" charset="0"/>
                <a:cs typeface="Times New Roman" panose="02020603050405020304" pitchFamily="18" charset="0"/>
              </a:rPr>
              <a:t>What does ‘good’ look like round here? </a:t>
            </a:r>
          </a:p>
          <a:p>
            <a:pPr lvl="0">
              <a:lnSpc>
                <a:spcPct val="115000"/>
              </a:lnSpc>
              <a:buFont typeface="+mj-lt"/>
              <a:buAutoNum type="arabicPeriod"/>
            </a:pPr>
            <a:r>
              <a:rPr lang="en-GB" sz="2400" dirty="0">
                <a:latin typeface="Arial" panose="020B0604020202020204" pitchFamily="34" charset="0"/>
                <a:ea typeface="Times New Roman" panose="02020603050405020304" pitchFamily="18" charset="0"/>
                <a:cs typeface="Times New Roman" panose="02020603050405020304" pitchFamily="18" charset="0"/>
              </a:rPr>
              <a:t>What’s the point of this change? </a:t>
            </a:r>
          </a:p>
          <a:p>
            <a:pPr lvl="0">
              <a:lnSpc>
                <a:spcPct val="115000"/>
              </a:lnSpc>
              <a:buFont typeface="+mj-lt"/>
              <a:buAutoNum type="arabicPeriod"/>
            </a:pPr>
            <a:r>
              <a:rPr lang="en-GB" sz="2400" dirty="0">
                <a:latin typeface="Arial" panose="020B0604020202020204" pitchFamily="34" charset="0"/>
                <a:ea typeface="Times New Roman" panose="02020603050405020304" pitchFamily="18" charset="0"/>
                <a:cs typeface="Times New Roman" panose="02020603050405020304" pitchFamily="18" charset="0"/>
              </a:rPr>
              <a:t>Who is it really for? </a:t>
            </a:r>
          </a:p>
          <a:p>
            <a:pPr lvl="0">
              <a:lnSpc>
                <a:spcPct val="115000"/>
              </a:lnSpc>
              <a:buFont typeface="+mj-lt"/>
              <a:buAutoNum type="arabicPeriod"/>
            </a:pPr>
            <a:r>
              <a:rPr lang="en-GB" sz="2400" dirty="0">
                <a:latin typeface="Arial" panose="020B0604020202020204" pitchFamily="34" charset="0"/>
                <a:ea typeface="Times New Roman" panose="02020603050405020304" pitchFamily="18" charset="0"/>
                <a:cs typeface="Times New Roman" panose="02020603050405020304" pitchFamily="18" charset="0"/>
              </a:rPr>
              <a:t>What do they actually want?</a:t>
            </a:r>
          </a:p>
          <a:p>
            <a:pPr lvl="0">
              <a:lnSpc>
                <a:spcPct val="115000"/>
              </a:lnSpc>
              <a:buFont typeface="+mj-lt"/>
              <a:buAutoNum type="arabicPeriod"/>
            </a:pPr>
            <a:r>
              <a:rPr lang="en-GB" sz="2400" dirty="0">
                <a:latin typeface="Arial" panose="020B0604020202020204" pitchFamily="34" charset="0"/>
                <a:ea typeface="Times New Roman" panose="02020603050405020304" pitchFamily="18" charset="0"/>
                <a:cs typeface="Times New Roman" panose="02020603050405020304" pitchFamily="18" charset="0"/>
              </a:rPr>
              <a:t>How do we get this done?</a:t>
            </a:r>
          </a:p>
          <a:p>
            <a:pPr lvl="0">
              <a:lnSpc>
                <a:spcPct val="115000"/>
              </a:lnSpc>
              <a:buFont typeface="+mj-lt"/>
              <a:buAutoNum type="arabicPeriod"/>
            </a:pPr>
            <a:r>
              <a:rPr lang="en-GB" sz="2400" dirty="0">
                <a:latin typeface="Arial" panose="020B0604020202020204" pitchFamily="34" charset="0"/>
                <a:ea typeface="Times New Roman" panose="02020603050405020304" pitchFamily="18" charset="0"/>
                <a:cs typeface="Times New Roman" panose="02020603050405020304" pitchFamily="18" charset="0"/>
              </a:rPr>
              <a:t>What makes this option better than Plan B?</a:t>
            </a:r>
          </a:p>
          <a:p>
            <a:endParaRPr lang="en-GB" dirty="0"/>
          </a:p>
        </p:txBody>
      </p:sp>
    </p:spTree>
    <p:extLst>
      <p:ext uri="{BB962C8B-B14F-4D97-AF65-F5344CB8AC3E}">
        <p14:creationId xmlns:p14="http://schemas.microsoft.com/office/powerpoint/2010/main" val="3158278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23BB68-8FA7-4604-8331-FA0307FDF47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58620" y="812435"/>
            <a:ext cx="11905862" cy="5680440"/>
          </a:xfrm>
        </p:spPr>
      </p:pic>
      <p:sp>
        <p:nvSpPr>
          <p:cNvPr id="2" name="Title 1">
            <a:extLst>
              <a:ext uri="{FF2B5EF4-FFF2-40B4-BE49-F238E27FC236}">
                <a16:creationId xmlns:a16="http://schemas.microsoft.com/office/drawing/2014/main" id="{F2294252-E6F5-4636-8A7E-39025314AB51}"/>
              </a:ext>
            </a:extLst>
          </p:cNvPr>
          <p:cNvSpPr>
            <a:spLocks noGrp="1"/>
          </p:cNvSpPr>
          <p:nvPr>
            <p:ph type="title"/>
          </p:nvPr>
        </p:nvSpPr>
        <p:spPr>
          <a:xfrm>
            <a:off x="838200" y="365125"/>
            <a:ext cx="10515600" cy="870551"/>
          </a:xfrm>
        </p:spPr>
        <p:txBody>
          <a:bodyPr/>
          <a:lstStyle/>
          <a:p>
            <a:r>
              <a:rPr lang="en-GB" dirty="0"/>
              <a:t>The Goal Model</a:t>
            </a:r>
          </a:p>
        </p:txBody>
      </p:sp>
    </p:spTree>
    <p:extLst>
      <p:ext uri="{BB962C8B-B14F-4D97-AF65-F5344CB8AC3E}">
        <p14:creationId xmlns:p14="http://schemas.microsoft.com/office/powerpoint/2010/main" val="2820187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CBEAB2-FB36-8639-68EB-D37BF5AA726A}"/>
              </a:ext>
            </a:extLst>
          </p:cNvPr>
          <p:cNvSpPr>
            <a:spLocks noGrp="1"/>
          </p:cNvSpPr>
          <p:nvPr>
            <p:ph type="title"/>
          </p:nvPr>
        </p:nvSpPr>
        <p:spPr/>
        <p:txBody>
          <a:bodyPr/>
          <a:lstStyle/>
          <a:p>
            <a:r>
              <a:rPr lang="en-GB" dirty="0"/>
              <a:t>Goal Model</a:t>
            </a:r>
          </a:p>
        </p:txBody>
      </p:sp>
      <p:sp>
        <p:nvSpPr>
          <p:cNvPr id="5" name="Text Placeholder 4">
            <a:extLst>
              <a:ext uri="{FF2B5EF4-FFF2-40B4-BE49-F238E27FC236}">
                <a16:creationId xmlns:a16="http://schemas.microsoft.com/office/drawing/2014/main" id="{6D360015-B6BB-224F-05F0-1FB1712042F1}"/>
              </a:ext>
            </a:extLst>
          </p:cNvPr>
          <p:cNvSpPr>
            <a:spLocks noGrp="1"/>
          </p:cNvSpPr>
          <p:nvPr>
            <p:ph type="body" idx="1"/>
          </p:nvPr>
        </p:nvSpPr>
        <p:spPr/>
        <p:txBody>
          <a:bodyPr/>
          <a:lstStyle/>
          <a:p>
            <a:r>
              <a:rPr lang="en-GB" dirty="0"/>
              <a:t>Considerations and approach </a:t>
            </a:r>
          </a:p>
        </p:txBody>
      </p:sp>
    </p:spTree>
    <p:extLst>
      <p:ext uri="{BB962C8B-B14F-4D97-AF65-F5344CB8AC3E}">
        <p14:creationId xmlns:p14="http://schemas.microsoft.com/office/powerpoint/2010/main" val="2947924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838800" y="363600"/>
            <a:ext cx="10172400" cy="1324800"/>
          </a:xfrm>
        </p:spPr>
        <p:txBody>
          <a:bodyPr>
            <a:normAutofit/>
          </a:bodyPr>
          <a:lstStyle/>
          <a:p>
            <a:r>
              <a:rPr lang="en-GB" altLang="en-US" dirty="0"/>
              <a:t>Bi-directional – no arrows</a:t>
            </a:r>
          </a:p>
        </p:txBody>
      </p:sp>
      <p:pic>
        <p:nvPicPr>
          <p:cNvPr id="2406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a:xfrm>
            <a:off x="1830865" y="1326763"/>
            <a:ext cx="8530270" cy="5167637"/>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81E9-2011-420E-A9C9-C41F3025FC14}"/>
              </a:ext>
            </a:extLst>
          </p:cNvPr>
          <p:cNvSpPr>
            <a:spLocks noGrp="1"/>
          </p:cNvSpPr>
          <p:nvPr>
            <p:ph type="title"/>
          </p:nvPr>
        </p:nvSpPr>
        <p:spPr/>
        <p:txBody>
          <a:bodyPr/>
          <a:lstStyle/>
          <a:p>
            <a:r>
              <a:rPr lang="en-GB" dirty="0"/>
              <a:t>Connections – it’s the bond that counts</a:t>
            </a:r>
          </a:p>
        </p:txBody>
      </p:sp>
      <p:pic>
        <p:nvPicPr>
          <p:cNvPr id="7" name="Picture 6">
            <a:extLst>
              <a:ext uri="{FF2B5EF4-FFF2-40B4-BE49-F238E27FC236}">
                <a16:creationId xmlns:a16="http://schemas.microsoft.com/office/drawing/2014/main" id="{9E25563C-110E-425C-87A8-7EB69927E7C3}"/>
              </a:ext>
            </a:extLst>
          </p:cNvPr>
          <p:cNvPicPr>
            <a:picLocks noChangeAspect="1"/>
          </p:cNvPicPr>
          <p:nvPr/>
        </p:nvPicPr>
        <p:blipFill>
          <a:blip r:embed="rId3"/>
          <a:stretch>
            <a:fillRect/>
          </a:stretch>
        </p:blipFill>
        <p:spPr>
          <a:xfrm>
            <a:off x="3478610" y="1388282"/>
            <a:ext cx="4004628" cy="2132299"/>
          </a:xfrm>
          <a:prstGeom prst="rect">
            <a:avLst/>
          </a:prstGeom>
        </p:spPr>
      </p:pic>
      <p:pic>
        <p:nvPicPr>
          <p:cNvPr id="9" name="Picture 8">
            <a:extLst>
              <a:ext uri="{FF2B5EF4-FFF2-40B4-BE49-F238E27FC236}">
                <a16:creationId xmlns:a16="http://schemas.microsoft.com/office/drawing/2014/main" id="{3C72438C-E884-4F85-A6FC-BB8E28FEC57D}"/>
              </a:ext>
            </a:extLst>
          </p:cNvPr>
          <p:cNvPicPr>
            <a:picLocks noChangeAspect="1"/>
          </p:cNvPicPr>
          <p:nvPr/>
        </p:nvPicPr>
        <p:blipFill>
          <a:blip r:embed="rId4"/>
          <a:stretch>
            <a:fillRect/>
          </a:stretch>
        </p:blipFill>
        <p:spPr>
          <a:xfrm>
            <a:off x="8292244" y="3853490"/>
            <a:ext cx="3724433" cy="2391694"/>
          </a:xfrm>
          <a:prstGeom prst="rect">
            <a:avLst/>
          </a:prstGeom>
        </p:spPr>
      </p:pic>
      <p:sp>
        <p:nvSpPr>
          <p:cNvPr id="3" name="TextBox 2">
            <a:extLst>
              <a:ext uri="{FF2B5EF4-FFF2-40B4-BE49-F238E27FC236}">
                <a16:creationId xmlns:a16="http://schemas.microsoft.com/office/drawing/2014/main" id="{CE279C46-2192-4E83-A9DD-770AA5939A61}"/>
              </a:ext>
            </a:extLst>
          </p:cNvPr>
          <p:cNvSpPr txBox="1"/>
          <p:nvPr/>
        </p:nvSpPr>
        <p:spPr>
          <a:xfrm>
            <a:off x="839416" y="1916832"/>
            <a:ext cx="2639194" cy="1569660"/>
          </a:xfrm>
          <a:prstGeom prst="rect">
            <a:avLst/>
          </a:prstGeom>
          <a:noFill/>
        </p:spPr>
        <p:txBody>
          <a:bodyPr wrap="square" rtlCol="0">
            <a:spAutoFit/>
          </a:bodyPr>
          <a:lstStyle/>
          <a:p>
            <a:r>
              <a:rPr lang="en-GB" sz="2400" dirty="0"/>
              <a:t>The model looks like this, atoms linked together by bonds.</a:t>
            </a:r>
          </a:p>
        </p:txBody>
      </p:sp>
      <p:sp>
        <p:nvSpPr>
          <p:cNvPr id="4" name="TextBox 3">
            <a:extLst>
              <a:ext uri="{FF2B5EF4-FFF2-40B4-BE49-F238E27FC236}">
                <a16:creationId xmlns:a16="http://schemas.microsoft.com/office/drawing/2014/main" id="{16BF5459-80AB-47A0-AD27-A02C94D60292}"/>
              </a:ext>
            </a:extLst>
          </p:cNvPr>
          <p:cNvSpPr txBox="1"/>
          <p:nvPr/>
        </p:nvSpPr>
        <p:spPr>
          <a:xfrm>
            <a:off x="3899756" y="4509120"/>
            <a:ext cx="4392488" cy="1938992"/>
          </a:xfrm>
          <a:prstGeom prst="rect">
            <a:avLst/>
          </a:prstGeom>
          <a:noFill/>
        </p:spPr>
        <p:txBody>
          <a:bodyPr wrap="square" rtlCol="0">
            <a:spAutoFit/>
          </a:bodyPr>
          <a:lstStyle/>
          <a:p>
            <a:r>
              <a:rPr lang="en-GB" sz="2400" dirty="0"/>
              <a:t>Reality is more like this, there’s no gap, no link. The atoms run into each other to make something that behaves very differently from its separate parts</a:t>
            </a:r>
          </a:p>
        </p:txBody>
      </p:sp>
    </p:spTree>
    <p:extLst>
      <p:ext uri="{BB962C8B-B14F-4D97-AF65-F5344CB8AC3E}">
        <p14:creationId xmlns:p14="http://schemas.microsoft.com/office/powerpoint/2010/main" val="161230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800" y="363600"/>
            <a:ext cx="11170320" cy="1324800"/>
          </a:xfrm>
        </p:spPr>
        <p:txBody>
          <a:bodyPr>
            <a:normAutofit/>
          </a:bodyPr>
          <a:lstStyle/>
          <a:p>
            <a:r>
              <a:rPr lang="en-GB" dirty="0"/>
              <a:t>No Work or Change in the Goal Model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25" y="1412776"/>
            <a:ext cx="4636023" cy="22955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720" y="2276872"/>
            <a:ext cx="7776863" cy="4376686"/>
          </a:xfrm>
          <a:prstGeom prst="rect">
            <a:avLst/>
          </a:prstGeom>
        </p:spPr>
      </p:pic>
      <p:sp>
        <p:nvSpPr>
          <p:cNvPr id="3" name="TextBox 2">
            <a:extLst>
              <a:ext uri="{FF2B5EF4-FFF2-40B4-BE49-F238E27FC236}">
                <a16:creationId xmlns:a16="http://schemas.microsoft.com/office/drawing/2014/main" id="{FC3E676F-1C04-8744-C93C-38B2BEC50BD2}"/>
              </a:ext>
            </a:extLst>
          </p:cNvPr>
          <p:cNvSpPr txBox="1"/>
          <p:nvPr/>
        </p:nvSpPr>
        <p:spPr>
          <a:xfrm>
            <a:off x="557118" y="4450887"/>
            <a:ext cx="2125526" cy="646331"/>
          </a:xfrm>
          <a:prstGeom prst="rect">
            <a:avLst/>
          </a:prstGeom>
          <a:noFill/>
        </p:spPr>
        <p:txBody>
          <a:bodyPr wrap="square" rtlCol="0">
            <a:spAutoFit/>
          </a:bodyPr>
          <a:lstStyle/>
          <a:p>
            <a:r>
              <a:rPr lang="en-GB" dirty="0"/>
              <a:t>Work Breakdown – Attend Classes</a:t>
            </a:r>
          </a:p>
        </p:txBody>
      </p:sp>
      <p:cxnSp>
        <p:nvCxnSpPr>
          <p:cNvPr id="5" name="Straight Arrow Connector 4">
            <a:extLst>
              <a:ext uri="{FF2B5EF4-FFF2-40B4-BE49-F238E27FC236}">
                <a16:creationId xmlns:a16="http://schemas.microsoft.com/office/drawing/2014/main" id="{0AFC5651-7172-4F19-DB4B-19CC75A812BE}"/>
              </a:ext>
            </a:extLst>
          </p:cNvPr>
          <p:cNvCxnSpPr>
            <a:stCxn id="3" idx="0"/>
            <a:endCxn id="6" idx="2"/>
          </p:cNvCxnSpPr>
          <p:nvPr/>
        </p:nvCxnSpPr>
        <p:spPr>
          <a:xfrm flipV="1">
            <a:off x="1619881" y="3708375"/>
            <a:ext cx="789956" cy="742512"/>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34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11914" y="1727723"/>
            <a:ext cx="8747736" cy="4923077"/>
          </a:xfrm>
          <a:scene3d>
            <a:camera prst="perspectiveLeft">
              <a:rot lat="1200000" lon="1800000" rev="0"/>
            </a:camera>
            <a:lightRig rig="threePt" dir="t"/>
          </a:scene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8" y="1116000"/>
            <a:ext cx="5214788" cy="2582184"/>
          </a:xfrm>
          <a:prstGeom prst="rect">
            <a:avLst/>
          </a:prstGeom>
          <a:scene3d>
            <a:camera prst="perspectiveRight">
              <a:rot lat="1200000" lon="18600000" rev="0"/>
            </a:camera>
            <a:lightRig rig="threePt" dir="t"/>
          </a:scene3d>
        </p:spPr>
      </p:pic>
      <p:sp>
        <p:nvSpPr>
          <p:cNvPr id="6" name="Title 1"/>
          <p:cNvSpPr>
            <a:spLocks noGrp="1"/>
          </p:cNvSpPr>
          <p:nvPr>
            <p:ph type="title"/>
          </p:nvPr>
        </p:nvSpPr>
        <p:spPr>
          <a:xfrm>
            <a:off x="838800" y="363600"/>
            <a:ext cx="11951632" cy="1324800"/>
          </a:xfrm>
        </p:spPr>
        <p:txBody>
          <a:bodyPr>
            <a:normAutofit/>
          </a:bodyPr>
          <a:lstStyle/>
          <a:p>
            <a:r>
              <a:rPr lang="en-GB" dirty="0"/>
              <a:t>3D Overlay – Work Breakdown</a:t>
            </a:r>
          </a:p>
        </p:txBody>
      </p:sp>
    </p:spTree>
    <p:extLst>
      <p:ext uri="{BB962C8B-B14F-4D97-AF65-F5344CB8AC3E}">
        <p14:creationId xmlns:p14="http://schemas.microsoft.com/office/powerpoint/2010/main" val="1177074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GB" altLang="en-US"/>
              <a:t>Setting some boundaries</a:t>
            </a:r>
          </a:p>
        </p:txBody>
      </p:sp>
      <p:pic>
        <p:nvPicPr>
          <p:cNvPr id="1146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2273658"/>
            <a:ext cx="12142395" cy="3342443"/>
          </a:xfrm>
          <a:prstGeom prst="rect">
            <a:avLst/>
          </a:prstGeom>
          <a:noFill/>
          <a:extLst>
            <a:ext uri="{909E8E84-426E-40DD-AFC4-6F175D3DCCD1}">
              <a14:hiddenFill xmlns:a14="http://schemas.microsoft.com/office/drawing/2010/main">
                <a:solidFill>
                  <a:srgbClr val="FFFFFF"/>
                </a:solidFill>
              </a14:hiddenFill>
            </a:ext>
          </a:extLst>
        </p:spPr>
      </p:pic>
      <p:sp>
        <p:nvSpPr>
          <p:cNvPr id="114691" name="Rectangle 3"/>
          <p:cNvSpPr>
            <a:spLocks noGrp="1" noChangeArrowheads="1"/>
          </p:cNvSpPr>
          <p:nvPr>
            <p:ph type="body" idx="1"/>
          </p:nvPr>
        </p:nvSpPr>
        <p:spPr>
          <a:xfrm>
            <a:off x="577641" y="5350214"/>
            <a:ext cx="2841328" cy="688975"/>
          </a:xfrm>
        </p:spPr>
        <p:txBody>
          <a:bodyPr/>
          <a:lstStyle/>
          <a:p>
            <a:pPr marL="0" indent="0">
              <a:lnSpc>
                <a:spcPct val="80000"/>
              </a:lnSpc>
              <a:buNone/>
            </a:pPr>
            <a:r>
              <a:rPr lang="en-GB" altLang="en-US" sz="2400" dirty="0"/>
              <a:t>Decide the limits of your responsibility</a:t>
            </a:r>
          </a:p>
        </p:txBody>
      </p:sp>
    </p:spTree>
    <p:extLst>
      <p:ext uri="{BB962C8B-B14F-4D97-AF65-F5344CB8AC3E}">
        <p14:creationId xmlns:p14="http://schemas.microsoft.com/office/powerpoint/2010/main" val="958918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26A25F-7B67-4239-8FF9-65D0044C5D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534" y="815369"/>
            <a:ext cx="10673872" cy="5634447"/>
          </a:xfrm>
          <a:prstGeom prst="rect">
            <a:avLst/>
          </a:prstGeom>
        </p:spPr>
      </p:pic>
      <p:sp>
        <p:nvSpPr>
          <p:cNvPr id="7" name="Oval 6">
            <a:extLst>
              <a:ext uri="{FF2B5EF4-FFF2-40B4-BE49-F238E27FC236}">
                <a16:creationId xmlns:a16="http://schemas.microsoft.com/office/drawing/2014/main" id="{CA37E939-437B-4A01-B2A5-0808CBA77616}"/>
              </a:ext>
            </a:extLst>
          </p:cNvPr>
          <p:cNvSpPr/>
          <p:nvPr/>
        </p:nvSpPr>
        <p:spPr>
          <a:xfrm>
            <a:off x="8588870" y="1612671"/>
            <a:ext cx="2899745" cy="4822787"/>
          </a:xfrm>
          <a:prstGeom prst="ellipse">
            <a:avLst/>
          </a:prstGeom>
          <a:noFill/>
          <a:ln w="38100">
            <a:solidFill>
              <a:srgbClr val="9CB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cxnSp>
        <p:nvCxnSpPr>
          <p:cNvPr id="10" name="Straight Arrow Connector 9">
            <a:extLst>
              <a:ext uri="{FF2B5EF4-FFF2-40B4-BE49-F238E27FC236}">
                <a16:creationId xmlns:a16="http://schemas.microsoft.com/office/drawing/2014/main" id="{41FE41C6-AADB-4936-98A5-156C27B636A3}"/>
              </a:ext>
            </a:extLst>
          </p:cNvPr>
          <p:cNvCxnSpPr>
            <a:cxnSpLocks/>
            <a:stCxn id="13" idx="2"/>
            <a:endCxn id="7" idx="0"/>
          </p:cNvCxnSpPr>
          <p:nvPr/>
        </p:nvCxnSpPr>
        <p:spPr>
          <a:xfrm flipH="1">
            <a:off x="10038743" y="608619"/>
            <a:ext cx="1016312" cy="1004052"/>
          </a:xfrm>
          <a:prstGeom prst="straightConnector1">
            <a:avLst/>
          </a:prstGeom>
          <a:ln w="38100">
            <a:solidFill>
              <a:srgbClr val="9CB55F"/>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3253F88-EEC0-45B6-86E5-62E720375C2C}"/>
              </a:ext>
            </a:extLst>
          </p:cNvPr>
          <p:cNvCxnSpPr>
            <a:cxnSpLocks/>
            <a:stCxn id="15" idx="2"/>
          </p:cNvCxnSpPr>
          <p:nvPr/>
        </p:nvCxnSpPr>
        <p:spPr>
          <a:xfrm>
            <a:off x="1199976" y="3095073"/>
            <a:ext cx="0" cy="482208"/>
          </a:xfrm>
          <a:prstGeom prst="straightConnector1">
            <a:avLst/>
          </a:prstGeom>
          <a:ln w="38100">
            <a:solidFill>
              <a:srgbClr val="9CB55F"/>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5C9FA57-F170-4908-BF48-0AC8A60A96B2}"/>
              </a:ext>
            </a:extLst>
          </p:cNvPr>
          <p:cNvCxnSpPr>
            <a:cxnSpLocks/>
            <a:stCxn id="14" idx="2"/>
            <a:endCxn id="21" idx="7"/>
          </p:cNvCxnSpPr>
          <p:nvPr/>
        </p:nvCxnSpPr>
        <p:spPr>
          <a:xfrm flipH="1">
            <a:off x="7998312" y="2118975"/>
            <a:ext cx="534879" cy="502060"/>
          </a:xfrm>
          <a:prstGeom prst="straightConnector1">
            <a:avLst/>
          </a:prstGeom>
          <a:ln w="38100">
            <a:solidFill>
              <a:srgbClr val="9CB55F"/>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32AF14-ED3C-4B8B-9047-B60FC4EEF2BF}"/>
              </a:ext>
            </a:extLst>
          </p:cNvPr>
          <p:cNvSpPr txBox="1"/>
          <p:nvPr/>
        </p:nvSpPr>
        <p:spPr>
          <a:xfrm>
            <a:off x="10382774" y="85399"/>
            <a:ext cx="1344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Gill Sans MT" panose="020B0502020104020203"/>
                <a:ea typeface="+mn-ea"/>
                <a:cs typeface="+mn-cs"/>
              </a:rPr>
              <a:t>What does good look like?</a:t>
            </a:r>
          </a:p>
        </p:txBody>
      </p:sp>
      <p:sp>
        <p:nvSpPr>
          <p:cNvPr id="14" name="TextBox 13">
            <a:extLst>
              <a:ext uri="{FF2B5EF4-FFF2-40B4-BE49-F238E27FC236}">
                <a16:creationId xmlns:a16="http://schemas.microsoft.com/office/drawing/2014/main" id="{1FF30824-6A1E-4F40-951A-19319706DC30}"/>
              </a:ext>
            </a:extLst>
          </p:cNvPr>
          <p:cNvSpPr txBox="1"/>
          <p:nvPr/>
        </p:nvSpPr>
        <p:spPr>
          <a:xfrm>
            <a:off x="7920630" y="1380311"/>
            <a:ext cx="122512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Gill Sans MT" panose="020B0502020104020203"/>
                <a:ea typeface="+mn-ea"/>
                <a:cs typeface="+mn-cs"/>
              </a:rPr>
              <a:t>Who’s it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Gill Sans MT" panose="020B0502020104020203"/>
                <a:ea typeface="+mn-ea"/>
                <a:cs typeface="+mn-cs"/>
              </a:rPr>
              <a:t>What do they want?</a:t>
            </a:r>
          </a:p>
        </p:txBody>
      </p:sp>
      <p:sp>
        <p:nvSpPr>
          <p:cNvPr id="15" name="TextBox 14">
            <a:extLst>
              <a:ext uri="{FF2B5EF4-FFF2-40B4-BE49-F238E27FC236}">
                <a16:creationId xmlns:a16="http://schemas.microsoft.com/office/drawing/2014/main" id="{7ABBC65B-6B00-4B7A-8BAB-8BEC6D2911DB}"/>
              </a:ext>
            </a:extLst>
          </p:cNvPr>
          <p:cNvSpPr txBox="1"/>
          <p:nvPr/>
        </p:nvSpPr>
        <p:spPr>
          <a:xfrm>
            <a:off x="687005" y="2571853"/>
            <a:ext cx="1025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Gill Sans MT" panose="020B0502020104020203"/>
                <a:ea typeface="+mn-ea"/>
                <a:cs typeface="+mn-cs"/>
              </a:rPr>
              <a:t>What’s the point?</a:t>
            </a:r>
          </a:p>
        </p:txBody>
      </p:sp>
      <p:sp>
        <p:nvSpPr>
          <p:cNvPr id="16" name="Rectangle: Rounded Corners 15">
            <a:extLst>
              <a:ext uri="{FF2B5EF4-FFF2-40B4-BE49-F238E27FC236}">
                <a16:creationId xmlns:a16="http://schemas.microsoft.com/office/drawing/2014/main" id="{82707049-C182-48C4-B7F7-A1548083FED0}"/>
              </a:ext>
            </a:extLst>
          </p:cNvPr>
          <p:cNvSpPr/>
          <p:nvPr/>
        </p:nvSpPr>
        <p:spPr>
          <a:xfrm>
            <a:off x="634110" y="814946"/>
            <a:ext cx="10905438" cy="5632507"/>
          </a:xfrm>
          <a:prstGeom prst="roundRect">
            <a:avLst/>
          </a:prstGeom>
          <a:noFill/>
          <a:ln w="38100">
            <a:solidFill>
              <a:srgbClr val="9CB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7" name="TextBox 16">
            <a:extLst>
              <a:ext uri="{FF2B5EF4-FFF2-40B4-BE49-F238E27FC236}">
                <a16:creationId xmlns:a16="http://schemas.microsoft.com/office/drawing/2014/main" id="{D4D114AE-C963-450F-AB90-1479974FD832}"/>
              </a:ext>
            </a:extLst>
          </p:cNvPr>
          <p:cNvSpPr txBox="1"/>
          <p:nvPr/>
        </p:nvSpPr>
        <p:spPr>
          <a:xfrm>
            <a:off x="820309" y="1663252"/>
            <a:ext cx="1025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Gill Sans MT" panose="020B0502020104020203"/>
                <a:ea typeface="+mn-ea"/>
                <a:cs typeface="+mn-cs"/>
              </a:rPr>
              <a:t>How do we do this?</a:t>
            </a:r>
          </a:p>
        </p:txBody>
      </p:sp>
      <p:sp>
        <p:nvSpPr>
          <p:cNvPr id="18" name="TextBox 17">
            <a:extLst>
              <a:ext uri="{FF2B5EF4-FFF2-40B4-BE49-F238E27FC236}">
                <a16:creationId xmlns:a16="http://schemas.microsoft.com/office/drawing/2014/main" id="{FB1EF713-596E-4682-BAE4-6876C72004C3}"/>
              </a:ext>
            </a:extLst>
          </p:cNvPr>
          <p:cNvSpPr txBox="1"/>
          <p:nvPr/>
        </p:nvSpPr>
        <p:spPr>
          <a:xfrm>
            <a:off x="1426622" y="48469"/>
            <a:ext cx="15298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Gill Sans MT" panose="020B0502020104020203"/>
                <a:ea typeface="+mn-ea"/>
                <a:cs typeface="+mn-cs"/>
              </a:rPr>
              <a:t>What makes this the best choice?</a:t>
            </a:r>
          </a:p>
        </p:txBody>
      </p:sp>
      <p:cxnSp>
        <p:nvCxnSpPr>
          <p:cNvPr id="19" name="Straight Arrow Connector 18">
            <a:extLst>
              <a:ext uri="{FF2B5EF4-FFF2-40B4-BE49-F238E27FC236}">
                <a16:creationId xmlns:a16="http://schemas.microsoft.com/office/drawing/2014/main" id="{813FC134-0DBC-4856-87FA-7969F88E4F24}"/>
              </a:ext>
            </a:extLst>
          </p:cNvPr>
          <p:cNvCxnSpPr>
            <a:cxnSpLocks/>
            <a:stCxn id="17" idx="2"/>
            <a:endCxn id="22" idx="1"/>
          </p:cNvCxnSpPr>
          <p:nvPr/>
        </p:nvCxnSpPr>
        <p:spPr>
          <a:xfrm>
            <a:off x="1333280" y="2186472"/>
            <a:ext cx="417522" cy="378301"/>
          </a:xfrm>
          <a:prstGeom prst="straightConnector1">
            <a:avLst/>
          </a:prstGeom>
          <a:ln w="38100">
            <a:solidFill>
              <a:srgbClr val="9CB55F"/>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B54439F-C9CB-4E9A-8A56-2A42AC6E563B}"/>
              </a:ext>
            </a:extLst>
          </p:cNvPr>
          <p:cNvCxnSpPr>
            <a:cxnSpLocks/>
            <a:stCxn id="18" idx="2"/>
          </p:cNvCxnSpPr>
          <p:nvPr/>
        </p:nvCxnSpPr>
        <p:spPr>
          <a:xfrm>
            <a:off x="2191545" y="571689"/>
            <a:ext cx="0" cy="243257"/>
          </a:xfrm>
          <a:prstGeom prst="straightConnector1">
            <a:avLst/>
          </a:prstGeom>
          <a:ln w="38100">
            <a:solidFill>
              <a:srgbClr val="9CB55F"/>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5E46EE6-3E54-41E2-9CBD-40B89E1DE2FB}"/>
              </a:ext>
            </a:extLst>
          </p:cNvPr>
          <p:cNvSpPr/>
          <p:nvPr/>
        </p:nvSpPr>
        <p:spPr>
          <a:xfrm>
            <a:off x="5202195" y="2033909"/>
            <a:ext cx="3275855" cy="4009146"/>
          </a:xfrm>
          <a:prstGeom prst="ellipse">
            <a:avLst/>
          </a:prstGeom>
          <a:noFill/>
          <a:ln w="38100">
            <a:solidFill>
              <a:srgbClr val="9CB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Oval 21">
            <a:extLst>
              <a:ext uri="{FF2B5EF4-FFF2-40B4-BE49-F238E27FC236}">
                <a16:creationId xmlns:a16="http://schemas.microsoft.com/office/drawing/2014/main" id="{A55724BC-CD2E-44C5-B350-F4076754B5B7}"/>
              </a:ext>
            </a:extLst>
          </p:cNvPr>
          <p:cNvSpPr/>
          <p:nvPr/>
        </p:nvSpPr>
        <p:spPr>
          <a:xfrm>
            <a:off x="1422489" y="1990105"/>
            <a:ext cx="2241864" cy="3924079"/>
          </a:xfrm>
          <a:prstGeom prst="ellipse">
            <a:avLst/>
          </a:prstGeom>
          <a:noFill/>
          <a:ln w="38100">
            <a:solidFill>
              <a:srgbClr val="9CB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2D086EB1-BE72-808A-1379-2A9DC1842092}"/>
              </a:ext>
            </a:extLst>
          </p:cNvPr>
          <p:cNvSpPr/>
          <p:nvPr/>
        </p:nvSpPr>
        <p:spPr>
          <a:xfrm>
            <a:off x="4189445" y="863082"/>
            <a:ext cx="4156788" cy="4058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2">
            <a:extLst>
              <a:ext uri="{FF2B5EF4-FFF2-40B4-BE49-F238E27FC236}">
                <a16:creationId xmlns:a16="http://schemas.microsoft.com/office/drawing/2014/main" id="{9C7AEB95-A697-EFB0-4304-0D9D9DA82B74}"/>
              </a:ext>
            </a:extLst>
          </p:cNvPr>
          <p:cNvSpPr txBox="1">
            <a:spLocks noChangeArrowheads="1"/>
          </p:cNvSpPr>
          <p:nvPr/>
        </p:nvSpPr>
        <p:spPr>
          <a:xfrm>
            <a:off x="2885872" y="13070"/>
            <a:ext cx="7114583" cy="1116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9CB55F"/>
                </a:solidFill>
              </a:rPr>
              <a:t>Six questions answered</a:t>
            </a:r>
          </a:p>
        </p:txBody>
      </p:sp>
    </p:spTree>
    <p:extLst>
      <p:ext uri="{BB962C8B-B14F-4D97-AF65-F5344CB8AC3E}">
        <p14:creationId xmlns:p14="http://schemas.microsoft.com/office/powerpoint/2010/main" val="888956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19600" y="0"/>
            <a:ext cx="10152000" cy="1116000"/>
          </a:xfrm>
        </p:spPr>
        <p:txBody>
          <a:bodyPr/>
          <a:lstStyle/>
          <a:p>
            <a:pPr eaLnBrk="1" hangingPunct="1"/>
            <a:r>
              <a:rPr lang="en-GB" dirty="0"/>
              <a:t>Observations</a:t>
            </a:r>
          </a:p>
        </p:txBody>
      </p:sp>
      <p:sp>
        <p:nvSpPr>
          <p:cNvPr id="9219" name="Rectangle 3"/>
          <p:cNvSpPr>
            <a:spLocks noGrp="1" noChangeArrowheads="1"/>
          </p:cNvSpPr>
          <p:nvPr>
            <p:ph type="body" idx="1"/>
          </p:nvPr>
        </p:nvSpPr>
        <p:spPr>
          <a:xfrm>
            <a:off x="2019600" y="1464890"/>
            <a:ext cx="8676456" cy="4464496"/>
          </a:xfrm>
          <a:noFill/>
        </p:spPr>
        <p:txBody>
          <a:bodyPr>
            <a:noAutofit/>
          </a:bodyPr>
          <a:lstStyle/>
          <a:p>
            <a:pPr marL="0" indent="0" eaLnBrk="1" hangingPunct="1">
              <a:lnSpc>
                <a:spcPct val="80000"/>
              </a:lnSpc>
              <a:buNone/>
            </a:pPr>
            <a:r>
              <a:rPr lang="en-GB" sz="2400" dirty="0"/>
              <a:t>Lack of radical change</a:t>
            </a:r>
          </a:p>
          <a:p>
            <a:pPr lvl="1" eaLnBrk="1" hangingPunct="1">
              <a:lnSpc>
                <a:spcPct val="80000"/>
              </a:lnSpc>
            </a:pPr>
            <a:r>
              <a:rPr lang="en-GB" sz="2400" dirty="0"/>
              <a:t>SMART implies small - strategic objectives get de-scoped</a:t>
            </a:r>
          </a:p>
          <a:p>
            <a:pPr lvl="1" eaLnBrk="1" hangingPunct="1">
              <a:lnSpc>
                <a:spcPct val="80000"/>
              </a:lnSpc>
            </a:pPr>
            <a:r>
              <a:rPr lang="en-GB" dirty="0"/>
              <a:t>Map</a:t>
            </a:r>
            <a:r>
              <a:rPr lang="en-GB" sz="2400" dirty="0"/>
              <a:t> to validate / justify existing plans</a:t>
            </a:r>
          </a:p>
          <a:p>
            <a:pPr lvl="1" eaLnBrk="1" hangingPunct="1">
              <a:lnSpc>
                <a:spcPct val="80000"/>
              </a:lnSpc>
            </a:pPr>
            <a:r>
              <a:rPr lang="en-GB" sz="2400" dirty="0"/>
              <a:t>Inappropriate benefits</a:t>
            </a:r>
          </a:p>
          <a:p>
            <a:pPr lvl="1" eaLnBrk="1" hangingPunct="1">
              <a:lnSpc>
                <a:spcPct val="80000"/>
              </a:lnSpc>
            </a:pPr>
            <a:endParaRPr lang="en-GB" sz="2400" dirty="0"/>
          </a:p>
          <a:p>
            <a:pPr marL="0" indent="0" eaLnBrk="1" hangingPunct="1">
              <a:lnSpc>
                <a:spcPct val="80000"/>
              </a:lnSpc>
              <a:buNone/>
            </a:pPr>
            <a:r>
              <a:rPr lang="en-GB" sz="2400" dirty="0"/>
              <a:t>Mapping helps rationalisation</a:t>
            </a:r>
          </a:p>
          <a:p>
            <a:pPr lvl="1" eaLnBrk="1" hangingPunct="1">
              <a:lnSpc>
                <a:spcPct val="80000"/>
              </a:lnSpc>
            </a:pPr>
            <a:r>
              <a:rPr lang="en-GB" sz="2400" dirty="0"/>
              <a:t>The amount of activity required to deliver each benefit</a:t>
            </a:r>
          </a:p>
          <a:p>
            <a:pPr lvl="1" eaLnBrk="1" hangingPunct="1">
              <a:lnSpc>
                <a:spcPct val="80000"/>
              </a:lnSpc>
            </a:pPr>
            <a:r>
              <a:rPr lang="en-GB" sz="2400" dirty="0"/>
              <a:t>The validity of projects mapped to strategic objectives</a:t>
            </a:r>
          </a:p>
          <a:p>
            <a:pPr lvl="1" eaLnBrk="1" hangingPunct="1">
              <a:lnSpc>
                <a:spcPct val="80000"/>
              </a:lnSpc>
            </a:pPr>
            <a:r>
              <a:rPr lang="en-GB" sz="2400" dirty="0"/>
              <a:t>Re-defined objectives</a:t>
            </a:r>
          </a:p>
          <a:p>
            <a:pPr lvl="1" eaLnBrk="1" hangingPunct="1">
              <a:lnSpc>
                <a:spcPct val="80000"/>
              </a:lnSpc>
            </a:pPr>
            <a:endParaRPr lang="en-GB" sz="2400" dirty="0"/>
          </a:p>
          <a:p>
            <a:pPr marL="0" indent="0" eaLnBrk="1" hangingPunct="1">
              <a:lnSpc>
                <a:spcPct val="80000"/>
              </a:lnSpc>
              <a:buNone/>
            </a:pPr>
            <a:r>
              <a:rPr lang="en-GB" sz="2400" dirty="0"/>
              <a:t>Iteration works</a:t>
            </a:r>
          </a:p>
        </p:txBody>
      </p:sp>
    </p:spTree>
    <p:extLst>
      <p:ext uri="{BB962C8B-B14F-4D97-AF65-F5344CB8AC3E}">
        <p14:creationId xmlns:p14="http://schemas.microsoft.com/office/powerpoint/2010/main" val="3408187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04B7F-038A-9334-4908-DAB064B921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334" y="278824"/>
            <a:ext cx="10559330" cy="5573984"/>
          </a:xfrm>
          <a:prstGeom prst="rect">
            <a:avLst/>
          </a:prstGeom>
        </p:spPr>
      </p:pic>
      <p:sp>
        <p:nvSpPr>
          <p:cNvPr id="4" name="Title 3">
            <a:extLst>
              <a:ext uri="{FF2B5EF4-FFF2-40B4-BE49-F238E27FC236}">
                <a16:creationId xmlns:a16="http://schemas.microsoft.com/office/drawing/2014/main" id="{838B33E5-76FB-46CB-B5F0-BA078BB2AE00}"/>
              </a:ext>
            </a:extLst>
          </p:cNvPr>
          <p:cNvSpPr>
            <a:spLocks noGrp="1"/>
          </p:cNvSpPr>
          <p:nvPr>
            <p:ph type="title"/>
          </p:nvPr>
        </p:nvSpPr>
        <p:spPr>
          <a:xfrm>
            <a:off x="155643" y="5298332"/>
            <a:ext cx="11191807" cy="1108952"/>
          </a:xfrm>
        </p:spPr>
        <p:txBody>
          <a:bodyPr/>
          <a:lstStyle/>
          <a:p>
            <a:r>
              <a:rPr lang="en-GB" dirty="0"/>
              <a:t>Discussion</a:t>
            </a:r>
          </a:p>
        </p:txBody>
      </p:sp>
    </p:spTree>
    <p:extLst>
      <p:ext uri="{BB962C8B-B14F-4D97-AF65-F5344CB8AC3E}">
        <p14:creationId xmlns:p14="http://schemas.microsoft.com/office/powerpoint/2010/main" val="2020945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D15C-854D-4053-9CAB-96E35F5A36C2}"/>
              </a:ext>
            </a:extLst>
          </p:cNvPr>
          <p:cNvSpPr>
            <a:spLocks noGrp="1"/>
          </p:cNvSpPr>
          <p:nvPr>
            <p:ph type="title"/>
          </p:nvPr>
        </p:nvSpPr>
        <p:spPr/>
        <p:txBody>
          <a:bodyPr/>
          <a:lstStyle/>
          <a:p>
            <a:r>
              <a:rPr lang="en-GB" dirty="0"/>
              <a:t>Mapping – what’s it good for?</a:t>
            </a:r>
          </a:p>
        </p:txBody>
      </p:sp>
      <p:sp>
        <p:nvSpPr>
          <p:cNvPr id="3" name="Content Placeholder 2">
            <a:extLst>
              <a:ext uri="{FF2B5EF4-FFF2-40B4-BE49-F238E27FC236}">
                <a16:creationId xmlns:a16="http://schemas.microsoft.com/office/drawing/2014/main" id="{6B7217AD-A21C-46C6-AF55-8ECC4D1C3B86}"/>
              </a:ext>
            </a:extLst>
          </p:cNvPr>
          <p:cNvSpPr>
            <a:spLocks noGrp="1"/>
          </p:cNvSpPr>
          <p:nvPr>
            <p:ph idx="1"/>
          </p:nvPr>
        </p:nvSpPr>
        <p:spPr/>
        <p:txBody>
          <a:bodyPr/>
          <a:lstStyle/>
          <a:p>
            <a:r>
              <a:rPr lang="en-GB" dirty="0"/>
              <a:t>Plan on a page / MSP Blueprint – a diagram that describes the enterprise.  A summary of Means, Ways and Ends</a:t>
            </a:r>
          </a:p>
          <a:p>
            <a:r>
              <a:rPr lang="en-GB" dirty="0"/>
              <a:t>Project planning chart – like a PERT chart that shows interconnected project activities, the Goal Model shows a detailed rational set of paths from solution to objectives</a:t>
            </a:r>
          </a:p>
          <a:p>
            <a:r>
              <a:rPr lang="en-GB" dirty="0"/>
              <a:t>Solution design – the model is a tool for making rational choices of what’s required and how it will be achieved.</a:t>
            </a:r>
          </a:p>
          <a:p>
            <a:r>
              <a:rPr lang="en-GB" dirty="0"/>
              <a:t>Stakeholder involvement – the activity of creating a Goal Model attracts people to take part and motivates them to contribute to the enterprise.</a:t>
            </a:r>
          </a:p>
          <a:p>
            <a:endParaRPr lang="en-GB" dirty="0"/>
          </a:p>
        </p:txBody>
      </p:sp>
    </p:spTree>
    <p:extLst>
      <p:ext uri="{BB962C8B-B14F-4D97-AF65-F5344CB8AC3E}">
        <p14:creationId xmlns:p14="http://schemas.microsoft.com/office/powerpoint/2010/main" val="1715595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CB5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EBDD-B07C-4F6C-974E-0A49BA7415B2}"/>
              </a:ext>
            </a:extLst>
          </p:cNvPr>
          <p:cNvSpPr>
            <a:spLocks noGrp="1"/>
          </p:cNvSpPr>
          <p:nvPr>
            <p:ph type="ctrTitle" idx="4294967295"/>
          </p:nvPr>
        </p:nvSpPr>
        <p:spPr>
          <a:xfrm>
            <a:off x="1524000" y="1985962"/>
            <a:ext cx="9144000" cy="2886075"/>
          </a:xfrm>
        </p:spPr>
        <p:txBody>
          <a:bodyPr>
            <a:noAutofit/>
          </a:bodyPr>
          <a:lstStyle/>
          <a:p>
            <a:pPr algn="ctr"/>
            <a:r>
              <a:rPr lang="en-GB" sz="6400" spc="600" dirty="0">
                <a:solidFill>
                  <a:schemeClr val="bg1"/>
                </a:solidFill>
              </a:rPr>
              <a:t>The Goal Model</a:t>
            </a:r>
          </a:p>
        </p:txBody>
      </p:sp>
      <p:sp>
        <p:nvSpPr>
          <p:cNvPr id="3" name="Subtitle 2">
            <a:extLst>
              <a:ext uri="{FF2B5EF4-FFF2-40B4-BE49-F238E27FC236}">
                <a16:creationId xmlns:a16="http://schemas.microsoft.com/office/drawing/2014/main" id="{3E0FBB34-9801-4232-9161-59759AC6D137}"/>
              </a:ext>
            </a:extLst>
          </p:cNvPr>
          <p:cNvSpPr>
            <a:spLocks noGrp="1"/>
          </p:cNvSpPr>
          <p:nvPr>
            <p:ph type="subTitle" idx="4294967295"/>
          </p:nvPr>
        </p:nvSpPr>
        <p:spPr>
          <a:xfrm>
            <a:off x="1524000" y="4677139"/>
            <a:ext cx="9144000" cy="754659"/>
          </a:xfrm>
        </p:spPr>
        <p:txBody>
          <a:bodyPr>
            <a:normAutofit/>
          </a:bodyPr>
          <a:lstStyle/>
          <a:p>
            <a:pPr marL="0" indent="0" algn="ctr">
              <a:buNone/>
            </a:pPr>
            <a:r>
              <a:rPr lang="en-GB" spc="600" dirty="0">
                <a:solidFill>
                  <a:prstClr val="white"/>
                </a:solidFill>
                <a:latin typeface="Gill Sans MT" panose="020B0502020104020203"/>
              </a:rPr>
              <a:t>©Keldale Business Services 2024</a:t>
            </a:r>
            <a:endParaRPr lang="en-GB" spc="600" dirty="0">
              <a:solidFill>
                <a:schemeClr val="bg1"/>
              </a:solidFill>
            </a:endParaRPr>
          </a:p>
        </p:txBody>
      </p:sp>
      <p:pic>
        <p:nvPicPr>
          <p:cNvPr id="10" name="Picture 9" descr="A picture containing clothing, indoor&#10;&#10;Description automatically generated">
            <a:extLst>
              <a:ext uri="{FF2B5EF4-FFF2-40B4-BE49-F238E27FC236}">
                <a16:creationId xmlns:a16="http://schemas.microsoft.com/office/drawing/2014/main" id="{691E2A98-CD42-44E4-B5D4-1B5F4175D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87" y="833283"/>
            <a:ext cx="2635424" cy="6858000"/>
          </a:xfrm>
          <a:prstGeom prst="rect">
            <a:avLst/>
          </a:prstGeom>
        </p:spPr>
      </p:pic>
      <p:pic>
        <p:nvPicPr>
          <p:cNvPr id="4" name="Picture 3">
            <a:extLst>
              <a:ext uri="{FF2B5EF4-FFF2-40B4-BE49-F238E27FC236}">
                <a16:creationId xmlns:a16="http://schemas.microsoft.com/office/drawing/2014/main" id="{62E3C74B-60D4-1306-5B5F-82C0AF1FD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2449549" cy="1015727"/>
          </a:xfrm>
          <a:prstGeom prst="rect">
            <a:avLst/>
          </a:prstGeom>
        </p:spPr>
      </p:pic>
    </p:spTree>
    <p:extLst>
      <p:ext uri="{BB962C8B-B14F-4D97-AF65-F5344CB8AC3E}">
        <p14:creationId xmlns:p14="http://schemas.microsoft.com/office/powerpoint/2010/main" val="1975122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Models</a:t>
            </a:r>
          </a:p>
        </p:txBody>
      </p:sp>
      <p:sp>
        <p:nvSpPr>
          <p:cNvPr id="3" name="Content Placeholder 2"/>
          <p:cNvSpPr>
            <a:spLocks noGrp="1"/>
          </p:cNvSpPr>
          <p:nvPr>
            <p:ph idx="1"/>
          </p:nvPr>
        </p:nvSpPr>
        <p:spPr>
          <a:xfrm>
            <a:off x="838200" y="1825625"/>
            <a:ext cx="5257800" cy="4351338"/>
          </a:xfrm>
        </p:spPr>
        <p:txBody>
          <a:bodyPr/>
          <a:lstStyle/>
          <a:p>
            <a:r>
              <a:rPr lang="en-GB" dirty="0"/>
              <a:t>Models reflect reality</a:t>
            </a:r>
          </a:p>
          <a:p>
            <a:r>
              <a:rPr lang="en-GB" dirty="0"/>
              <a:t>Scale and detail appropriate to purpose</a:t>
            </a:r>
          </a:p>
        </p:txBody>
      </p:sp>
      <p:pic>
        <p:nvPicPr>
          <p:cNvPr id="4" name="Picture 3"/>
          <p:cNvPicPr>
            <a:picLocks noChangeAspect="1"/>
          </p:cNvPicPr>
          <p:nvPr/>
        </p:nvPicPr>
        <p:blipFill>
          <a:blip r:embed="rId3"/>
          <a:stretch>
            <a:fillRect/>
          </a:stretch>
        </p:blipFill>
        <p:spPr>
          <a:xfrm>
            <a:off x="0" y="4440113"/>
            <a:ext cx="3584642" cy="2417887"/>
          </a:xfrm>
          <a:prstGeom prst="rect">
            <a:avLst/>
          </a:prstGeom>
        </p:spPr>
      </p:pic>
      <p:pic>
        <p:nvPicPr>
          <p:cNvPr id="6" name="Picture 5"/>
          <p:cNvPicPr>
            <a:picLocks noChangeAspect="1"/>
          </p:cNvPicPr>
          <p:nvPr/>
        </p:nvPicPr>
        <p:blipFill>
          <a:blip r:embed="rId4"/>
          <a:stretch>
            <a:fillRect/>
          </a:stretch>
        </p:blipFill>
        <p:spPr>
          <a:xfrm>
            <a:off x="3579984" y="2929163"/>
            <a:ext cx="4514461" cy="342346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525" y="496752"/>
            <a:ext cx="5987475" cy="2432411"/>
          </a:xfrm>
          <a:prstGeom prst="rect">
            <a:avLst/>
          </a:prstGeom>
        </p:spPr>
      </p:pic>
    </p:spTree>
    <p:extLst>
      <p:ext uri="{BB962C8B-B14F-4D97-AF65-F5344CB8AC3E}">
        <p14:creationId xmlns:p14="http://schemas.microsoft.com/office/powerpoint/2010/main" val="469827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F06CC-E761-41F4-B7AB-54BE360DE139}"/>
              </a:ext>
            </a:extLst>
          </p:cNvPr>
          <p:cNvSpPr>
            <a:spLocks noGrp="1"/>
          </p:cNvSpPr>
          <p:nvPr>
            <p:ph type="title"/>
          </p:nvPr>
        </p:nvSpPr>
        <p:spPr/>
        <p:txBody>
          <a:bodyPr/>
          <a:lstStyle/>
          <a:p>
            <a:r>
              <a:rPr lang="en-GB" dirty="0"/>
              <a:t>My first map</a:t>
            </a:r>
          </a:p>
        </p:txBody>
      </p:sp>
      <p:pic>
        <p:nvPicPr>
          <p:cNvPr id="3" name="Picture 2">
            <a:extLst>
              <a:ext uri="{FF2B5EF4-FFF2-40B4-BE49-F238E27FC236}">
                <a16:creationId xmlns:a16="http://schemas.microsoft.com/office/drawing/2014/main" id="{7FC7DE22-DE56-4CE3-A3B0-8AA5E942A367}"/>
              </a:ext>
            </a:extLst>
          </p:cNvPr>
          <p:cNvPicPr>
            <a:picLocks noChangeAspect="1"/>
          </p:cNvPicPr>
          <p:nvPr/>
        </p:nvPicPr>
        <p:blipFill>
          <a:blip r:embed="rId3"/>
          <a:stretch>
            <a:fillRect/>
          </a:stretch>
        </p:blipFill>
        <p:spPr>
          <a:xfrm>
            <a:off x="1865745" y="530356"/>
            <a:ext cx="8460510" cy="5797288"/>
          </a:xfrm>
          <a:prstGeom prst="rect">
            <a:avLst/>
          </a:prstGeom>
        </p:spPr>
      </p:pic>
      <p:sp>
        <p:nvSpPr>
          <p:cNvPr id="6" name="Content Placeholder 5">
            <a:extLst>
              <a:ext uri="{FF2B5EF4-FFF2-40B4-BE49-F238E27FC236}">
                <a16:creationId xmlns:a16="http://schemas.microsoft.com/office/drawing/2014/main" id="{45748E98-9FEB-46F0-8446-FABA9400646B}"/>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BBC000FA-43DC-4B4D-B2EF-F084EB9E9B36}"/>
              </a:ext>
            </a:extLst>
          </p:cNvPr>
          <p:cNvPicPr>
            <a:picLocks noChangeAspect="1"/>
          </p:cNvPicPr>
          <p:nvPr/>
        </p:nvPicPr>
        <p:blipFill>
          <a:blip r:embed="rId4"/>
          <a:stretch>
            <a:fillRect/>
          </a:stretch>
        </p:blipFill>
        <p:spPr>
          <a:xfrm>
            <a:off x="103568" y="4172744"/>
            <a:ext cx="1469263" cy="2798307"/>
          </a:xfrm>
          <a:prstGeom prst="rect">
            <a:avLst/>
          </a:prstGeom>
        </p:spPr>
      </p:pic>
    </p:spTree>
    <p:extLst>
      <p:ext uri="{BB962C8B-B14F-4D97-AF65-F5344CB8AC3E}">
        <p14:creationId xmlns:p14="http://schemas.microsoft.com/office/powerpoint/2010/main" val="42864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eaching Hospital project for electronic medicines management.">
            <a:extLst>
              <a:ext uri="{FF2B5EF4-FFF2-40B4-BE49-F238E27FC236}">
                <a16:creationId xmlns:a16="http://schemas.microsoft.com/office/drawing/2014/main" id="{E2AEF931-7D8D-44B2-96A0-A06CC89180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1002" y="143247"/>
            <a:ext cx="9049995" cy="6181491"/>
          </a:xfrm>
        </p:spPr>
      </p:pic>
      <p:sp>
        <p:nvSpPr>
          <p:cNvPr id="2" name="Title 1">
            <a:extLst>
              <a:ext uri="{FF2B5EF4-FFF2-40B4-BE49-F238E27FC236}">
                <a16:creationId xmlns:a16="http://schemas.microsoft.com/office/drawing/2014/main" id="{6390D0A5-494D-4FC3-B9AA-8BFECC8DB48A}"/>
              </a:ext>
            </a:extLst>
          </p:cNvPr>
          <p:cNvSpPr>
            <a:spLocks noGrp="1"/>
          </p:cNvSpPr>
          <p:nvPr>
            <p:ph type="title"/>
          </p:nvPr>
        </p:nvSpPr>
        <p:spPr>
          <a:xfrm>
            <a:off x="139937" y="245484"/>
            <a:ext cx="1859779" cy="1720049"/>
          </a:xfrm>
        </p:spPr>
        <p:txBody>
          <a:bodyPr>
            <a:normAutofit/>
          </a:bodyPr>
          <a:lstStyle/>
          <a:p>
            <a:r>
              <a:rPr lang="en-GB" sz="3200" dirty="0"/>
              <a:t>A more up to date one</a:t>
            </a:r>
          </a:p>
        </p:txBody>
      </p:sp>
    </p:spTree>
    <p:extLst>
      <p:ext uri="{BB962C8B-B14F-4D97-AF65-F5344CB8AC3E}">
        <p14:creationId xmlns:p14="http://schemas.microsoft.com/office/powerpoint/2010/main" val="142956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small heresy</a:t>
            </a:r>
          </a:p>
        </p:txBody>
      </p:sp>
      <p:sp>
        <p:nvSpPr>
          <p:cNvPr id="3" name="Content Placeholder 2"/>
          <p:cNvSpPr>
            <a:spLocks noGrp="1"/>
          </p:cNvSpPr>
          <p:nvPr>
            <p:ph idx="1"/>
          </p:nvPr>
        </p:nvSpPr>
        <p:spPr>
          <a:xfrm>
            <a:off x="609600" y="1552230"/>
            <a:ext cx="10972800" cy="1444722"/>
          </a:xfrm>
        </p:spPr>
        <p:txBody>
          <a:bodyPr>
            <a:normAutofit fontScale="92500" lnSpcReduction="10000"/>
          </a:bodyPr>
          <a:lstStyle/>
          <a:p>
            <a:pPr marL="0" indent="0" algn="ctr">
              <a:buNone/>
            </a:pPr>
            <a:r>
              <a:rPr lang="en-GB" sz="5333" b="1" dirty="0"/>
              <a:t>We’re not in it for the benefits</a:t>
            </a:r>
          </a:p>
          <a:p>
            <a:pPr marL="0" indent="0" algn="ctr">
              <a:buNone/>
            </a:pPr>
            <a:r>
              <a:rPr lang="en-GB" sz="5333" b="1" dirty="0"/>
              <a:t>We’re in it for the strategy</a:t>
            </a:r>
          </a:p>
        </p:txBody>
      </p:sp>
      <p:sp>
        <p:nvSpPr>
          <p:cNvPr id="4" name="Content Placeholder 2"/>
          <p:cNvSpPr txBox="1">
            <a:spLocks/>
          </p:cNvSpPr>
          <p:nvPr/>
        </p:nvSpPr>
        <p:spPr>
          <a:xfrm>
            <a:off x="609600" y="2741075"/>
            <a:ext cx="10972800" cy="108012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sz="5333"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462" y="3607960"/>
            <a:ext cx="7461075" cy="2804160"/>
          </a:xfrm>
          <a:prstGeom prst="rect">
            <a:avLst/>
          </a:prstGeom>
        </p:spPr>
      </p:pic>
      <p:sp>
        <p:nvSpPr>
          <p:cNvPr id="7" name="Rectangle 6">
            <a:extLst>
              <a:ext uri="{FF2B5EF4-FFF2-40B4-BE49-F238E27FC236}">
                <a16:creationId xmlns:a16="http://schemas.microsoft.com/office/drawing/2014/main" id="{ADCCA95A-EEC9-26BD-F978-A3D76D73D219}"/>
              </a:ext>
            </a:extLst>
          </p:cNvPr>
          <p:cNvSpPr/>
          <p:nvPr/>
        </p:nvSpPr>
        <p:spPr>
          <a:xfrm>
            <a:off x="6752968" y="5770605"/>
            <a:ext cx="3073569" cy="5745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816080" y="3501008"/>
            <a:ext cx="672075" cy="25202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53642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CBEAB2-FB36-8639-68EB-D37BF5AA726A}"/>
              </a:ext>
            </a:extLst>
          </p:cNvPr>
          <p:cNvSpPr>
            <a:spLocks noGrp="1"/>
          </p:cNvSpPr>
          <p:nvPr>
            <p:ph type="title"/>
          </p:nvPr>
        </p:nvSpPr>
        <p:spPr/>
        <p:txBody>
          <a:bodyPr/>
          <a:lstStyle/>
          <a:p>
            <a:r>
              <a:rPr lang="en-GB" dirty="0"/>
              <a:t>Goal Model</a:t>
            </a:r>
          </a:p>
        </p:txBody>
      </p:sp>
      <p:sp>
        <p:nvSpPr>
          <p:cNvPr id="5" name="Text Placeholder 4">
            <a:extLst>
              <a:ext uri="{FF2B5EF4-FFF2-40B4-BE49-F238E27FC236}">
                <a16:creationId xmlns:a16="http://schemas.microsoft.com/office/drawing/2014/main" id="{6D360015-B6BB-224F-05F0-1FB1712042F1}"/>
              </a:ext>
            </a:extLst>
          </p:cNvPr>
          <p:cNvSpPr>
            <a:spLocks noGrp="1"/>
          </p:cNvSpPr>
          <p:nvPr>
            <p:ph type="body" idx="1"/>
          </p:nvPr>
        </p:nvSpPr>
        <p:spPr/>
        <p:txBody>
          <a:bodyPr/>
          <a:lstStyle/>
          <a:p>
            <a:r>
              <a:rPr lang="en-GB" dirty="0"/>
              <a:t>Layout and Contents</a:t>
            </a:r>
          </a:p>
        </p:txBody>
      </p:sp>
    </p:spTree>
    <p:extLst>
      <p:ext uri="{BB962C8B-B14F-4D97-AF65-F5344CB8AC3E}">
        <p14:creationId xmlns:p14="http://schemas.microsoft.com/office/powerpoint/2010/main" val="3079554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Never-ending links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59968" y="1436211"/>
            <a:ext cx="7072064" cy="5056664"/>
          </a:xfrm>
        </p:spPr>
      </p:pic>
      <p:pic>
        <p:nvPicPr>
          <p:cNvPr id="3" name="Picture 2">
            <a:extLst>
              <a:ext uri="{FF2B5EF4-FFF2-40B4-BE49-F238E27FC236}">
                <a16:creationId xmlns:a16="http://schemas.microsoft.com/office/drawing/2014/main" id="{E6A07CBB-52A5-95AC-2540-1E5F0EE52B19}"/>
              </a:ext>
            </a:extLst>
          </p:cNvPr>
          <p:cNvPicPr>
            <a:picLocks noChangeAspect="1"/>
          </p:cNvPicPr>
          <p:nvPr/>
        </p:nvPicPr>
        <p:blipFill>
          <a:blip r:embed="rId4"/>
          <a:stretch>
            <a:fillRect/>
          </a:stretch>
        </p:blipFill>
        <p:spPr>
          <a:xfrm>
            <a:off x="3237135" y="1367572"/>
            <a:ext cx="3798137" cy="646232"/>
          </a:xfrm>
          <a:prstGeom prst="rect">
            <a:avLst/>
          </a:prstGeom>
        </p:spPr>
      </p:pic>
    </p:spTree>
    <p:extLst>
      <p:ext uri="{BB962C8B-B14F-4D97-AF65-F5344CB8AC3E}">
        <p14:creationId xmlns:p14="http://schemas.microsoft.com/office/powerpoint/2010/main" val="3538446610"/>
      </p:ext>
    </p:extLst>
  </p:cSld>
  <p:clrMapOvr>
    <a:masterClrMapping/>
  </p:clrMapOvr>
</p:sld>
</file>

<file path=ppt/theme/theme1.xml><?xml version="1.0" encoding="utf-8"?>
<a:theme xmlns:a="http://schemas.openxmlformats.org/drawingml/2006/main" name="Goal Mo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al Mod.potx" id="{976409CF-DBB5-43B1-8CA2-04731CF6C480}" vid="{7E74EB02-AE5D-4E00-91AE-98FE66D297E8}"/>
    </a:ext>
  </a:extLst>
</a:theme>
</file>

<file path=ppt/theme/theme2.xml><?xml version="1.0" encoding="utf-8"?>
<a:theme xmlns:a="http://schemas.openxmlformats.org/drawingml/2006/main" name="Keldale plain 24">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eldale plain 24.potx" id="{39C95859-C968-46A0-BAEA-61FB6DC35416}" vid="{473A3591-26C9-471E-AEFE-E27610E87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Goal Mod</Template>
  <TotalTime>1219</TotalTime>
  <Words>4542</Words>
  <Application>Microsoft Office PowerPoint</Application>
  <PresentationFormat>Widescreen</PresentationFormat>
  <Paragraphs>300</Paragraphs>
  <Slides>30</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Aptos</vt:lpstr>
      <vt:lpstr>Arial</vt:lpstr>
      <vt:lpstr>Calibri</vt:lpstr>
      <vt:lpstr>Gill Sans MT</vt:lpstr>
      <vt:lpstr>Goal Mod</vt:lpstr>
      <vt:lpstr>Keldale plain 24</vt:lpstr>
      <vt:lpstr>The Goal Model</vt:lpstr>
      <vt:lpstr>Starting from the top</vt:lpstr>
      <vt:lpstr>Mapping – what’s it good for?</vt:lpstr>
      <vt:lpstr>Models</vt:lpstr>
      <vt:lpstr>My first map</vt:lpstr>
      <vt:lpstr>A more up to date one</vt:lpstr>
      <vt:lpstr>A small heresy</vt:lpstr>
      <vt:lpstr>Goal Model</vt:lpstr>
      <vt:lpstr>Never-ending links</vt:lpstr>
      <vt:lpstr>Sitting on the plane</vt:lpstr>
      <vt:lpstr>The Goal Model</vt:lpstr>
      <vt:lpstr>The business environment</vt:lpstr>
      <vt:lpstr>Concerns</vt:lpstr>
      <vt:lpstr>Stakeholders</vt:lpstr>
      <vt:lpstr>The Initiative</vt:lpstr>
      <vt:lpstr>Ends</vt:lpstr>
      <vt:lpstr>Ways</vt:lpstr>
      <vt:lpstr>Means</vt:lpstr>
      <vt:lpstr>Externals</vt:lpstr>
      <vt:lpstr>The Goal Model</vt:lpstr>
      <vt:lpstr>Goal Model</vt:lpstr>
      <vt:lpstr>Bi-directional – no arrows</vt:lpstr>
      <vt:lpstr>Connections – it’s the bond that counts</vt:lpstr>
      <vt:lpstr>No Work or Change in the Goal Model</vt:lpstr>
      <vt:lpstr>3D Overlay – Work Breakdown</vt:lpstr>
      <vt:lpstr>Setting some boundaries</vt:lpstr>
      <vt:lpstr>PowerPoint Presentation</vt:lpstr>
      <vt:lpstr>Observations</vt:lpstr>
      <vt:lpstr>Discussion</vt:lpstr>
      <vt:lpstr>The Goal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Waller</dc:creator>
  <cp:lastModifiedBy>David Waller</cp:lastModifiedBy>
  <cp:revision>15</cp:revision>
  <dcterms:created xsi:type="dcterms:W3CDTF">2024-07-17T14:29:10Z</dcterms:created>
  <dcterms:modified xsi:type="dcterms:W3CDTF">2025-02-06T12:13:42Z</dcterms:modified>
</cp:coreProperties>
</file>