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1" r:id="rId5"/>
    <p:sldMasterId id="2147483895" r:id="rId6"/>
    <p:sldMasterId id="2147483907" r:id="rId7"/>
  </p:sldMasterIdLst>
  <p:notesMasterIdLst>
    <p:notesMasterId r:id="rId32"/>
  </p:notesMasterIdLst>
  <p:sldIdLst>
    <p:sldId id="256" r:id="rId8"/>
    <p:sldId id="1995" r:id="rId9"/>
    <p:sldId id="1992" r:id="rId10"/>
    <p:sldId id="344" r:id="rId11"/>
    <p:sldId id="313" r:id="rId12"/>
    <p:sldId id="259" r:id="rId13"/>
    <p:sldId id="1993" r:id="rId14"/>
    <p:sldId id="294" r:id="rId15"/>
    <p:sldId id="260" r:id="rId16"/>
    <p:sldId id="265" r:id="rId17"/>
    <p:sldId id="307" r:id="rId18"/>
    <p:sldId id="263" r:id="rId19"/>
    <p:sldId id="296" r:id="rId20"/>
    <p:sldId id="297" r:id="rId21"/>
    <p:sldId id="262" r:id="rId22"/>
    <p:sldId id="1991" r:id="rId23"/>
    <p:sldId id="306" r:id="rId24"/>
    <p:sldId id="261" r:id="rId25"/>
    <p:sldId id="264" r:id="rId26"/>
    <p:sldId id="279" r:id="rId27"/>
    <p:sldId id="1994" r:id="rId28"/>
    <p:sldId id="345" r:id="rId29"/>
    <p:sldId id="258" r:id="rId30"/>
    <p:sldId id="19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977"/>
    <a:srgbClr val="C8C8E6"/>
    <a:srgbClr val="CCCCFF"/>
    <a:srgbClr val="231F20"/>
    <a:srgbClr val="0072CE"/>
    <a:srgbClr val="FAE100"/>
    <a:srgbClr val="C2E4FF"/>
    <a:srgbClr val="F2F2F2"/>
    <a:srgbClr val="E8EDEE"/>
    <a:srgbClr val="768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3" autoAdjust="0"/>
    <p:restoredTop sz="71905" autoAdjust="0"/>
  </p:normalViewPr>
  <p:slideViewPr>
    <p:cSldViewPr snapToGrid="0">
      <p:cViewPr varScale="1">
        <p:scale>
          <a:sx n="74" d="100"/>
          <a:sy n="74" d="100"/>
        </p:scale>
        <p:origin x="1699" y="28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Six questions sum up strategic thinking and Benefits Management is an excellent method to provide good answers.</a:t>
            </a:r>
          </a:p>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132456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sponsored piece on the </a:t>
            </a:r>
            <a:r>
              <a:rPr lang="en-GB" dirty="0" err="1"/>
              <a:t>digitalhealth</a:t>
            </a:r>
            <a:r>
              <a:rPr lang="en-GB" dirty="0"/>
              <a:t> website. It went on for ages but never said what the product was.</a:t>
            </a:r>
          </a:p>
          <a:p>
            <a:r>
              <a:rPr lang="en-GB" dirty="0"/>
              <a:t>The 20+ feedback comments didn’t find out what it was either, summarised in one comment, “Or to simplify Clive, ‘can you please tell us what it does and how?”</a:t>
            </a:r>
          </a:p>
        </p:txBody>
      </p:sp>
      <p:sp>
        <p:nvSpPr>
          <p:cNvPr id="4" name="Slide Number Placeholder 3"/>
          <p:cNvSpPr>
            <a:spLocks noGrp="1"/>
          </p:cNvSpPr>
          <p:nvPr>
            <p:ph type="sldNum" sz="quarter" idx="5"/>
          </p:nvPr>
        </p:nvSpPr>
        <p:spPr/>
        <p:txBody>
          <a:bodyPr/>
          <a:lstStyle/>
          <a:p>
            <a:fld id="{BA8AA2C9-DD23-4770-913D-31AD8A46B099}" type="slidenum">
              <a:rPr lang="en-GB" smtClean="0"/>
              <a:t>10</a:t>
            </a:fld>
            <a:endParaRPr lang="en-GB"/>
          </a:p>
        </p:txBody>
      </p:sp>
    </p:spTree>
    <p:extLst>
      <p:ext uri="{BB962C8B-B14F-4D97-AF65-F5344CB8AC3E}">
        <p14:creationId xmlns:p14="http://schemas.microsoft.com/office/powerpoint/2010/main" val="2687700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benefits map for a typical information project. There’s a quite a bit of detail here, which I’ll skim over quickly. </a:t>
            </a:r>
          </a:p>
          <a:p>
            <a:r>
              <a:rPr lang="en-GB" dirty="0"/>
              <a:t>The map is the key tool in the BM box. It’s one that we don’t use half as often or as well as I’d like. It’s a ‘plan on a page’ summary of the end state of any initiative, the why, what and how, all in one picture. </a:t>
            </a:r>
          </a:p>
          <a:p>
            <a:r>
              <a:rPr lang="en-GB" dirty="0"/>
              <a:t>On the right are the Drivers why, and the End, what you want. What does ‘good’ look like? It looks like this desirable end-state.</a:t>
            </a:r>
          </a:p>
          <a:p>
            <a:r>
              <a:rPr lang="en-GB" dirty="0"/>
              <a:t>On the left, the Means. What’s the point of the change? It’s a simple expressed solution with its key features, “We rent a shop. It is small and in a prime location.”</a:t>
            </a:r>
          </a:p>
          <a:p>
            <a:endParaRPr lang="en-GB" dirty="0"/>
          </a:p>
          <a:p>
            <a:r>
              <a:rPr lang="en-GB" dirty="0"/>
              <a:t>In this case, a generic information project, we’ll be clear about what the information is and what we do to it.</a:t>
            </a:r>
          </a:p>
          <a:p>
            <a:endParaRPr lang="en-GB" dirty="0"/>
          </a:p>
          <a:p>
            <a:r>
              <a:rPr lang="en-GB" dirty="0"/>
              <a:t>Note the boundary of control and responsibility between what we produce and how it gets used.</a:t>
            </a:r>
          </a:p>
        </p:txBody>
      </p:sp>
      <p:sp>
        <p:nvSpPr>
          <p:cNvPr id="4" name="Slide Number Placeholder 3"/>
          <p:cNvSpPr>
            <a:spLocks noGrp="1"/>
          </p:cNvSpPr>
          <p:nvPr>
            <p:ph type="sldNum" sz="quarter" idx="10"/>
          </p:nvPr>
        </p:nvSpPr>
        <p:spPr/>
        <p:txBody>
          <a:bodyPr/>
          <a:lstStyle/>
          <a:p>
            <a:fld id="{573BD2BE-0D39-469E-8B13-E83FE0E0A27D}" type="slidenum">
              <a:rPr lang="en-GB" smtClean="0"/>
              <a:t>11</a:t>
            </a:fld>
            <a:endParaRPr lang="en-GB" dirty="0"/>
          </a:p>
        </p:txBody>
      </p:sp>
    </p:spTree>
    <p:extLst>
      <p:ext uri="{BB962C8B-B14F-4D97-AF65-F5344CB8AC3E}">
        <p14:creationId xmlns:p14="http://schemas.microsoft.com/office/powerpoint/2010/main" val="173654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is it really for?</a:t>
            </a:r>
          </a:p>
          <a:p>
            <a:r>
              <a:rPr lang="en-GB" dirty="0"/>
              <a:t>Who are the appropriate stakeholders for your change? Who wants it? Who controls how it will happen? Who should receive the benefits? When told that it’s for the customers, remember that there are a number of gatekeepers and advocates between you and your actual customers. You may not be giving the patients what they want so much as giving the CCGs what they believe the patients want. This might not be a bad thing but it is something to keep in mind. Who it’s really for isn’t as obvious as it looks at first sight.</a:t>
            </a:r>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12</a:t>
            </a:fld>
            <a:endParaRPr lang="en-GB"/>
          </a:p>
        </p:txBody>
      </p:sp>
    </p:spTree>
    <p:extLst>
      <p:ext uri="{BB962C8B-B14F-4D97-AF65-F5344CB8AC3E}">
        <p14:creationId xmlns:p14="http://schemas.microsoft.com/office/powerpoint/2010/main" val="383734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hypothetical case of an integrated care record. It’s a bit closer to home than the generic information project map. We’ve identified four sets of stakeholders who expect to benefit.</a:t>
            </a:r>
          </a:p>
          <a:p>
            <a:r>
              <a:rPr lang="en-GB" dirty="0"/>
              <a:t>Service Leaders are the people who control the care, e.g. commissioners of services or budget holders. Who they are will depend on the scale of the programme or project in question. Service Providers can be the institutions delivering services, down to individual staff members and again this depends on scale. The Service Users get direct, personal impact from the care provided and the broader societal impact lands on the General Population. They’re often listed as ‘The Community’, ‘The Taxpayer’, or ‘UK plc’. </a:t>
            </a:r>
          </a:p>
          <a:p>
            <a:r>
              <a:rPr lang="en-GB" dirty="0"/>
              <a:t>What happens when we concentrate on one requirement? Someone who commissions care believes an integrated care record can bring more empowerment to service users. The next diagram shows a) why they believe this is a good thing and b) how the record will empower the service user.</a:t>
            </a:r>
          </a:p>
          <a:p>
            <a:endParaRPr lang="en-GB" dirty="0"/>
          </a:p>
        </p:txBody>
      </p:sp>
      <p:sp>
        <p:nvSpPr>
          <p:cNvPr id="4" name="Slide Number Placeholder 3"/>
          <p:cNvSpPr>
            <a:spLocks noGrp="1"/>
          </p:cNvSpPr>
          <p:nvPr>
            <p:ph type="sldNum" sz="quarter" idx="10"/>
          </p:nvPr>
        </p:nvSpPr>
        <p:spPr/>
        <p:txBody>
          <a:bodyPr/>
          <a:lstStyle/>
          <a:p>
            <a:fld id="{573BD2BE-0D39-469E-8B13-E83FE0E0A27D}" type="slidenum">
              <a:rPr lang="en-GB" smtClean="0"/>
              <a:t>13</a:t>
            </a:fld>
            <a:endParaRPr lang="en-GB" dirty="0"/>
          </a:p>
        </p:txBody>
      </p:sp>
    </p:spTree>
    <p:extLst>
      <p:ext uri="{BB962C8B-B14F-4D97-AF65-F5344CB8AC3E}">
        <p14:creationId xmlns:p14="http://schemas.microsoft.com/office/powerpoint/2010/main" val="23285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whole separate discussion to be had on whom a project’s really for and what they actually want from it. Looking at the objective of ‘Less demand on resources’, it’s pretty clear that the benefit recipient here is the commissioner who’s paying, not the Service Users. We would usually expect Service Users to get some value out of a healthcare related project but they’re not the reason why this particular project is happening. The model shows clearly what end we have in mind. This then tests the reasoning of what a good result is and how we will prove it. </a:t>
            </a:r>
          </a:p>
        </p:txBody>
      </p:sp>
      <p:sp>
        <p:nvSpPr>
          <p:cNvPr id="4" name="Slide Number Placeholder 3"/>
          <p:cNvSpPr>
            <a:spLocks noGrp="1"/>
          </p:cNvSpPr>
          <p:nvPr>
            <p:ph type="sldNum" sz="quarter" idx="10"/>
          </p:nvPr>
        </p:nvSpPr>
        <p:spPr/>
        <p:txBody>
          <a:bodyPr/>
          <a:lstStyle/>
          <a:p>
            <a:fld id="{573BD2BE-0D39-469E-8B13-E83FE0E0A27D}" type="slidenum">
              <a:rPr lang="en-GB" smtClean="0"/>
              <a:t>14</a:t>
            </a:fld>
            <a:endParaRPr lang="en-GB" dirty="0"/>
          </a:p>
        </p:txBody>
      </p:sp>
    </p:spTree>
    <p:extLst>
      <p:ext uri="{BB962C8B-B14F-4D97-AF65-F5344CB8AC3E}">
        <p14:creationId xmlns:p14="http://schemas.microsoft.com/office/powerpoint/2010/main" val="625081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they actually want? </a:t>
            </a:r>
          </a:p>
          <a:p>
            <a:r>
              <a:rPr lang="en-GB" dirty="0"/>
              <a:t>A benefit is a result that a stakeholder perceives to be of value. So, having identified the right stakeholders, what do they perceive as being valuable? Perception beats reality nearly every time and perception is subjective. It isn’t easy deciding who the change is for. It’s even harder working out what they genuinely want, whether you can feasibly deliver it and if it’s worth the cost.</a:t>
            </a:r>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15</a:t>
            </a:fld>
            <a:endParaRPr lang="en-GB"/>
          </a:p>
        </p:txBody>
      </p:sp>
    </p:spTree>
    <p:extLst>
      <p:ext uri="{BB962C8B-B14F-4D97-AF65-F5344CB8AC3E}">
        <p14:creationId xmlns:p14="http://schemas.microsoft.com/office/powerpoint/2010/main" val="88301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repeat, the model shows clearly what end we have in mind. This then tests the reasoning of what a good result is and how we will prove it. </a:t>
            </a:r>
          </a:p>
          <a:p>
            <a:r>
              <a:rPr lang="en-GB" dirty="0"/>
              <a:t>In this case, wanting less demand on resources means that we will want the Service Users to be more empowered to look after themselves, not more empowered to band together and demand more out of the NHS. The project will have to be planned and managed to ensure it meets its desired objective. The information product we create will have to be fit for Service Users to use it in a way that empowers them to meet the commissioner’s objectives. The benefit will be measured and proved in terms of self-help or reduced use of services.</a:t>
            </a:r>
          </a:p>
          <a:p>
            <a:r>
              <a:rPr lang="en-GB" dirty="0"/>
              <a:t>Remember the ‘Start with the End in Mind’. Why you choose to do something directly affects the way you go about it. </a:t>
            </a:r>
          </a:p>
        </p:txBody>
      </p:sp>
      <p:sp>
        <p:nvSpPr>
          <p:cNvPr id="4" name="Slide Number Placeholder 3"/>
          <p:cNvSpPr>
            <a:spLocks noGrp="1"/>
          </p:cNvSpPr>
          <p:nvPr>
            <p:ph type="sldNum" sz="quarter" idx="10"/>
          </p:nvPr>
        </p:nvSpPr>
        <p:spPr/>
        <p:txBody>
          <a:bodyPr/>
          <a:lstStyle/>
          <a:p>
            <a:fld id="{573BD2BE-0D39-469E-8B13-E83FE0E0A27D}" type="slidenum">
              <a:rPr lang="en-GB" smtClean="0"/>
              <a:t>16</a:t>
            </a:fld>
            <a:endParaRPr lang="en-GB" dirty="0"/>
          </a:p>
        </p:txBody>
      </p:sp>
    </p:spTree>
    <p:extLst>
      <p:ext uri="{BB962C8B-B14F-4D97-AF65-F5344CB8AC3E}">
        <p14:creationId xmlns:p14="http://schemas.microsoft.com/office/powerpoint/2010/main" val="202956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not to do it.</a:t>
            </a:r>
          </a:p>
          <a:p>
            <a:endParaRPr lang="en-GB" dirty="0"/>
          </a:p>
          <a:p>
            <a:r>
              <a:rPr lang="en-GB" dirty="0"/>
              <a:t>This is a slide from a typical Comms piece. It’s safe to assume that any slide labelled ‘Benefits’ will not contain any benefits at all. They will be features, or occasionally measurable outcomes. </a:t>
            </a:r>
          </a:p>
          <a:p>
            <a:r>
              <a:rPr lang="en-GB" dirty="0"/>
              <a:t>Who really wants these ‘benefits’? Who will own them and see that they happen? It’s not likely to be customer or end user. These are more like stuff we want to make, rather than stuff they want to achieve. Benefits Management – appropriate benefits to identified stakeholders – the right things for the right people.</a:t>
            </a:r>
          </a:p>
          <a:p>
            <a:endParaRPr lang="en-GB" dirty="0"/>
          </a:p>
          <a:p>
            <a:r>
              <a:rPr lang="en-GB" dirty="0"/>
              <a:t>What do they actually want? If we have Benefit Owners who genuinely want these, how will they quantify them to prove that they are worthwhile? Asking the ‘so what’ questions will dig out the genuine value behind them, e.g. ‘Available anytime, anywhere’ enables 24hr care at the right locations, improving clinical outcomes for a particular set of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38432-A63A-4684-8372-4C590EA96B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207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get this done?</a:t>
            </a:r>
          </a:p>
          <a:p>
            <a:r>
              <a:rPr lang="en-GB" dirty="0"/>
              <a:t>Up to this point, you’ve got something aspirational, a great idea in theory. So, let’s spoil it all by dragging it back down to reality. “How do we get this done?” moves you on from design to implementation. It reminds you that the results (“What do they actually want?”) will have to be managed in. It’s not just the technology, it’s the objectives and the benefits and all the business change needed to achieve them. This is all Project or Line Management, leadership, not Benefits Management. However, your BM and their map will have set the scene for what needs to be done. Looking at the map, is it rational, feasible and worth the effort? </a:t>
            </a:r>
          </a:p>
          <a:p>
            <a:r>
              <a:rPr lang="en-GB" dirty="0"/>
              <a:t>Do you control the levers, how far does your influence extend? </a:t>
            </a:r>
          </a:p>
          <a:p>
            <a:r>
              <a:rPr lang="en-GB" dirty="0"/>
              <a:t>You’ve found out who it’s really for and what they actually want. What about all the others who will have to take part in delivering it? Will they do what’s needed? Does everyone involved understand and agree where the boundaries of responsibility lie and who must do what? Have you made promises that aren’t yours to keep?</a:t>
            </a:r>
          </a:p>
          <a:p>
            <a:r>
              <a:rPr lang="en-GB" dirty="0"/>
              <a:t>These issues must be resolved before you can worry properly about the time and resources needed and start drawing up plans.</a:t>
            </a:r>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18</a:t>
            </a:fld>
            <a:endParaRPr lang="en-GB"/>
          </a:p>
        </p:txBody>
      </p:sp>
    </p:spTree>
    <p:extLst>
      <p:ext uri="{BB962C8B-B14F-4D97-AF65-F5344CB8AC3E}">
        <p14:creationId xmlns:p14="http://schemas.microsoft.com/office/powerpoint/2010/main" val="5916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makes this option better than Plan B?</a:t>
            </a:r>
          </a:p>
          <a:p>
            <a:r>
              <a:rPr lang="en-GB" dirty="0"/>
              <a:t>Why is this change the best option to take? Why is it the best use of your / your sponsor’s scarce resources? When you are dealing with profit and finance then the comparison will be relatively (!) straightforward. If you’re looking at Social Return on Investment then life can get just a little more messy. That doesn’t mean that you shouldn’t try though. Unless you own your business, you’re responsible for spending other people’s money so you ought to spend it wisely.</a:t>
            </a:r>
          </a:p>
          <a:p>
            <a:r>
              <a:rPr lang="en-GB" dirty="0"/>
              <a:t>What else could the money be spent on? Have you a sound argument why it should be spent on you? Crudely put, in the NHS we’re competing for funds against nurses and drugs and bandages. We should justify our investments. We need comparative value within our own portfolio. We can’t do that if we don’t know what the benefits are or what they’re worth.</a:t>
            </a:r>
          </a:p>
          <a:p>
            <a:endParaRPr lang="en-GB" dirty="0"/>
          </a:p>
          <a:p>
            <a:r>
              <a:rPr lang="en-GB" dirty="0"/>
              <a:t>There may be situations where, “The popular kids think it’s cool.” is a sound reason to invest, but spending public money to change peoples’ lives isn’t one of them.</a:t>
            </a:r>
          </a:p>
          <a:p>
            <a:endParaRPr lang="en-GB" dirty="0"/>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19</a:t>
            </a:fld>
            <a:endParaRPr lang="en-GB"/>
          </a:p>
        </p:txBody>
      </p:sp>
    </p:spTree>
    <p:extLst>
      <p:ext uri="{BB962C8B-B14F-4D97-AF65-F5344CB8AC3E}">
        <p14:creationId xmlns:p14="http://schemas.microsoft.com/office/powerpoint/2010/main" val="135063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my word for it. Here’s what Prof. Bent </a:t>
            </a:r>
            <a:r>
              <a:rPr lang="en-GB" dirty="0" err="1"/>
              <a:t>Flyvbjerg</a:t>
            </a:r>
            <a:r>
              <a:rPr lang="en-GB" dirty="0"/>
              <a:t> says. And his c.v. is bigger than mine.</a:t>
            </a:r>
          </a:p>
          <a:p>
            <a:endParaRPr lang="en-GB" dirty="0"/>
          </a:p>
          <a:p>
            <a:r>
              <a:rPr lang="en-GB" dirty="0"/>
              <a:t>Bent </a:t>
            </a:r>
            <a:r>
              <a:rPr lang="en-GB" dirty="0" err="1"/>
              <a:t>Flyvbjerg</a:t>
            </a:r>
            <a:r>
              <a:rPr lang="en-GB" dirty="0"/>
              <a:t> was the first BT Professor of Major Programme Management at Saïd Business School and a Professorial Fellow of St Anne’s College. He held the post until September 2021.  </a:t>
            </a:r>
          </a:p>
          <a:p>
            <a:endParaRPr lang="en-GB" dirty="0"/>
          </a:p>
          <a:p>
            <a:r>
              <a:rPr lang="en-GB" dirty="0"/>
              <a:t>Bent </a:t>
            </a:r>
            <a:r>
              <a:rPr lang="en-GB" dirty="0" err="1"/>
              <a:t>Flyvbjerg</a:t>
            </a:r>
            <a:r>
              <a:rPr lang="en-GB" dirty="0"/>
              <a:t> works for better management of megaprojects and cities. He is the most cited scholar in the world on megaprojects. He is #1 on each of Google Scholar’s global-citation ranking lists in: Project Management, Planning, Infrastructure and Cities.</a:t>
            </a:r>
          </a:p>
          <a:p>
            <a:endParaRPr lang="en-GB" dirty="0"/>
          </a:p>
          <a:p>
            <a:r>
              <a:rPr lang="en-GB" dirty="0" err="1"/>
              <a:t>Flyvbjerg</a:t>
            </a:r>
            <a:r>
              <a:rPr lang="en-GB" dirty="0"/>
              <a:t> is the author or editor of 10 books and 200+ papers, translated into 20 languages.</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1086870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6 dumb questions looks too flippant to take seriously, here’s a more sober view The Public Value Framework: with supplementary guidance 2019.</a:t>
            </a:r>
          </a:p>
          <a:p>
            <a:endParaRPr lang="en-GB" dirty="0"/>
          </a:p>
          <a:p>
            <a:r>
              <a:rPr lang="en-GB" dirty="0"/>
              <a:t>In November 2017, the government published a report led by Sir Michael </a:t>
            </a:r>
          </a:p>
          <a:p>
            <a:r>
              <a:rPr lang="en-GB" dirty="0"/>
              <a:t>Barber in to improving the public value delivered by the public sector. The </a:t>
            </a:r>
          </a:p>
          <a:p>
            <a:r>
              <a:rPr lang="en-GB" dirty="0"/>
              <a:t>report made a series of recommendations, the central one of which was to </a:t>
            </a:r>
          </a:p>
          <a:p>
            <a:r>
              <a:rPr lang="en-GB" dirty="0"/>
              <a:t>implement a new Public Value Framework as a practical tool for maximising </a:t>
            </a:r>
          </a:p>
          <a:p>
            <a:r>
              <a:rPr lang="en-GB" dirty="0"/>
              <a:t>the value delivered from public spending and improving outcomes for </a:t>
            </a:r>
          </a:p>
          <a:p>
            <a:r>
              <a:rPr lang="en-GB" dirty="0"/>
              <a:t>citizens.</a:t>
            </a:r>
          </a:p>
          <a:p>
            <a:endParaRPr lang="en-GB" dirty="0"/>
          </a:p>
          <a:p>
            <a:r>
              <a:rPr lang="en-GB" dirty="0"/>
              <a:t>It covers much of the same ground as we just have. It’s missing the best value question though, ‘better than Plan B’…</a:t>
            </a:r>
          </a:p>
          <a:p>
            <a:endParaRPr lang="en-GB" dirty="0"/>
          </a:p>
        </p:txBody>
      </p:sp>
      <p:sp>
        <p:nvSpPr>
          <p:cNvPr id="4" name="Slide Number Placeholder 3"/>
          <p:cNvSpPr>
            <a:spLocks noGrp="1"/>
          </p:cNvSpPr>
          <p:nvPr>
            <p:ph type="sldNum" sz="quarter" idx="5"/>
          </p:nvPr>
        </p:nvSpPr>
        <p:spPr/>
        <p:txBody>
          <a:bodyPr/>
          <a:lstStyle/>
          <a:p>
            <a:fld id="{BA8AA2C9-DD23-4770-913D-31AD8A46B099}" type="slidenum">
              <a:rPr lang="en-GB" smtClean="0"/>
              <a:t>20</a:t>
            </a:fld>
            <a:endParaRPr lang="en-GB"/>
          </a:p>
        </p:txBody>
      </p:sp>
    </p:spTree>
    <p:extLst>
      <p:ext uri="{BB962C8B-B14F-4D97-AF65-F5344CB8AC3E}">
        <p14:creationId xmlns:p14="http://schemas.microsoft.com/office/powerpoint/2010/main" val="514806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have we learned?</a:t>
            </a:r>
          </a:p>
          <a:p>
            <a:r>
              <a:rPr lang="en-GB" dirty="0"/>
              <a:t>Up-front planning and analysis, ‘know before you go’. BM helps you make sound strategic decisions and good choices before you commit to invest.</a:t>
            </a:r>
          </a:p>
          <a:p>
            <a:r>
              <a:rPr lang="en-GB" dirty="0"/>
              <a:t>Keep it simple – you should have a compelling case for the why, what and how of your change initiative in fewer than 6 slides. </a:t>
            </a:r>
          </a:p>
        </p:txBody>
      </p:sp>
      <p:sp>
        <p:nvSpPr>
          <p:cNvPr id="4" name="Slide Number Placeholder 3"/>
          <p:cNvSpPr>
            <a:spLocks noGrp="1"/>
          </p:cNvSpPr>
          <p:nvPr>
            <p:ph type="sldNum" sz="quarter" idx="5"/>
          </p:nvPr>
        </p:nvSpPr>
        <p:spPr/>
        <p:txBody>
          <a:bodyPr/>
          <a:lstStyle/>
          <a:p>
            <a:fld id="{BA8AA2C9-DD23-4770-913D-31AD8A46B099}" type="slidenum">
              <a:rPr lang="en-GB" smtClean="0"/>
              <a:t>21</a:t>
            </a:fld>
            <a:endParaRPr lang="en-GB"/>
          </a:p>
        </p:txBody>
      </p:sp>
    </p:spTree>
    <p:extLst>
      <p:ext uri="{BB962C8B-B14F-4D97-AF65-F5344CB8AC3E}">
        <p14:creationId xmlns:p14="http://schemas.microsoft.com/office/powerpoint/2010/main" val="219770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dirty="0"/>
              <a:t>A reminder that BM works. Here’s a quote from the YAS</a:t>
            </a:r>
            <a:r>
              <a:rPr lang="en-GB" baseline="0" dirty="0"/>
              <a:t> testimonial piece.</a:t>
            </a:r>
          </a:p>
        </p:txBody>
      </p:sp>
      <p:sp>
        <p:nvSpPr>
          <p:cNvPr id="4" name="Slide Number Placeholder 3"/>
          <p:cNvSpPr>
            <a:spLocks noGrp="1"/>
          </p:cNvSpPr>
          <p:nvPr>
            <p:ph type="sldNum" sz="quarter" idx="10"/>
          </p:nvPr>
        </p:nvSpPr>
        <p:spPr/>
        <p:txBody>
          <a:bodyPr/>
          <a:lstStyle/>
          <a:p>
            <a:fld id="{4578323B-58A7-483E-915B-D4EC27A732EB}" type="slidenum">
              <a:rPr lang="en-GB" smtClean="0"/>
              <a:pPr/>
              <a:t>22</a:t>
            </a:fld>
            <a:endParaRPr lang="en-GB"/>
          </a:p>
        </p:txBody>
      </p:sp>
    </p:spTree>
    <p:extLst>
      <p:ext uri="{BB962C8B-B14F-4D97-AF65-F5344CB8AC3E}">
        <p14:creationId xmlns:p14="http://schemas.microsoft.com/office/powerpoint/2010/main" val="300453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Naïve questions but complex answers</a:t>
            </a:r>
          </a:p>
          <a:p>
            <a:r>
              <a:rPr lang="en-GB" dirty="0"/>
              <a:t>It’s easy to ask the questions, not so easy to get good answers. Ask them at the start, before you’ve invested too much resource and emotion. Use them to select your projects rather than evaluate them after the event. If you do ask them late into the project, at least try to answer the questions honestly and as best you can. Once you know the answers you can improve the present situation and learn valuable lessons for next time.</a:t>
            </a:r>
          </a:p>
          <a:p>
            <a:r>
              <a:rPr lang="en-GB" dirty="0"/>
              <a:t>Bad answers don’t always mean you should stop anything. You can always change the change, do it differently, do something different. Once you’ve got good answers then you’ll have the satisfaction that you’ve picked the right thing to do and the confidence that you can deliver it.</a:t>
            </a:r>
          </a:p>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23</a:t>
            </a:fld>
            <a:endParaRPr lang="en-GB"/>
          </a:p>
        </p:txBody>
      </p:sp>
    </p:spTree>
    <p:extLst>
      <p:ext uri="{BB962C8B-B14F-4D97-AF65-F5344CB8AC3E}">
        <p14:creationId xmlns:p14="http://schemas.microsoft.com/office/powerpoint/2010/main" val="3166308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A5C39E-6B5C-4E07-8992-0B704F9134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4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1E9FD-8308-4DCC-9B9B-2B1886079598}" type="slidenum">
              <a:rPr lang="en-GB" altLang="en-US"/>
              <a:pPr/>
              <a:t>3</a:t>
            </a:fld>
            <a:endParaRPr lang="en-GB" altLang="en-US"/>
          </a:p>
        </p:txBody>
      </p:sp>
      <p:sp>
        <p:nvSpPr>
          <p:cNvPr id="93186" name="Rectangle 2"/>
          <p:cNvSpPr>
            <a:spLocks noGrp="1" noRot="1" noChangeAspect="1" noChangeArrowheads="1" noTextEdit="1"/>
          </p:cNvSpPr>
          <p:nvPr>
            <p:ph type="sldImg"/>
          </p:nvPr>
        </p:nvSpPr>
        <p:spPr>
          <a:xfrm>
            <a:off x="90488" y="744538"/>
            <a:ext cx="6616700" cy="3722687"/>
          </a:xfrm>
          <a:ln/>
        </p:spPr>
      </p:sp>
      <p:sp>
        <p:nvSpPr>
          <p:cNvPr id="93187" name="Rectangle 3"/>
          <p:cNvSpPr>
            <a:spLocks noGrp="1" noChangeArrowheads="1"/>
          </p:cNvSpPr>
          <p:nvPr>
            <p:ph type="body" idx="1"/>
          </p:nvPr>
        </p:nvSpPr>
        <p:spPr>
          <a:xfrm>
            <a:off x="906357" y="4715153"/>
            <a:ext cx="4984962" cy="4466987"/>
          </a:xfrm>
        </p:spPr>
        <p:txBody>
          <a:bodyPr/>
          <a:lstStyle/>
          <a:p>
            <a:pPr>
              <a:spcBef>
                <a:spcPts val="500"/>
              </a:spcBef>
              <a:spcAft>
                <a:spcPts val="500"/>
              </a:spcAft>
            </a:pPr>
            <a:r>
              <a:rPr lang="en-GB" altLang="en-US" dirty="0"/>
              <a:t>Benefits Management – It’s not new anymore. Other people have been using it for years.</a:t>
            </a:r>
          </a:p>
          <a:p>
            <a:endParaRPr lang="en-GB" altLang="en-US" dirty="0"/>
          </a:p>
        </p:txBody>
      </p:sp>
    </p:spTree>
    <p:extLst>
      <p:ext uri="{BB962C8B-B14F-4D97-AF65-F5344CB8AC3E}">
        <p14:creationId xmlns:p14="http://schemas.microsoft.com/office/powerpoint/2010/main" val="424796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quote from a health IT discussion forum, a phrase that</a:t>
            </a:r>
            <a:r>
              <a:rPr lang="en-GB" baseline="0" dirty="0"/>
              <a:t> I’ve heard more than once. The person who said it also reckons that GP Practice wi-fi sits in Maslow’s Hierarchy of Needs because it’s so self-evidently good.</a:t>
            </a:r>
          </a:p>
          <a:p>
            <a:r>
              <a:rPr lang="en-GB" baseline="0" dirty="0"/>
              <a:t>That is why there is always a place for Benefits Management. We spend public money to change people’s lives. We should expect some rigour in the strategic choices we make.</a:t>
            </a:r>
          </a:p>
          <a:p>
            <a:r>
              <a:rPr lang="en-GB" baseline="0" dirty="0"/>
              <a:t>The Venn diagram shows that BM has some usefulness across all business practices. Today, we’ll concentrate on the strategic aspects, options and choices, doing the right thing.</a:t>
            </a:r>
            <a:endParaRPr lang="en-GB" dirty="0"/>
          </a:p>
        </p:txBody>
      </p:sp>
      <p:sp>
        <p:nvSpPr>
          <p:cNvPr id="4" name="Slide Number Placeholder 3"/>
          <p:cNvSpPr>
            <a:spLocks noGrp="1"/>
          </p:cNvSpPr>
          <p:nvPr>
            <p:ph type="sldNum" sz="quarter" idx="10"/>
          </p:nvPr>
        </p:nvSpPr>
        <p:spPr/>
        <p:txBody>
          <a:bodyPr/>
          <a:lstStyle/>
          <a:p>
            <a:fld id="{573BD2BE-0D39-469E-8B13-E83FE0E0A27D}" type="slidenum">
              <a:rPr lang="en-GB" smtClean="0"/>
              <a:t>4</a:t>
            </a:fld>
            <a:endParaRPr lang="en-GB" dirty="0"/>
          </a:p>
        </p:txBody>
      </p:sp>
    </p:spTree>
    <p:extLst>
      <p:ext uri="{BB962C8B-B14F-4D97-AF65-F5344CB8AC3E}">
        <p14:creationId xmlns:p14="http://schemas.microsoft.com/office/powerpoint/2010/main" val="96904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1E9FD-8308-4DCC-9B9B-2B1886079598}" type="slidenum">
              <a:rPr lang="en-GB" altLang="en-US"/>
              <a:pPr/>
              <a:t>5</a:t>
            </a:fld>
            <a:endParaRPr lang="en-GB" altLang="en-US"/>
          </a:p>
        </p:txBody>
      </p:sp>
      <p:sp>
        <p:nvSpPr>
          <p:cNvPr id="93186" name="Rectangle 2"/>
          <p:cNvSpPr>
            <a:spLocks noGrp="1" noRot="1" noChangeAspect="1" noChangeArrowheads="1" noTextEdit="1"/>
          </p:cNvSpPr>
          <p:nvPr>
            <p:ph type="sldImg"/>
          </p:nvPr>
        </p:nvSpPr>
        <p:spPr>
          <a:xfrm>
            <a:off x="90488" y="744538"/>
            <a:ext cx="6616700" cy="3722687"/>
          </a:xfrm>
          <a:ln/>
        </p:spPr>
      </p:sp>
      <p:sp>
        <p:nvSpPr>
          <p:cNvPr id="93187" name="Rectangle 3"/>
          <p:cNvSpPr>
            <a:spLocks noGrp="1" noChangeArrowheads="1"/>
          </p:cNvSpPr>
          <p:nvPr>
            <p:ph type="body" idx="1"/>
          </p:nvPr>
        </p:nvSpPr>
        <p:spPr>
          <a:xfrm>
            <a:off x="906357" y="4715153"/>
            <a:ext cx="4984962" cy="4466987"/>
          </a:xfrm>
        </p:spPr>
        <p:txBody>
          <a:bodyPr/>
          <a:lstStyle/>
          <a:p>
            <a:pPr>
              <a:spcBef>
                <a:spcPts val="500"/>
              </a:spcBef>
              <a:spcAft>
                <a:spcPts val="500"/>
              </a:spcAft>
            </a:pPr>
            <a:r>
              <a:rPr lang="en-GB" altLang="en-US" dirty="0"/>
              <a:t>Where does Benefits Management come into this? </a:t>
            </a:r>
          </a:p>
          <a:p>
            <a:pPr>
              <a:spcBef>
                <a:spcPts val="500"/>
              </a:spcBef>
              <a:spcAft>
                <a:spcPts val="500"/>
              </a:spcAft>
            </a:pPr>
            <a:r>
              <a:rPr lang="en-GB" altLang="en-US" dirty="0"/>
              <a:t>Benefits Management is the best application of scarce resources to select and deliver appropriate benefits to identified stakeholders.</a:t>
            </a:r>
          </a:p>
          <a:p>
            <a:pPr>
              <a:spcBef>
                <a:spcPts val="500"/>
              </a:spcBef>
              <a:spcAft>
                <a:spcPts val="500"/>
              </a:spcAft>
            </a:pPr>
            <a:r>
              <a:rPr lang="en-GB" altLang="en-US" dirty="0"/>
              <a:t>Appropriate and identified are going to feature pretty heavily in what comes next. </a:t>
            </a:r>
          </a:p>
          <a:p>
            <a:pPr>
              <a:spcBef>
                <a:spcPts val="500"/>
              </a:spcBef>
              <a:spcAft>
                <a:spcPts val="500"/>
              </a:spcAft>
            </a:pPr>
            <a:endParaRPr lang="en-GB" altLang="en-US" dirty="0"/>
          </a:p>
          <a:p>
            <a:pPr>
              <a:spcBef>
                <a:spcPts val="500"/>
              </a:spcBef>
              <a:spcAft>
                <a:spcPts val="500"/>
              </a:spcAft>
            </a:pPr>
            <a:r>
              <a:rPr lang="en-GB" altLang="en-US" dirty="0"/>
              <a:t>If we talk ‘management’ and not ‘realisation’, then we get to appreciate the strategic value of benefits activity. This is how Benefits Management aids strategic choice, how it helps to answer the Six Dumb Questions.</a:t>
            </a:r>
          </a:p>
          <a:p>
            <a:pPr>
              <a:spcBef>
                <a:spcPts val="500"/>
              </a:spcBef>
              <a:spcAft>
                <a:spcPts val="500"/>
              </a:spcAft>
            </a:pPr>
            <a:endParaRPr lang="en-GB" altLang="en-US" dirty="0"/>
          </a:p>
          <a:p>
            <a:pPr>
              <a:spcBef>
                <a:spcPts val="500"/>
              </a:spcBef>
              <a:spcAft>
                <a:spcPts val="500"/>
              </a:spcAft>
            </a:pPr>
            <a:r>
              <a:rPr lang="en-GB" altLang="en-US" dirty="0"/>
              <a:t>If the goal at NHSD is to make improve care through better use of tech, then BM is tells us what ‘improve’ and ‘better’ should be here.</a:t>
            </a:r>
          </a:p>
          <a:p>
            <a:pPr>
              <a:spcBef>
                <a:spcPts val="500"/>
              </a:spcBef>
              <a:spcAft>
                <a:spcPts val="500"/>
              </a:spcAft>
            </a:pPr>
            <a:r>
              <a:rPr lang="en-GB" altLang="en-US" dirty="0"/>
              <a:t>I looked for NHSE’s vision / mission but couldn’t find anything succinct to fit on a slide.</a:t>
            </a:r>
          </a:p>
          <a:p>
            <a:endParaRPr lang="en-GB" altLang="en-US" dirty="0"/>
          </a:p>
          <a:p>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fontScale="77500" lnSpcReduction="20000"/>
          </a:bodyPr>
          <a:lstStyle/>
          <a:p>
            <a:r>
              <a:rPr lang="en-GB" dirty="0"/>
              <a:t>This is flippant but valid. The questions appear simple but the answers are serious. The typical 100 page business case may contain them all. Its Exec Summary probably won’t though. And they might not be very good answers when you study them.</a:t>
            </a:r>
          </a:p>
          <a:p>
            <a:r>
              <a:rPr lang="en-GB" dirty="0"/>
              <a:t>These six questions sum up strategic thinking and Benefits Management is an excellent method to provide good answers.</a:t>
            </a:r>
          </a:p>
          <a:p>
            <a:endParaRPr lang="en-GB" dirty="0"/>
          </a:p>
          <a:p>
            <a:r>
              <a:rPr lang="en-GB" dirty="0"/>
              <a:t>Behind every business change there are six seemingly naïve questions:</a:t>
            </a:r>
          </a:p>
          <a:p>
            <a:r>
              <a:rPr lang="en-GB" dirty="0"/>
              <a:t>What does ‘good’ look like round here? </a:t>
            </a:r>
          </a:p>
          <a:p>
            <a:r>
              <a:rPr lang="en-GB" dirty="0"/>
              <a:t>What’s the point of this change? </a:t>
            </a:r>
          </a:p>
          <a:p>
            <a:r>
              <a:rPr lang="en-GB" dirty="0"/>
              <a:t>Who is it really for? </a:t>
            </a:r>
          </a:p>
          <a:p>
            <a:pPr marL="0" lvl="0" indent="0">
              <a:buNone/>
            </a:pPr>
            <a:r>
              <a:rPr lang="en-GB" dirty="0"/>
              <a:t>What do they actually want?</a:t>
            </a:r>
          </a:p>
          <a:p>
            <a:pPr marL="0" indent="0">
              <a:buNone/>
            </a:pPr>
            <a:r>
              <a:rPr lang="en-GB" dirty="0"/>
              <a:t>How do we get this done? </a:t>
            </a:r>
          </a:p>
          <a:p>
            <a:r>
              <a:rPr lang="en-GB" dirty="0"/>
              <a:t>What makes this option better than Plan B?</a:t>
            </a:r>
          </a:p>
          <a:p>
            <a:endParaRPr lang="en-GB" dirty="0"/>
          </a:p>
          <a:p>
            <a:r>
              <a:rPr lang="en-GB" dirty="0"/>
              <a:t>The questions are simple, so simple that they are rarely asked. There’s that nagging ‘Emperor’s new clothes’ feel to them:</a:t>
            </a:r>
          </a:p>
          <a:p>
            <a:r>
              <a:rPr lang="en-GB" dirty="0"/>
              <a:t>“Am I the only one who doesn’t get this?” </a:t>
            </a:r>
          </a:p>
          <a:p>
            <a:r>
              <a:rPr lang="en-GB" dirty="0"/>
              <a:t>“Are you really that ignorant or just causing mischief?”</a:t>
            </a:r>
          </a:p>
          <a:p>
            <a:r>
              <a:rPr lang="en-GB" dirty="0"/>
              <a:t>“We’re committed now. How much trouble will I cause if I raise my doubts after we’ve invested so much?”</a:t>
            </a:r>
          </a:p>
          <a:p>
            <a:endParaRPr lang="en-GB" dirty="0"/>
          </a:p>
          <a:p>
            <a:r>
              <a:rPr lang="en-GB" dirty="0"/>
              <a:t>The answers aren’t simple at all though. Your environment is complex and the cost of investigation may be too high. You may have to compromise. That’s fine, don’t let perfection be the enemy of the good. On the other hand, answers like, “It’s priceless” and “How long is a piece of string?” really won’t cut it. </a:t>
            </a:r>
          </a:p>
          <a:p>
            <a:r>
              <a:rPr lang="en-GB" dirty="0"/>
              <a:t>Your colleagues may not know the answers. They may know but not want to tell you. You may learn more about the culture of your organisation than you do about the change you’re planning to make. If asking your own organisation is awkward, asking your customers, suppliers and partners won’t be any easier.</a:t>
            </a:r>
          </a:p>
          <a:p>
            <a:r>
              <a:rPr lang="en-GB" dirty="0"/>
              <a:t>So why ask the questions if they will bring such grief? A few awkward conversations up front will save an awful lot of waste and unpleasantness down the road.</a:t>
            </a:r>
          </a:p>
          <a:p>
            <a:endParaRPr lang="en-GB" dirty="0"/>
          </a:p>
        </p:txBody>
      </p:sp>
      <p:sp>
        <p:nvSpPr>
          <p:cNvPr id="4" name="Slide Number Placeholder 3"/>
          <p:cNvSpPr>
            <a:spLocks noGrp="1"/>
          </p:cNvSpPr>
          <p:nvPr>
            <p:ph type="sldNum" sz="quarter" idx="10"/>
          </p:nvPr>
        </p:nvSpPr>
        <p:spPr/>
        <p:txBody>
          <a:bodyPr/>
          <a:lstStyle/>
          <a:p>
            <a:fld id="{5B57DE50-7723-422A-8358-C6091843375B}" type="slidenum">
              <a:rPr lang="en-GB" smtClean="0"/>
              <a:t>6</a:t>
            </a:fld>
            <a:endParaRPr lang="en-GB"/>
          </a:p>
        </p:txBody>
      </p:sp>
    </p:spTree>
    <p:extLst>
      <p:ext uri="{BB962C8B-B14F-4D97-AF65-F5344CB8AC3E}">
        <p14:creationId xmlns:p14="http://schemas.microsoft.com/office/powerpoint/2010/main" val="109229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1E9FD-8308-4DCC-9B9B-2B1886079598}" type="slidenum">
              <a:rPr lang="en-GB" altLang="en-US"/>
              <a:pPr/>
              <a:t>7</a:t>
            </a:fld>
            <a:endParaRPr lang="en-GB" altLang="en-US"/>
          </a:p>
        </p:txBody>
      </p:sp>
      <p:sp>
        <p:nvSpPr>
          <p:cNvPr id="93186" name="Rectangle 2"/>
          <p:cNvSpPr>
            <a:spLocks noGrp="1" noRot="1" noChangeAspect="1" noChangeArrowheads="1" noTextEdit="1"/>
          </p:cNvSpPr>
          <p:nvPr>
            <p:ph type="sldImg"/>
          </p:nvPr>
        </p:nvSpPr>
        <p:spPr>
          <a:xfrm>
            <a:off x="90488" y="744538"/>
            <a:ext cx="6616700" cy="3722687"/>
          </a:xfrm>
          <a:ln/>
        </p:spPr>
      </p:sp>
      <p:sp>
        <p:nvSpPr>
          <p:cNvPr id="93187" name="Rectangle 3"/>
          <p:cNvSpPr>
            <a:spLocks noGrp="1" noChangeArrowheads="1"/>
          </p:cNvSpPr>
          <p:nvPr>
            <p:ph type="body" idx="1"/>
          </p:nvPr>
        </p:nvSpPr>
        <p:spPr>
          <a:xfrm>
            <a:off x="906357" y="4715153"/>
            <a:ext cx="4984962" cy="4466987"/>
          </a:xfrm>
        </p:spPr>
        <p:txBody>
          <a:bodyPr/>
          <a:lstStyle/>
          <a:p>
            <a:pPr>
              <a:spcBef>
                <a:spcPts val="500"/>
              </a:spcBef>
              <a:spcAft>
                <a:spcPts val="500"/>
              </a:spcAft>
            </a:pPr>
            <a:r>
              <a:rPr lang="en-GB" altLang="en-US" dirty="0"/>
              <a:t>What does good look like round here?</a:t>
            </a:r>
          </a:p>
          <a:p>
            <a:pPr>
              <a:spcBef>
                <a:spcPts val="500"/>
              </a:spcBef>
              <a:spcAft>
                <a:spcPts val="500"/>
              </a:spcAft>
            </a:pPr>
            <a:r>
              <a:rPr lang="en-GB" altLang="en-US" dirty="0"/>
              <a:t>This sets the scene for an organisation. Know the context in which you operate. Where are you, who’s there with you and what are you all doing? It’s the ground you are on and the situation you face. It’s the market, its population, competition, market share and resources. Understand your Vision, Mission, raison d’être, the things you must do and how you know when you are doing them well. </a:t>
            </a:r>
          </a:p>
          <a:p>
            <a:pPr>
              <a:spcBef>
                <a:spcPts val="500"/>
              </a:spcBef>
              <a:spcAft>
                <a:spcPts val="500"/>
              </a:spcAft>
            </a:pPr>
            <a:r>
              <a:rPr lang="en-GB" altLang="en-US" dirty="0"/>
              <a:t>What’s the culture here and around us? Do we believe we are ‘product-led’, ‘design-led’, ‘service-led’, ‘user-led’, ‘outcomes led’; ‘value-led’ or ‘benefits-led’? Does everyone agree with this belief? Does behaviour match belief?</a:t>
            </a:r>
          </a:p>
          <a:p>
            <a:pPr>
              <a:spcBef>
                <a:spcPts val="500"/>
              </a:spcBef>
              <a:spcAft>
                <a:spcPts val="500"/>
              </a:spcAft>
            </a:pPr>
            <a:endParaRPr lang="en-GB" altLang="en-US" dirty="0"/>
          </a:p>
          <a:p>
            <a:pPr>
              <a:spcBef>
                <a:spcPts val="500"/>
              </a:spcBef>
              <a:spcAft>
                <a:spcPts val="500"/>
              </a:spcAft>
            </a:pPr>
            <a:r>
              <a:rPr lang="en-GB" altLang="en-US" dirty="0"/>
              <a:t>The picture is from another lesson on strategic choices, The Idea Test, first drafted for the 2013 NHS Change Day. The pre-established context is a formal version of ‘what does good look like. Filtering the hypothesis through the context is a way to change a rough idea of a change into a SMART objective. You can’t tell that a change initiative is going to be good if you don’t understand its context or consequences. Do we want to do it? Should we do it? What will it do to us?</a:t>
            </a:r>
          </a:p>
          <a:p>
            <a:endParaRPr lang="en-GB" altLang="en-US" dirty="0"/>
          </a:p>
        </p:txBody>
      </p:sp>
    </p:spTree>
    <p:extLst>
      <p:ext uri="{BB962C8B-B14F-4D97-AF65-F5344CB8AC3E}">
        <p14:creationId xmlns:p14="http://schemas.microsoft.com/office/powerpoint/2010/main" val="162642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customers should take their changes through their own Idea Test and know their own business profile.</a:t>
            </a:r>
          </a:p>
          <a:p>
            <a:r>
              <a:rPr lang="en-GB" dirty="0"/>
              <a:t>Taken from Target Account Selling, this is the context in which we provide goods and services. The customer’s business profile describes who they are and their raison d’être. Our customers have objectives too and want to see benefits. We provide a solution that meets their needs. The compelling event in the middle is that crucial way in which the customer applies our solution to achieve their desired ends.</a:t>
            </a:r>
          </a:p>
          <a:p>
            <a:endParaRPr lang="en-GB" dirty="0"/>
          </a:p>
          <a:p>
            <a:r>
              <a:rPr lang="en-GB" dirty="0"/>
              <a:t>The customer’s primary object is going to be something like ‘Deliver best quality services’. </a:t>
            </a:r>
          </a:p>
          <a:p>
            <a:r>
              <a:rPr lang="en-GB" dirty="0"/>
              <a:t>In health and care IT our information products are often national, outside the customer’s boundaries. We give them information that they would not otherwise know. Generically, our products are new, useful information.</a:t>
            </a:r>
          </a:p>
          <a:p>
            <a:r>
              <a:rPr lang="en-GB" dirty="0"/>
              <a:t>These products have features that differentiate them from the customer’s other information sources. They will be relevant, accurate, timely, whatever makes them fit for purpose.</a:t>
            </a:r>
          </a:p>
          <a:p>
            <a:r>
              <a:rPr lang="en-GB" dirty="0"/>
              <a:t>The compelling event is that the information gets used. If it’s not fit for purpose, it won’t get used. If it’s not used then there will be no benefits, the proof that the customer is delivering quality services and meeting their objective.</a:t>
            </a:r>
          </a:p>
          <a:p>
            <a:r>
              <a:rPr lang="en-GB" dirty="0"/>
              <a:t>The relationship we have with the customer will determine how we work together to design and implement a solution that delivers optimal benefits. We will rarely control how and when it is used. When we do, we cease to be the supplier and become their partner, with all of a partner’s responsibilities.</a:t>
            </a:r>
          </a:p>
        </p:txBody>
      </p:sp>
      <p:sp>
        <p:nvSpPr>
          <p:cNvPr id="4" name="Slide Number Placeholder 3"/>
          <p:cNvSpPr>
            <a:spLocks noGrp="1"/>
          </p:cNvSpPr>
          <p:nvPr>
            <p:ph type="sldNum" sz="quarter" idx="10"/>
          </p:nvPr>
        </p:nvSpPr>
        <p:spPr/>
        <p:txBody>
          <a:bodyPr/>
          <a:lstStyle/>
          <a:p>
            <a:fld id="{573BD2BE-0D39-469E-8B13-E83FE0E0A27D}" type="slidenum">
              <a:rPr lang="en-GB" smtClean="0"/>
              <a:t>8</a:t>
            </a:fld>
            <a:endParaRPr lang="en-GB" dirty="0"/>
          </a:p>
        </p:txBody>
      </p:sp>
    </p:spTree>
    <p:extLst>
      <p:ext uri="{BB962C8B-B14F-4D97-AF65-F5344CB8AC3E}">
        <p14:creationId xmlns:p14="http://schemas.microsoft.com/office/powerpoint/2010/main" val="46447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the point of this change? </a:t>
            </a:r>
          </a:p>
          <a:p>
            <a:r>
              <a:rPr lang="en-GB" dirty="0"/>
              <a:t>We’ve understood the desired end-state in what ‘good’ looks like. Now we must understand the product that will get us there. The point of the change initiative (programme, project, whatever) is to make a solution. Can you summarise that solution in a few short sentences in plain language? The classic solution is Digital Transformation. Can you picture what this will look like in practice? Is your picture the same as everyone else’s? Bring it down to a level that people can understand. Show them the architect’s model.</a:t>
            </a:r>
          </a:p>
          <a:p>
            <a:endParaRPr lang="en-GB" dirty="0"/>
          </a:p>
          <a:p>
            <a:r>
              <a:rPr lang="en-GB" dirty="0"/>
              <a:t>The reasons why we make a change affect the way in which we go about making it. You rent a shop on the High Street for the ‘presence’, to let customers examine the goods before they order online. It will have the space and style to encourage them to stay and browse but it won’t need the storage and logistics to shift large amounts of stock. </a:t>
            </a:r>
          </a:p>
          <a:p>
            <a:r>
              <a:rPr lang="en-GB" dirty="0"/>
              <a:t>Once you have a clear understanding of what needs to be done, the next trick is to say clearly how you will do it.</a:t>
            </a:r>
          </a:p>
          <a:p>
            <a:r>
              <a:rPr lang="en-GB" dirty="0"/>
              <a:t>You need a clear, succinct description of what you will do. “We will rent a small shop in a prime location…” is more straightforward for a project than, “We will immerse our customers in an aspirational, high-tech retail experience…”</a:t>
            </a:r>
          </a:p>
          <a:p>
            <a:r>
              <a:rPr lang="en-GB" dirty="0"/>
              <a:t>How can your people work towards building something they can’t remember, let alone understand?</a:t>
            </a:r>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9</a:t>
            </a:fld>
            <a:endParaRPr lang="en-GB"/>
          </a:p>
        </p:txBody>
      </p:sp>
    </p:spTree>
    <p:extLst>
      <p:ext uri="{BB962C8B-B14F-4D97-AF65-F5344CB8AC3E}">
        <p14:creationId xmlns:p14="http://schemas.microsoft.com/office/powerpoint/2010/main" val="2546811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8.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Master" Target="../slideMasters/slideMaster3.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005000"/>
            <a:ext cx="10097729" cy="2057288"/>
          </a:xfrm>
        </p:spPr>
        <p:txBody>
          <a:bodyPr anchor="b">
            <a:normAutofit/>
          </a:bodyPr>
          <a:lstStyle>
            <a:lvl1pPr algn="l">
              <a:defRPr sz="40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608370" y="3160078"/>
            <a:ext cx="10097729" cy="2421572"/>
          </a:xfrm>
        </p:spPr>
        <p:txBody>
          <a:bodyPr>
            <a:normAutofit/>
          </a:bodyPr>
          <a:lstStyle>
            <a:lvl1pPr marL="0" indent="0" algn="l">
              <a:buNone/>
              <a:defRPr sz="25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1F17544B-A8F1-446D-92CB-F32F893F481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877549" y="6432550"/>
            <a:ext cx="706081" cy="216000"/>
          </a:xfrm>
        </p:spPr>
        <p:txBody>
          <a:bodyPr/>
          <a:lstStyle/>
          <a:p>
            <a:fld id="{E6607247-EB78-480B-A962-35111A450531}" type="slidenum">
              <a:rPr lang="en-GB" smtClean="0"/>
              <a:t>‹#›</a:t>
            </a:fld>
            <a:endParaRPr lang="en-GB" dirty="0"/>
          </a:p>
        </p:txBody>
      </p:sp>
      <p:sp>
        <p:nvSpPr>
          <p:cNvPr id="10" name="Text Placeholder 9"/>
          <p:cNvSpPr>
            <a:spLocks noGrp="1"/>
          </p:cNvSpPr>
          <p:nvPr>
            <p:ph type="body" sz="quarter" idx="13"/>
          </p:nvPr>
        </p:nvSpPr>
        <p:spPr>
          <a:xfrm>
            <a:off x="8885460" y="6000750"/>
            <a:ext cx="2991018" cy="579655"/>
          </a:xfrm>
        </p:spPr>
        <p:txBody>
          <a:bodyPr>
            <a:normAutofit/>
          </a:bodyPr>
          <a:lstStyle>
            <a:lvl1pPr marL="0" indent="0">
              <a:spcBef>
                <a:spcPts val="0"/>
              </a:spcBef>
              <a:buNone/>
              <a:defRPr sz="1600">
                <a:solidFill>
                  <a:schemeClr val="bg1"/>
                </a:solidFill>
              </a:defRPr>
            </a:lvl1pPr>
            <a:lvl2pPr marL="0" indent="0">
              <a:spcBef>
                <a:spcPts val="0"/>
              </a:spcBef>
              <a:buNone/>
              <a:defRPr sz="1600" b="1">
                <a:solidFill>
                  <a:schemeClr val="bg1"/>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231CA023-92E6-4326-AB1E-68640899355C}"/>
              </a:ext>
            </a:extLst>
          </p:cNvPr>
          <p:cNvPicPr>
            <a:picLocks noChangeAspect="1"/>
          </p:cNvPicPr>
          <p:nvPr userDrawn="1"/>
        </p:nvPicPr>
        <p:blipFill>
          <a:blip r:embed="rId2"/>
          <a:stretch>
            <a:fillRect/>
          </a:stretch>
        </p:blipFill>
        <p:spPr>
          <a:xfrm>
            <a:off x="565150" y="5982075"/>
            <a:ext cx="2743200" cy="533185"/>
          </a:xfrm>
          <a:prstGeom prst="rect">
            <a:avLst/>
          </a:prstGeom>
        </p:spPr>
      </p:pic>
      <p:grpSp>
        <p:nvGrpSpPr>
          <p:cNvPr id="16" name="Group 15">
            <a:extLst>
              <a:ext uri="{FF2B5EF4-FFF2-40B4-BE49-F238E27FC236}">
                <a16:creationId xmlns:a16="http://schemas.microsoft.com/office/drawing/2014/main" id="{60F8FC6E-D4DF-4DB1-8FB3-BCE62A7DE971}"/>
              </a:ext>
            </a:extLst>
          </p:cNvPr>
          <p:cNvGrpSpPr/>
          <p:nvPr userDrawn="1"/>
        </p:nvGrpSpPr>
        <p:grpSpPr>
          <a:xfrm>
            <a:off x="10624343" y="381000"/>
            <a:ext cx="947738" cy="739776"/>
            <a:chOff x="10864850" y="381000"/>
            <a:chExt cx="947738" cy="739776"/>
          </a:xfrm>
        </p:grpSpPr>
        <p:sp>
          <p:nvSpPr>
            <p:cNvPr id="17" name="Freeform 5">
              <a:extLst>
                <a:ext uri="{FF2B5EF4-FFF2-40B4-BE49-F238E27FC236}">
                  <a16:creationId xmlns:a16="http://schemas.microsoft.com/office/drawing/2014/main" id="{E1587ABE-0969-4D75-B4F1-9F3723C5B383}"/>
                </a:ext>
              </a:extLst>
            </p:cNvPr>
            <p:cNvSpPr>
              <a:spLocks noEditPoints="1"/>
            </p:cNvSpPr>
            <p:nvPr userDrawn="1"/>
          </p:nvSpPr>
          <p:spPr bwMode="auto">
            <a:xfrm>
              <a:off x="10996613" y="858838"/>
              <a:ext cx="796925" cy="261938"/>
            </a:xfrm>
            <a:custGeom>
              <a:avLst/>
              <a:gdLst>
                <a:gd name="T0" fmla="*/ 1333 w 1333"/>
                <a:gd name="T1" fmla="*/ 338 h 438"/>
                <a:gd name="T2" fmla="*/ 1273 w 1333"/>
                <a:gd name="T3" fmla="*/ 0 h 438"/>
                <a:gd name="T4" fmla="*/ 1064 w 1333"/>
                <a:gd name="T5" fmla="*/ 271 h 438"/>
                <a:gd name="T6" fmla="*/ 1157 w 1333"/>
                <a:gd name="T7" fmla="*/ 231 h 438"/>
                <a:gd name="T8" fmla="*/ 1102 w 1333"/>
                <a:gd name="T9" fmla="*/ 299 h 438"/>
                <a:gd name="T10" fmla="*/ 1033 w 1333"/>
                <a:gd name="T11" fmla="*/ 170 h 438"/>
                <a:gd name="T12" fmla="*/ 1157 w 1333"/>
                <a:gd name="T13" fmla="*/ 195 h 438"/>
                <a:gd name="T14" fmla="*/ 1046 w 1333"/>
                <a:gd name="T15" fmla="*/ 208 h 438"/>
                <a:gd name="T16" fmla="*/ 1087 w 1333"/>
                <a:gd name="T17" fmla="*/ 343 h 438"/>
                <a:gd name="T18" fmla="*/ 1160 w 1333"/>
                <a:gd name="T19" fmla="*/ 303 h 438"/>
                <a:gd name="T20" fmla="*/ 1215 w 1333"/>
                <a:gd name="T21" fmla="*/ 338 h 438"/>
                <a:gd name="T22" fmla="*/ 1212 w 1333"/>
                <a:gd name="T23" fmla="*/ 228 h 438"/>
                <a:gd name="T24" fmla="*/ 1112 w 1333"/>
                <a:gd name="T25" fmla="*/ 101 h 438"/>
                <a:gd name="T26" fmla="*/ 1033 w 1333"/>
                <a:gd name="T27" fmla="*/ 170 h 438"/>
                <a:gd name="T28" fmla="*/ 939 w 1333"/>
                <a:gd name="T29" fmla="*/ 343 h 438"/>
                <a:gd name="T30" fmla="*/ 982 w 1333"/>
                <a:gd name="T31" fmla="*/ 290 h 438"/>
                <a:gd name="T32" fmla="*/ 926 w 1333"/>
                <a:gd name="T33" fmla="*/ 258 h 438"/>
                <a:gd name="T34" fmla="*/ 979 w 1333"/>
                <a:gd name="T35" fmla="*/ 150 h 438"/>
                <a:gd name="T36" fmla="*/ 926 w 1333"/>
                <a:gd name="T37" fmla="*/ 106 h 438"/>
                <a:gd name="T38" fmla="*/ 865 w 1333"/>
                <a:gd name="T39" fmla="*/ 60 h 438"/>
                <a:gd name="T40" fmla="*/ 821 w 1333"/>
                <a:gd name="T41" fmla="*/ 106 h 438"/>
                <a:gd name="T42" fmla="*/ 865 w 1333"/>
                <a:gd name="T43" fmla="*/ 150 h 438"/>
                <a:gd name="T44" fmla="*/ 722 w 1333"/>
                <a:gd name="T45" fmla="*/ 64 h 438"/>
                <a:gd name="T46" fmla="*/ 782 w 1333"/>
                <a:gd name="T47" fmla="*/ 6 h 438"/>
                <a:gd name="T48" fmla="*/ 722 w 1333"/>
                <a:gd name="T49" fmla="*/ 64 h 438"/>
                <a:gd name="T50" fmla="*/ 782 w 1333"/>
                <a:gd name="T51" fmla="*/ 338 h 438"/>
                <a:gd name="T52" fmla="*/ 722 w 1333"/>
                <a:gd name="T53" fmla="*/ 106 h 438"/>
                <a:gd name="T54" fmla="*/ 601 w 1333"/>
                <a:gd name="T55" fmla="*/ 106 h 438"/>
                <a:gd name="T56" fmla="*/ 600 w 1333"/>
                <a:gd name="T57" fmla="*/ 138 h 438"/>
                <a:gd name="T58" fmla="*/ 430 w 1333"/>
                <a:gd name="T59" fmla="*/ 221 h 438"/>
                <a:gd name="T60" fmla="*/ 597 w 1333"/>
                <a:gd name="T61" fmla="*/ 301 h 438"/>
                <a:gd name="T62" fmla="*/ 528 w 1333"/>
                <a:gd name="T63" fmla="*/ 391 h 438"/>
                <a:gd name="T64" fmla="*/ 456 w 1333"/>
                <a:gd name="T65" fmla="*/ 422 h 438"/>
                <a:gd name="T66" fmla="*/ 658 w 1333"/>
                <a:gd name="T67" fmla="*/ 316 h 438"/>
                <a:gd name="T68" fmla="*/ 601 w 1333"/>
                <a:gd name="T69" fmla="*/ 106 h 438"/>
                <a:gd name="T70" fmla="*/ 493 w 1333"/>
                <a:gd name="T71" fmla="*/ 221 h 438"/>
                <a:gd name="T72" fmla="*/ 598 w 1333"/>
                <a:gd name="T73" fmla="*/ 220 h 438"/>
                <a:gd name="T74" fmla="*/ 321 w 1333"/>
                <a:gd name="T75" fmla="*/ 64 h 438"/>
                <a:gd name="T76" fmla="*/ 382 w 1333"/>
                <a:gd name="T77" fmla="*/ 6 h 438"/>
                <a:gd name="T78" fmla="*/ 321 w 1333"/>
                <a:gd name="T79" fmla="*/ 64 h 438"/>
                <a:gd name="T80" fmla="*/ 382 w 1333"/>
                <a:gd name="T81" fmla="*/ 338 h 438"/>
                <a:gd name="T82" fmla="*/ 321 w 1333"/>
                <a:gd name="T83" fmla="*/ 106 h 438"/>
                <a:gd name="T84" fmla="*/ 63 w 1333"/>
                <a:gd name="T85" fmla="*/ 73 h 438"/>
                <a:gd name="T86" fmla="*/ 202 w 1333"/>
                <a:gd name="T87" fmla="*/ 181 h 438"/>
                <a:gd name="T88" fmla="*/ 63 w 1333"/>
                <a:gd name="T89" fmla="*/ 288 h 438"/>
                <a:gd name="T90" fmla="*/ 0 w 1333"/>
                <a:gd name="T91" fmla="*/ 338 h 438"/>
                <a:gd name="T92" fmla="*/ 268 w 1333"/>
                <a:gd name="T93" fmla="*/ 181 h 438"/>
                <a:gd name="T94" fmla="*/ 0 w 1333"/>
                <a:gd name="T95" fmla="*/ 2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3" h="438">
                  <a:moveTo>
                    <a:pt x="1273" y="338"/>
                  </a:moveTo>
                  <a:cubicBezTo>
                    <a:pt x="1333" y="338"/>
                    <a:pt x="1333" y="338"/>
                    <a:pt x="1333" y="338"/>
                  </a:cubicBezTo>
                  <a:cubicBezTo>
                    <a:pt x="1333" y="0"/>
                    <a:pt x="1333" y="0"/>
                    <a:pt x="1333" y="0"/>
                  </a:cubicBezTo>
                  <a:cubicBezTo>
                    <a:pt x="1273" y="0"/>
                    <a:pt x="1273" y="0"/>
                    <a:pt x="1273" y="0"/>
                  </a:cubicBezTo>
                  <a:lnTo>
                    <a:pt x="1273" y="338"/>
                  </a:lnTo>
                  <a:close/>
                  <a:moveTo>
                    <a:pt x="1064" y="271"/>
                  </a:moveTo>
                  <a:cubicBezTo>
                    <a:pt x="1064" y="235"/>
                    <a:pt x="1104" y="231"/>
                    <a:pt x="1131" y="231"/>
                  </a:cubicBezTo>
                  <a:cubicBezTo>
                    <a:pt x="1157" y="231"/>
                    <a:pt x="1157" y="231"/>
                    <a:pt x="1157" y="231"/>
                  </a:cubicBezTo>
                  <a:cubicBezTo>
                    <a:pt x="1157" y="249"/>
                    <a:pt x="1154" y="266"/>
                    <a:pt x="1144" y="279"/>
                  </a:cubicBezTo>
                  <a:cubicBezTo>
                    <a:pt x="1135" y="291"/>
                    <a:pt x="1120" y="299"/>
                    <a:pt x="1102" y="299"/>
                  </a:cubicBezTo>
                  <a:cubicBezTo>
                    <a:pt x="1080" y="299"/>
                    <a:pt x="1064" y="291"/>
                    <a:pt x="1064" y="271"/>
                  </a:cubicBezTo>
                  <a:moveTo>
                    <a:pt x="1033" y="170"/>
                  </a:moveTo>
                  <a:cubicBezTo>
                    <a:pt x="1053" y="155"/>
                    <a:pt x="1079" y="145"/>
                    <a:pt x="1105" y="145"/>
                  </a:cubicBezTo>
                  <a:cubicBezTo>
                    <a:pt x="1140" y="145"/>
                    <a:pt x="1157" y="157"/>
                    <a:pt x="1157" y="195"/>
                  </a:cubicBezTo>
                  <a:cubicBezTo>
                    <a:pt x="1124" y="195"/>
                    <a:pt x="1124" y="195"/>
                    <a:pt x="1124" y="195"/>
                  </a:cubicBezTo>
                  <a:cubicBezTo>
                    <a:pt x="1098" y="195"/>
                    <a:pt x="1069" y="197"/>
                    <a:pt x="1046" y="208"/>
                  </a:cubicBezTo>
                  <a:cubicBezTo>
                    <a:pt x="1023" y="220"/>
                    <a:pt x="1006" y="240"/>
                    <a:pt x="1006" y="275"/>
                  </a:cubicBezTo>
                  <a:cubicBezTo>
                    <a:pt x="1006" y="319"/>
                    <a:pt x="1046" y="343"/>
                    <a:pt x="1087" y="343"/>
                  </a:cubicBezTo>
                  <a:cubicBezTo>
                    <a:pt x="1115" y="343"/>
                    <a:pt x="1145" y="329"/>
                    <a:pt x="1159" y="303"/>
                  </a:cubicBezTo>
                  <a:cubicBezTo>
                    <a:pt x="1160" y="303"/>
                    <a:pt x="1160" y="303"/>
                    <a:pt x="1160" y="303"/>
                  </a:cubicBezTo>
                  <a:cubicBezTo>
                    <a:pt x="1160" y="311"/>
                    <a:pt x="1160" y="326"/>
                    <a:pt x="1162" y="338"/>
                  </a:cubicBezTo>
                  <a:cubicBezTo>
                    <a:pt x="1215" y="338"/>
                    <a:pt x="1215" y="338"/>
                    <a:pt x="1215" y="338"/>
                  </a:cubicBezTo>
                  <a:cubicBezTo>
                    <a:pt x="1214" y="320"/>
                    <a:pt x="1213" y="304"/>
                    <a:pt x="1213" y="286"/>
                  </a:cubicBezTo>
                  <a:cubicBezTo>
                    <a:pt x="1212" y="269"/>
                    <a:pt x="1212" y="252"/>
                    <a:pt x="1212" y="228"/>
                  </a:cubicBezTo>
                  <a:cubicBezTo>
                    <a:pt x="1212" y="198"/>
                    <a:pt x="1212" y="198"/>
                    <a:pt x="1212" y="198"/>
                  </a:cubicBezTo>
                  <a:cubicBezTo>
                    <a:pt x="1212" y="130"/>
                    <a:pt x="1183" y="101"/>
                    <a:pt x="1112" y="101"/>
                  </a:cubicBezTo>
                  <a:cubicBezTo>
                    <a:pt x="1086" y="101"/>
                    <a:pt x="1055" y="107"/>
                    <a:pt x="1031" y="118"/>
                  </a:cubicBezTo>
                  <a:lnTo>
                    <a:pt x="1033" y="170"/>
                  </a:lnTo>
                  <a:close/>
                  <a:moveTo>
                    <a:pt x="865" y="268"/>
                  </a:moveTo>
                  <a:cubicBezTo>
                    <a:pt x="865" y="314"/>
                    <a:pt x="892" y="343"/>
                    <a:pt x="939" y="343"/>
                  </a:cubicBezTo>
                  <a:cubicBezTo>
                    <a:pt x="957" y="343"/>
                    <a:pt x="971" y="342"/>
                    <a:pt x="983" y="338"/>
                  </a:cubicBezTo>
                  <a:cubicBezTo>
                    <a:pt x="982" y="290"/>
                    <a:pt x="982" y="290"/>
                    <a:pt x="982" y="290"/>
                  </a:cubicBezTo>
                  <a:cubicBezTo>
                    <a:pt x="975" y="294"/>
                    <a:pt x="965" y="297"/>
                    <a:pt x="954" y="297"/>
                  </a:cubicBezTo>
                  <a:cubicBezTo>
                    <a:pt x="931" y="297"/>
                    <a:pt x="926" y="278"/>
                    <a:pt x="926" y="258"/>
                  </a:cubicBezTo>
                  <a:cubicBezTo>
                    <a:pt x="926" y="150"/>
                    <a:pt x="926" y="150"/>
                    <a:pt x="926" y="150"/>
                  </a:cubicBezTo>
                  <a:cubicBezTo>
                    <a:pt x="979" y="150"/>
                    <a:pt x="979" y="150"/>
                    <a:pt x="979" y="150"/>
                  </a:cubicBezTo>
                  <a:cubicBezTo>
                    <a:pt x="979" y="106"/>
                    <a:pt x="979" y="106"/>
                    <a:pt x="979" y="106"/>
                  </a:cubicBezTo>
                  <a:cubicBezTo>
                    <a:pt x="926" y="106"/>
                    <a:pt x="926" y="106"/>
                    <a:pt x="926" y="106"/>
                  </a:cubicBezTo>
                  <a:cubicBezTo>
                    <a:pt x="926" y="40"/>
                    <a:pt x="926" y="40"/>
                    <a:pt x="926" y="40"/>
                  </a:cubicBezTo>
                  <a:cubicBezTo>
                    <a:pt x="865" y="60"/>
                    <a:pt x="865" y="60"/>
                    <a:pt x="865" y="60"/>
                  </a:cubicBezTo>
                  <a:cubicBezTo>
                    <a:pt x="865" y="106"/>
                    <a:pt x="865" y="106"/>
                    <a:pt x="865" y="106"/>
                  </a:cubicBezTo>
                  <a:cubicBezTo>
                    <a:pt x="821" y="106"/>
                    <a:pt x="821" y="106"/>
                    <a:pt x="821" y="106"/>
                  </a:cubicBezTo>
                  <a:cubicBezTo>
                    <a:pt x="821" y="150"/>
                    <a:pt x="821" y="150"/>
                    <a:pt x="821" y="150"/>
                  </a:cubicBezTo>
                  <a:cubicBezTo>
                    <a:pt x="865" y="150"/>
                    <a:pt x="865" y="150"/>
                    <a:pt x="865" y="150"/>
                  </a:cubicBezTo>
                  <a:lnTo>
                    <a:pt x="865" y="268"/>
                  </a:lnTo>
                  <a:close/>
                  <a:moveTo>
                    <a:pt x="722" y="64"/>
                  </a:moveTo>
                  <a:cubicBezTo>
                    <a:pt x="782" y="64"/>
                    <a:pt x="782" y="64"/>
                    <a:pt x="782" y="64"/>
                  </a:cubicBezTo>
                  <a:cubicBezTo>
                    <a:pt x="782" y="6"/>
                    <a:pt x="782" y="6"/>
                    <a:pt x="782" y="6"/>
                  </a:cubicBezTo>
                  <a:cubicBezTo>
                    <a:pt x="722" y="6"/>
                    <a:pt x="722" y="6"/>
                    <a:pt x="722" y="6"/>
                  </a:cubicBezTo>
                  <a:lnTo>
                    <a:pt x="722" y="64"/>
                  </a:lnTo>
                  <a:close/>
                  <a:moveTo>
                    <a:pt x="722" y="338"/>
                  </a:moveTo>
                  <a:cubicBezTo>
                    <a:pt x="782" y="338"/>
                    <a:pt x="782" y="338"/>
                    <a:pt x="782" y="338"/>
                  </a:cubicBezTo>
                  <a:cubicBezTo>
                    <a:pt x="782" y="106"/>
                    <a:pt x="782" y="106"/>
                    <a:pt x="782" y="106"/>
                  </a:cubicBezTo>
                  <a:cubicBezTo>
                    <a:pt x="722" y="106"/>
                    <a:pt x="722" y="106"/>
                    <a:pt x="722" y="106"/>
                  </a:cubicBezTo>
                  <a:lnTo>
                    <a:pt x="722" y="338"/>
                  </a:lnTo>
                  <a:close/>
                  <a:moveTo>
                    <a:pt x="601" y="106"/>
                  </a:moveTo>
                  <a:cubicBezTo>
                    <a:pt x="601" y="138"/>
                    <a:pt x="601" y="138"/>
                    <a:pt x="601" y="138"/>
                  </a:cubicBezTo>
                  <a:cubicBezTo>
                    <a:pt x="600" y="138"/>
                    <a:pt x="600" y="138"/>
                    <a:pt x="600" y="138"/>
                  </a:cubicBezTo>
                  <a:cubicBezTo>
                    <a:pt x="583" y="111"/>
                    <a:pt x="559" y="101"/>
                    <a:pt x="529" y="101"/>
                  </a:cubicBezTo>
                  <a:cubicBezTo>
                    <a:pt x="459" y="101"/>
                    <a:pt x="430" y="165"/>
                    <a:pt x="430" y="221"/>
                  </a:cubicBezTo>
                  <a:cubicBezTo>
                    <a:pt x="430" y="283"/>
                    <a:pt x="456" y="338"/>
                    <a:pt x="525" y="338"/>
                  </a:cubicBezTo>
                  <a:cubicBezTo>
                    <a:pt x="559" y="338"/>
                    <a:pt x="586" y="321"/>
                    <a:pt x="597" y="301"/>
                  </a:cubicBezTo>
                  <a:cubicBezTo>
                    <a:pt x="598" y="301"/>
                    <a:pt x="598" y="301"/>
                    <a:pt x="598" y="301"/>
                  </a:cubicBezTo>
                  <a:cubicBezTo>
                    <a:pt x="598" y="341"/>
                    <a:pt x="595" y="391"/>
                    <a:pt x="528" y="391"/>
                  </a:cubicBezTo>
                  <a:cubicBezTo>
                    <a:pt x="509" y="391"/>
                    <a:pt x="479" y="381"/>
                    <a:pt x="460" y="371"/>
                  </a:cubicBezTo>
                  <a:cubicBezTo>
                    <a:pt x="456" y="422"/>
                    <a:pt x="456" y="422"/>
                    <a:pt x="456" y="422"/>
                  </a:cubicBezTo>
                  <a:cubicBezTo>
                    <a:pt x="484" y="434"/>
                    <a:pt x="512" y="438"/>
                    <a:pt x="536" y="438"/>
                  </a:cubicBezTo>
                  <a:cubicBezTo>
                    <a:pt x="633" y="438"/>
                    <a:pt x="658" y="379"/>
                    <a:pt x="658" y="316"/>
                  </a:cubicBezTo>
                  <a:cubicBezTo>
                    <a:pt x="658" y="106"/>
                    <a:pt x="658" y="106"/>
                    <a:pt x="658" y="106"/>
                  </a:cubicBezTo>
                  <a:lnTo>
                    <a:pt x="601" y="106"/>
                  </a:lnTo>
                  <a:close/>
                  <a:moveTo>
                    <a:pt x="545" y="291"/>
                  </a:moveTo>
                  <a:cubicBezTo>
                    <a:pt x="510" y="291"/>
                    <a:pt x="493" y="252"/>
                    <a:pt x="493" y="221"/>
                  </a:cubicBezTo>
                  <a:cubicBezTo>
                    <a:pt x="493" y="185"/>
                    <a:pt x="506" y="148"/>
                    <a:pt x="547" y="148"/>
                  </a:cubicBezTo>
                  <a:cubicBezTo>
                    <a:pt x="583" y="148"/>
                    <a:pt x="598" y="180"/>
                    <a:pt x="598" y="220"/>
                  </a:cubicBezTo>
                  <a:cubicBezTo>
                    <a:pt x="598" y="258"/>
                    <a:pt x="583" y="291"/>
                    <a:pt x="545" y="291"/>
                  </a:cubicBezTo>
                  <a:moveTo>
                    <a:pt x="321" y="64"/>
                  </a:moveTo>
                  <a:cubicBezTo>
                    <a:pt x="382" y="64"/>
                    <a:pt x="382" y="64"/>
                    <a:pt x="382" y="64"/>
                  </a:cubicBezTo>
                  <a:cubicBezTo>
                    <a:pt x="382" y="6"/>
                    <a:pt x="382" y="6"/>
                    <a:pt x="382" y="6"/>
                  </a:cubicBezTo>
                  <a:cubicBezTo>
                    <a:pt x="321" y="6"/>
                    <a:pt x="321" y="6"/>
                    <a:pt x="321" y="6"/>
                  </a:cubicBezTo>
                  <a:lnTo>
                    <a:pt x="321" y="64"/>
                  </a:lnTo>
                  <a:close/>
                  <a:moveTo>
                    <a:pt x="321" y="338"/>
                  </a:moveTo>
                  <a:cubicBezTo>
                    <a:pt x="382" y="338"/>
                    <a:pt x="382" y="338"/>
                    <a:pt x="382" y="338"/>
                  </a:cubicBezTo>
                  <a:cubicBezTo>
                    <a:pt x="382" y="106"/>
                    <a:pt x="382" y="106"/>
                    <a:pt x="382" y="106"/>
                  </a:cubicBezTo>
                  <a:cubicBezTo>
                    <a:pt x="321" y="106"/>
                    <a:pt x="321" y="106"/>
                    <a:pt x="321" y="106"/>
                  </a:cubicBezTo>
                  <a:lnTo>
                    <a:pt x="321" y="338"/>
                  </a:lnTo>
                  <a:close/>
                  <a:moveTo>
                    <a:pt x="63" y="73"/>
                  </a:moveTo>
                  <a:cubicBezTo>
                    <a:pt x="98" y="73"/>
                    <a:pt x="98" y="73"/>
                    <a:pt x="98" y="73"/>
                  </a:cubicBezTo>
                  <a:cubicBezTo>
                    <a:pt x="151" y="73"/>
                    <a:pt x="202" y="112"/>
                    <a:pt x="202" y="181"/>
                  </a:cubicBezTo>
                  <a:cubicBezTo>
                    <a:pt x="202" y="249"/>
                    <a:pt x="151" y="288"/>
                    <a:pt x="98" y="288"/>
                  </a:cubicBezTo>
                  <a:cubicBezTo>
                    <a:pt x="63" y="288"/>
                    <a:pt x="63" y="288"/>
                    <a:pt x="63" y="288"/>
                  </a:cubicBezTo>
                  <a:lnTo>
                    <a:pt x="63" y="73"/>
                  </a:lnTo>
                  <a:close/>
                  <a:moveTo>
                    <a:pt x="0" y="338"/>
                  </a:moveTo>
                  <a:cubicBezTo>
                    <a:pt x="86" y="338"/>
                    <a:pt x="86" y="338"/>
                    <a:pt x="86" y="338"/>
                  </a:cubicBezTo>
                  <a:cubicBezTo>
                    <a:pt x="183" y="338"/>
                    <a:pt x="268" y="306"/>
                    <a:pt x="268" y="181"/>
                  </a:cubicBezTo>
                  <a:cubicBezTo>
                    <a:pt x="268" y="56"/>
                    <a:pt x="183" y="24"/>
                    <a:pt x="86" y="24"/>
                  </a:cubicBezTo>
                  <a:cubicBezTo>
                    <a:pt x="0" y="24"/>
                    <a:pt x="0" y="24"/>
                    <a:pt x="0" y="24"/>
                  </a:cubicBezTo>
                  <a:lnTo>
                    <a:pt x="0" y="3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006163B0-C77E-4215-8870-F10896566C82}"/>
                </a:ext>
              </a:extLst>
            </p:cNvPr>
            <p:cNvSpPr>
              <a:spLocks noEditPoints="1"/>
            </p:cNvSpPr>
            <p:nvPr userDrawn="1"/>
          </p:nvSpPr>
          <p:spPr bwMode="auto">
            <a:xfrm>
              <a:off x="10864850" y="381000"/>
              <a:ext cx="947738" cy="382588"/>
            </a:xfrm>
            <a:custGeom>
              <a:avLst/>
              <a:gdLst>
                <a:gd name="T0" fmla="*/ 1526 w 1585"/>
                <a:gd name="T1" fmla="*/ 76 h 639"/>
                <a:gd name="T2" fmla="*/ 1493 w 1585"/>
                <a:gd name="T3" fmla="*/ 178 h 639"/>
                <a:gd name="T4" fmla="*/ 1379 w 1585"/>
                <a:gd name="T5" fmla="*/ 155 h 639"/>
                <a:gd name="T6" fmla="*/ 1280 w 1585"/>
                <a:gd name="T7" fmla="*/ 204 h 639"/>
                <a:gd name="T8" fmla="*/ 1480 w 1585"/>
                <a:gd name="T9" fmla="*/ 406 h 639"/>
                <a:gd name="T10" fmla="*/ 1228 w 1585"/>
                <a:gd name="T11" fmla="*/ 585 h 639"/>
                <a:gd name="T12" fmla="*/ 1068 w 1585"/>
                <a:gd name="T13" fmla="*/ 558 h 639"/>
                <a:gd name="T14" fmla="*/ 1101 w 1585"/>
                <a:gd name="T15" fmla="*/ 453 h 639"/>
                <a:gd name="T16" fmla="*/ 1228 w 1585"/>
                <a:gd name="T17" fmla="*/ 483 h 639"/>
                <a:gd name="T18" fmla="*/ 1338 w 1585"/>
                <a:gd name="T19" fmla="*/ 422 h 639"/>
                <a:gd name="T20" fmla="*/ 1138 w 1585"/>
                <a:gd name="T21" fmla="*/ 225 h 639"/>
                <a:gd name="T22" fmla="*/ 1368 w 1585"/>
                <a:gd name="T23" fmla="*/ 53 h 639"/>
                <a:gd name="T24" fmla="*/ 1526 w 1585"/>
                <a:gd name="T25" fmla="*/ 76 h 639"/>
                <a:gd name="T26" fmla="*/ 1129 w 1585"/>
                <a:gd name="T27" fmla="*/ 62 h 639"/>
                <a:gd name="T28" fmla="*/ 1021 w 1585"/>
                <a:gd name="T29" fmla="*/ 576 h 639"/>
                <a:gd name="T30" fmla="*/ 883 w 1585"/>
                <a:gd name="T31" fmla="*/ 576 h 639"/>
                <a:gd name="T32" fmla="*/ 929 w 1585"/>
                <a:gd name="T33" fmla="*/ 356 h 639"/>
                <a:gd name="T34" fmla="*/ 765 w 1585"/>
                <a:gd name="T35" fmla="*/ 356 h 639"/>
                <a:gd name="T36" fmla="*/ 719 w 1585"/>
                <a:gd name="T37" fmla="*/ 576 h 639"/>
                <a:gd name="T38" fmla="*/ 581 w 1585"/>
                <a:gd name="T39" fmla="*/ 576 h 639"/>
                <a:gd name="T40" fmla="*/ 688 w 1585"/>
                <a:gd name="T41" fmla="*/ 62 h 639"/>
                <a:gd name="T42" fmla="*/ 827 w 1585"/>
                <a:gd name="T43" fmla="*/ 62 h 639"/>
                <a:gd name="T44" fmla="*/ 786 w 1585"/>
                <a:gd name="T45" fmla="*/ 258 h 639"/>
                <a:gd name="T46" fmla="*/ 950 w 1585"/>
                <a:gd name="T47" fmla="*/ 258 h 639"/>
                <a:gd name="T48" fmla="*/ 990 w 1585"/>
                <a:gd name="T49" fmla="*/ 62 h 639"/>
                <a:gd name="T50" fmla="*/ 1129 w 1585"/>
                <a:gd name="T51" fmla="*/ 62 h 639"/>
                <a:gd name="T52" fmla="*/ 637 w 1585"/>
                <a:gd name="T53" fmla="*/ 62 h 639"/>
                <a:gd name="T54" fmla="*/ 528 w 1585"/>
                <a:gd name="T55" fmla="*/ 576 h 639"/>
                <a:gd name="T56" fmla="*/ 356 w 1585"/>
                <a:gd name="T57" fmla="*/ 576 h 639"/>
                <a:gd name="T58" fmla="*/ 248 w 1585"/>
                <a:gd name="T59" fmla="*/ 220 h 639"/>
                <a:gd name="T60" fmla="*/ 247 w 1585"/>
                <a:gd name="T61" fmla="*/ 220 h 639"/>
                <a:gd name="T62" fmla="*/ 175 w 1585"/>
                <a:gd name="T63" fmla="*/ 576 h 639"/>
                <a:gd name="T64" fmla="*/ 45 w 1585"/>
                <a:gd name="T65" fmla="*/ 576 h 639"/>
                <a:gd name="T66" fmla="*/ 155 w 1585"/>
                <a:gd name="T67" fmla="*/ 62 h 639"/>
                <a:gd name="T68" fmla="*/ 327 w 1585"/>
                <a:gd name="T69" fmla="*/ 62 h 639"/>
                <a:gd name="T70" fmla="*/ 433 w 1585"/>
                <a:gd name="T71" fmla="*/ 418 h 639"/>
                <a:gd name="T72" fmla="*/ 435 w 1585"/>
                <a:gd name="T73" fmla="*/ 418 h 639"/>
                <a:gd name="T74" fmla="*/ 507 w 1585"/>
                <a:gd name="T75" fmla="*/ 62 h 639"/>
                <a:gd name="T76" fmla="*/ 637 w 1585"/>
                <a:gd name="T77" fmla="*/ 62 h 639"/>
                <a:gd name="T78" fmla="*/ 1585 w 1585"/>
                <a:gd name="T79" fmla="*/ 0 h 639"/>
                <a:gd name="T80" fmla="*/ 0 w 1585"/>
                <a:gd name="T81" fmla="*/ 0 h 639"/>
                <a:gd name="T82" fmla="*/ 0 w 1585"/>
                <a:gd name="T83" fmla="*/ 639 h 639"/>
                <a:gd name="T84" fmla="*/ 1585 w 1585"/>
                <a:gd name="T85" fmla="*/ 639 h 639"/>
                <a:gd name="T86" fmla="*/ 1585 w 1585"/>
                <a:gd name="T8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5" h="639">
                  <a:moveTo>
                    <a:pt x="1526" y="76"/>
                  </a:moveTo>
                  <a:cubicBezTo>
                    <a:pt x="1493" y="178"/>
                    <a:pt x="1493" y="178"/>
                    <a:pt x="1493" y="178"/>
                  </a:cubicBezTo>
                  <a:cubicBezTo>
                    <a:pt x="1466" y="166"/>
                    <a:pt x="1430" y="155"/>
                    <a:pt x="1379" y="155"/>
                  </a:cubicBezTo>
                  <a:cubicBezTo>
                    <a:pt x="1324" y="155"/>
                    <a:pt x="1280" y="163"/>
                    <a:pt x="1280" y="204"/>
                  </a:cubicBezTo>
                  <a:cubicBezTo>
                    <a:pt x="1280" y="277"/>
                    <a:pt x="1480" y="250"/>
                    <a:pt x="1480" y="406"/>
                  </a:cubicBezTo>
                  <a:cubicBezTo>
                    <a:pt x="1480" y="548"/>
                    <a:pt x="1348" y="585"/>
                    <a:pt x="1228" y="585"/>
                  </a:cubicBezTo>
                  <a:cubicBezTo>
                    <a:pt x="1175" y="585"/>
                    <a:pt x="1113" y="572"/>
                    <a:pt x="1068" y="558"/>
                  </a:cubicBezTo>
                  <a:cubicBezTo>
                    <a:pt x="1101" y="453"/>
                    <a:pt x="1101" y="453"/>
                    <a:pt x="1101" y="453"/>
                  </a:cubicBezTo>
                  <a:cubicBezTo>
                    <a:pt x="1128" y="471"/>
                    <a:pt x="1183" y="483"/>
                    <a:pt x="1228" y="483"/>
                  </a:cubicBezTo>
                  <a:cubicBezTo>
                    <a:pt x="1271" y="483"/>
                    <a:pt x="1338" y="475"/>
                    <a:pt x="1338" y="422"/>
                  </a:cubicBezTo>
                  <a:cubicBezTo>
                    <a:pt x="1338" y="339"/>
                    <a:pt x="1138" y="370"/>
                    <a:pt x="1138" y="225"/>
                  </a:cubicBezTo>
                  <a:cubicBezTo>
                    <a:pt x="1138" y="93"/>
                    <a:pt x="1254" y="53"/>
                    <a:pt x="1368" y="53"/>
                  </a:cubicBezTo>
                  <a:cubicBezTo>
                    <a:pt x="1431" y="53"/>
                    <a:pt x="1491" y="60"/>
                    <a:pt x="1526" y="76"/>
                  </a:cubicBezTo>
                  <a:moveTo>
                    <a:pt x="1129" y="62"/>
                  </a:moveTo>
                  <a:cubicBezTo>
                    <a:pt x="1021" y="576"/>
                    <a:pt x="1021" y="576"/>
                    <a:pt x="1021" y="576"/>
                  </a:cubicBezTo>
                  <a:cubicBezTo>
                    <a:pt x="883" y="576"/>
                    <a:pt x="883" y="576"/>
                    <a:pt x="883" y="576"/>
                  </a:cubicBezTo>
                  <a:cubicBezTo>
                    <a:pt x="929" y="356"/>
                    <a:pt x="929" y="356"/>
                    <a:pt x="929" y="356"/>
                  </a:cubicBezTo>
                  <a:cubicBezTo>
                    <a:pt x="765" y="356"/>
                    <a:pt x="765" y="356"/>
                    <a:pt x="765" y="356"/>
                  </a:cubicBezTo>
                  <a:cubicBezTo>
                    <a:pt x="719" y="576"/>
                    <a:pt x="719" y="576"/>
                    <a:pt x="719" y="576"/>
                  </a:cubicBezTo>
                  <a:cubicBezTo>
                    <a:pt x="581" y="576"/>
                    <a:pt x="581" y="576"/>
                    <a:pt x="581" y="576"/>
                  </a:cubicBezTo>
                  <a:cubicBezTo>
                    <a:pt x="688" y="62"/>
                    <a:pt x="688" y="62"/>
                    <a:pt x="688" y="62"/>
                  </a:cubicBezTo>
                  <a:cubicBezTo>
                    <a:pt x="827" y="62"/>
                    <a:pt x="827" y="62"/>
                    <a:pt x="827" y="62"/>
                  </a:cubicBezTo>
                  <a:cubicBezTo>
                    <a:pt x="786" y="258"/>
                    <a:pt x="786" y="258"/>
                    <a:pt x="786" y="258"/>
                  </a:cubicBezTo>
                  <a:cubicBezTo>
                    <a:pt x="950" y="258"/>
                    <a:pt x="950" y="258"/>
                    <a:pt x="950" y="258"/>
                  </a:cubicBezTo>
                  <a:cubicBezTo>
                    <a:pt x="990" y="62"/>
                    <a:pt x="990" y="62"/>
                    <a:pt x="990" y="62"/>
                  </a:cubicBezTo>
                  <a:lnTo>
                    <a:pt x="1129" y="62"/>
                  </a:lnTo>
                  <a:close/>
                  <a:moveTo>
                    <a:pt x="637" y="62"/>
                  </a:moveTo>
                  <a:cubicBezTo>
                    <a:pt x="528" y="576"/>
                    <a:pt x="528" y="576"/>
                    <a:pt x="528" y="576"/>
                  </a:cubicBezTo>
                  <a:cubicBezTo>
                    <a:pt x="356" y="576"/>
                    <a:pt x="356" y="576"/>
                    <a:pt x="356" y="576"/>
                  </a:cubicBezTo>
                  <a:cubicBezTo>
                    <a:pt x="248" y="220"/>
                    <a:pt x="248" y="220"/>
                    <a:pt x="248" y="220"/>
                  </a:cubicBezTo>
                  <a:cubicBezTo>
                    <a:pt x="247" y="220"/>
                    <a:pt x="247" y="220"/>
                    <a:pt x="247" y="220"/>
                  </a:cubicBezTo>
                  <a:cubicBezTo>
                    <a:pt x="175" y="576"/>
                    <a:pt x="175" y="576"/>
                    <a:pt x="175" y="576"/>
                  </a:cubicBezTo>
                  <a:cubicBezTo>
                    <a:pt x="45" y="576"/>
                    <a:pt x="45" y="576"/>
                    <a:pt x="45" y="576"/>
                  </a:cubicBezTo>
                  <a:cubicBezTo>
                    <a:pt x="155" y="62"/>
                    <a:pt x="155" y="62"/>
                    <a:pt x="155" y="62"/>
                  </a:cubicBezTo>
                  <a:cubicBezTo>
                    <a:pt x="327" y="62"/>
                    <a:pt x="327" y="62"/>
                    <a:pt x="327" y="62"/>
                  </a:cubicBezTo>
                  <a:cubicBezTo>
                    <a:pt x="433" y="418"/>
                    <a:pt x="433" y="418"/>
                    <a:pt x="433" y="418"/>
                  </a:cubicBezTo>
                  <a:cubicBezTo>
                    <a:pt x="435" y="418"/>
                    <a:pt x="435" y="418"/>
                    <a:pt x="435" y="418"/>
                  </a:cubicBezTo>
                  <a:cubicBezTo>
                    <a:pt x="507" y="62"/>
                    <a:pt x="507" y="62"/>
                    <a:pt x="507" y="62"/>
                  </a:cubicBezTo>
                  <a:lnTo>
                    <a:pt x="637" y="62"/>
                  </a:lnTo>
                  <a:close/>
                  <a:moveTo>
                    <a:pt x="1585" y="0"/>
                  </a:moveTo>
                  <a:cubicBezTo>
                    <a:pt x="0" y="0"/>
                    <a:pt x="0" y="0"/>
                    <a:pt x="0" y="0"/>
                  </a:cubicBezTo>
                  <a:cubicBezTo>
                    <a:pt x="0" y="639"/>
                    <a:pt x="0" y="639"/>
                    <a:pt x="0" y="639"/>
                  </a:cubicBezTo>
                  <a:cubicBezTo>
                    <a:pt x="1585" y="639"/>
                    <a:pt x="1585" y="639"/>
                    <a:pt x="1585" y="639"/>
                  </a:cubicBezTo>
                  <a:lnTo>
                    <a:pt x="158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0457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Matrix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7" name="Text Placeholder 16">
            <a:extLst>
              <a:ext uri="{FF2B5EF4-FFF2-40B4-BE49-F238E27FC236}">
                <a16:creationId xmlns:a16="http://schemas.microsoft.com/office/drawing/2014/main" id="{53906272-BEEB-47F8-B906-5D0DA9583F64}"/>
              </a:ext>
            </a:extLst>
          </p:cNvPr>
          <p:cNvSpPr>
            <a:spLocks noGrp="1"/>
          </p:cNvSpPr>
          <p:nvPr>
            <p:ph type="body" sz="quarter" idx="17"/>
          </p:nvPr>
        </p:nvSpPr>
        <p:spPr>
          <a:xfrm>
            <a:off x="3460775" y="3790278"/>
            <a:ext cx="22824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Text Placeholder 17">
            <a:extLst>
              <a:ext uri="{FF2B5EF4-FFF2-40B4-BE49-F238E27FC236}">
                <a16:creationId xmlns:a16="http://schemas.microsoft.com/office/drawing/2014/main" id="{B2ACF618-13F8-4EB6-BD8B-53926EFC6548}"/>
              </a:ext>
            </a:extLst>
          </p:cNvPr>
          <p:cNvSpPr>
            <a:spLocks noGrp="1"/>
          </p:cNvSpPr>
          <p:nvPr>
            <p:ph type="body" sz="quarter" idx="18"/>
          </p:nvPr>
        </p:nvSpPr>
        <p:spPr>
          <a:xfrm>
            <a:off x="6385404" y="3790278"/>
            <a:ext cx="2292644"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Picture Placeholder 22">
            <a:extLst>
              <a:ext uri="{FF2B5EF4-FFF2-40B4-BE49-F238E27FC236}">
                <a16:creationId xmlns:a16="http://schemas.microsoft.com/office/drawing/2014/main" id="{9848C897-BFFF-4F1C-B940-0506BA444E6E}"/>
              </a:ext>
            </a:extLst>
          </p:cNvPr>
          <p:cNvSpPr>
            <a:spLocks noGrp="1"/>
          </p:cNvSpPr>
          <p:nvPr>
            <p:ph type="pic" sz="quarter" idx="19"/>
          </p:nvPr>
        </p:nvSpPr>
        <p:spPr>
          <a:xfrm>
            <a:off x="3460775" y="1506542"/>
            <a:ext cx="2282400" cy="2283736"/>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
        <p:nvSpPr>
          <p:cNvPr id="24" name="Picture Placeholder 23">
            <a:extLst>
              <a:ext uri="{FF2B5EF4-FFF2-40B4-BE49-F238E27FC236}">
                <a16:creationId xmlns:a16="http://schemas.microsoft.com/office/drawing/2014/main" id="{F6A3E980-37A4-40FB-A2B8-D9E6B80F229D}"/>
              </a:ext>
            </a:extLst>
          </p:cNvPr>
          <p:cNvSpPr>
            <a:spLocks noGrp="1"/>
          </p:cNvSpPr>
          <p:nvPr>
            <p:ph type="pic" sz="quarter" idx="20"/>
          </p:nvPr>
        </p:nvSpPr>
        <p:spPr>
          <a:xfrm>
            <a:off x="6395647" y="1506542"/>
            <a:ext cx="2282400" cy="2283736"/>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Tree>
    <p:extLst>
      <p:ext uri="{BB962C8B-B14F-4D97-AF65-F5344CB8AC3E}">
        <p14:creationId xmlns:p14="http://schemas.microsoft.com/office/powerpoint/2010/main" val="40622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Matri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9" name="Text Placeholder 25">
            <a:extLst>
              <a:ext uri="{FF2B5EF4-FFF2-40B4-BE49-F238E27FC236}">
                <a16:creationId xmlns:a16="http://schemas.microsoft.com/office/drawing/2014/main" id="{6B1FE9D7-4EA4-469E-B79D-EE782E59A198}"/>
              </a:ext>
            </a:extLst>
          </p:cNvPr>
          <p:cNvSpPr>
            <a:spLocks noGrp="1"/>
          </p:cNvSpPr>
          <p:nvPr>
            <p:ph type="body" sz="quarter" idx="25"/>
          </p:nvPr>
        </p:nvSpPr>
        <p:spPr>
          <a:xfrm>
            <a:off x="2950552"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Picture Placeholder 26">
            <a:extLst>
              <a:ext uri="{FF2B5EF4-FFF2-40B4-BE49-F238E27FC236}">
                <a16:creationId xmlns:a16="http://schemas.microsoft.com/office/drawing/2014/main" id="{7B03F62B-5D85-4CBC-83A6-502C2AF994D0}"/>
              </a:ext>
            </a:extLst>
          </p:cNvPr>
          <p:cNvSpPr>
            <a:spLocks noGrp="1"/>
          </p:cNvSpPr>
          <p:nvPr>
            <p:ph type="pic" sz="quarter" idx="26"/>
          </p:nvPr>
        </p:nvSpPr>
        <p:spPr>
          <a:xfrm>
            <a:off x="2950550"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7" name="Text Placeholder 27">
            <a:extLst>
              <a:ext uri="{FF2B5EF4-FFF2-40B4-BE49-F238E27FC236}">
                <a16:creationId xmlns:a16="http://schemas.microsoft.com/office/drawing/2014/main" id="{7ED3212D-E414-485C-BDB9-7DD49112BBB3}"/>
              </a:ext>
            </a:extLst>
          </p:cNvPr>
          <p:cNvSpPr>
            <a:spLocks noGrp="1"/>
          </p:cNvSpPr>
          <p:nvPr>
            <p:ph type="body" sz="quarter" idx="27"/>
          </p:nvPr>
        </p:nvSpPr>
        <p:spPr>
          <a:xfrm>
            <a:off x="5144999"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8" name="Picture Placeholder 28">
            <a:extLst>
              <a:ext uri="{FF2B5EF4-FFF2-40B4-BE49-F238E27FC236}">
                <a16:creationId xmlns:a16="http://schemas.microsoft.com/office/drawing/2014/main" id="{07394416-641D-47CB-9E57-5FDF0CEFA8AF}"/>
              </a:ext>
            </a:extLst>
          </p:cNvPr>
          <p:cNvSpPr>
            <a:spLocks noGrp="1"/>
          </p:cNvSpPr>
          <p:nvPr>
            <p:ph type="pic" sz="quarter" idx="28"/>
          </p:nvPr>
        </p:nvSpPr>
        <p:spPr>
          <a:xfrm>
            <a:off x="5144997"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9" name="Text Placeholder 29">
            <a:extLst>
              <a:ext uri="{FF2B5EF4-FFF2-40B4-BE49-F238E27FC236}">
                <a16:creationId xmlns:a16="http://schemas.microsoft.com/office/drawing/2014/main" id="{947D73B4-3239-42C3-A914-6766421FC962}"/>
              </a:ext>
            </a:extLst>
          </p:cNvPr>
          <p:cNvSpPr>
            <a:spLocks noGrp="1"/>
          </p:cNvSpPr>
          <p:nvPr>
            <p:ph type="body" sz="quarter" idx="29"/>
          </p:nvPr>
        </p:nvSpPr>
        <p:spPr>
          <a:xfrm>
            <a:off x="7339447"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0" name="Picture Placeholder 30">
            <a:extLst>
              <a:ext uri="{FF2B5EF4-FFF2-40B4-BE49-F238E27FC236}">
                <a16:creationId xmlns:a16="http://schemas.microsoft.com/office/drawing/2014/main" id="{D9B27E9D-83AC-4B50-B3EE-208112CCF839}"/>
              </a:ext>
            </a:extLst>
          </p:cNvPr>
          <p:cNvSpPr>
            <a:spLocks noGrp="1"/>
          </p:cNvSpPr>
          <p:nvPr>
            <p:ph type="pic" sz="quarter" idx="30"/>
          </p:nvPr>
        </p:nvSpPr>
        <p:spPr>
          <a:xfrm>
            <a:off x="7339445"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Tree>
    <p:extLst>
      <p:ext uri="{BB962C8B-B14F-4D97-AF65-F5344CB8AC3E}">
        <p14:creationId xmlns:p14="http://schemas.microsoft.com/office/powerpoint/2010/main" val="197618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 Matri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24" name="Text Placeholder 23">
            <a:extLst>
              <a:ext uri="{FF2B5EF4-FFF2-40B4-BE49-F238E27FC236}">
                <a16:creationId xmlns:a16="http://schemas.microsoft.com/office/drawing/2014/main" id="{C9256723-0DD2-4401-BB19-47D66743F0BE}"/>
              </a:ext>
            </a:extLst>
          </p:cNvPr>
          <p:cNvSpPr>
            <a:spLocks noGrp="1"/>
          </p:cNvSpPr>
          <p:nvPr>
            <p:ph type="body" sz="quarter" idx="21"/>
          </p:nvPr>
        </p:nvSpPr>
        <p:spPr>
          <a:xfrm>
            <a:off x="1846347"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Picture Placeholder 24">
            <a:extLst>
              <a:ext uri="{FF2B5EF4-FFF2-40B4-BE49-F238E27FC236}">
                <a16:creationId xmlns:a16="http://schemas.microsoft.com/office/drawing/2014/main" id="{2C10CF68-87C4-4574-8036-4CEB60821128}"/>
              </a:ext>
            </a:extLst>
          </p:cNvPr>
          <p:cNvSpPr>
            <a:spLocks noGrp="1"/>
          </p:cNvSpPr>
          <p:nvPr>
            <p:ph type="pic" sz="quarter" idx="22"/>
          </p:nvPr>
        </p:nvSpPr>
        <p:spPr>
          <a:xfrm>
            <a:off x="1846345"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6" name="Text Placeholder 25">
            <a:extLst>
              <a:ext uri="{FF2B5EF4-FFF2-40B4-BE49-F238E27FC236}">
                <a16:creationId xmlns:a16="http://schemas.microsoft.com/office/drawing/2014/main" id="{8EBFC53A-C906-4397-A7ED-FE8219388C8F}"/>
              </a:ext>
            </a:extLst>
          </p:cNvPr>
          <p:cNvSpPr>
            <a:spLocks noGrp="1"/>
          </p:cNvSpPr>
          <p:nvPr>
            <p:ph type="body" sz="quarter" idx="23"/>
          </p:nvPr>
        </p:nvSpPr>
        <p:spPr>
          <a:xfrm>
            <a:off x="4040794"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7" name="Picture Placeholder 26">
            <a:extLst>
              <a:ext uri="{FF2B5EF4-FFF2-40B4-BE49-F238E27FC236}">
                <a16:creationId xmlns:a16="http://schemas.microsoft.com/office/drawing/2014/main" id="{AE84C42B-F785-4464-8DD0-92071E80B4E4}"/>
              </a:ext>
            </a:extLst>
          </p:cNvPr>
          <p:cNvSpPr>
            <a:spLocks noGrp="1"/>
          </p:cNvSpPr>
          <p:nvPr>
            <p:ph type="pic" sz="quarter" idx="24"/>
          </p:nvPr>
        </p:nvSpPr>
        <p:spPr>
          <a:xfrm>
            <a:off x="4040792"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8" name="Text Placeholder 27">
            <a:extLst>
              <a:ext uri="{FF2B5EF4-FFF2-40B4-BE49-F238E27FC236}">
                <a16:creationId xmlns:a16="http://schemas.microsoft.com/office/drawing/2014/main" id="{7D68FF63-BA91-4B1C-9427-6B861B2ACB07}"/>
              </a:ext>
            </a:extLst>
          </p:cNvPr>
          <p:cNvSpPr>
            <a:spLocks noGrp="1"/>
          </p:cNvSpPr>
          <p:nvPr>
            <p:ph type="body" sz="quarter" idx="25"/>
          </p:nvPr>
        </p:nvSpPr>
        <p:spPr>
          <a:xfrm>
            <a:off x="6235241"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Picture Placeholder 28">
            <a:extLst>
              <a:ext uri="{FF2B5EF4-FFF2-40B4-BE49-F238E27FC236}">
                <a16:creationId xmlns:a16="http://schemas.microsoft.com/office/drawing/2014/main" id="{1E31530F-91D4-46C9-98BF-AFA09B21FFF3}"/>
              </a:ext>
            </a:extLst>
          </p:cNvPr>
          <p:cNvSpPr>
            <a:spLocks noGrp="1"/>
          </p:cNvSpPr>
          <p:nvPr>
            <p:ph type="pic" sz="quarter" idx="26"/>
          </p:nvPr>
        </p:nvSpPr>
        <p:spPr>
          <a:xfrm>
            <a:off x="6235239"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30" name="Text Placeholder 29">
            <a:extLst>
              <a:ext uri="{FF2B5EF4-FFF2-40B4-BE49-F238E27FC236}">
                <a16:creationId xmlns:a16="http://schemas.microsoft.com/office/drawing/2014/main" id="{8EA32930-99D7-4DA0-81D0-FB224D928AAE}"/>
              </a:ext>
            </a:extLst>
          </p:cNvPr>
          <p:cNvSpPr>
            <a:spLocks noGrp="1"/>
          </p:cNvSpPr>
          <p:nvPr>
            <p:ph type="body" sz="quarter" idx="27"/>
          </p:nvPr>
        </p:nvSpPr>
        <p:spPr>
          <a:xfrm>
            <a:off x="8429689"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2000" b="1">
                <a:solidFill>
                  <a:schemeClr val="accent6"/>
                </a:solidFill>
              </a:defRPr>
            </a:lvl1pPr>
            <a:lvl2pPr marL="0" indent="0">
              <a:spcBef>
                <a:spcPts val="0"/>
              </a:spcBef>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1" name="Picture Placeholder 30">
            <a:extLst>
              <a:ext uri="{FF2B5EF4-FFF2-40B4-BE49-F238E27FC236}">
                <a16:creationId xmlns:a16="http://schemas.microsoft.com/office/drawing/2014/main" id="{7527170F-919D-4754-8E8D-954B1CA93A64}"/>
              </a:ext>
            </a:extLst>
          </p:cNvPr>
          <p:cNvSpPr>
            <a:spLocks noGrp="1"/>
          </p:cNvSpPr>
          <p:nvPr>
            <p:ph type="pic" sz="quarter" idx="28"/>
          </p:nvPr>
        </p:nvSpPr>
        <p:spPr>
          <a:xfrm>
            <a:off x="8429687"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Tree>
    <p:extLst>
      <p:ext uri="{BB962C8B-B14F-4D97-AF65-F5344CB8AC3E}">
        <p14:creationId xmlns:p14="http://schemas.microsoft.com/office/powerpoint/2010/main" val="81991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1EFE2-B4BD-4554-9890-8C6DEFCB3AE2}" type="datetime1">
              <a:rPr lang="en-GB" smtClean="0"/>
              <a:t>19/12/2025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6607247-EB78-480B-A962-35111A450531}" type="slidenum">
              <a:rPr lang="en-GB" smtClean="0"/>
              <a:t>‹#›</a:t>
            </a:fld>
            <a:endParaRPr lang="en-GB" dirty="0"/>
          </a:p>
        </p:txBody>
      </p:sp>
      <p:pic>
        <p:nvPicPr>
          <p:cNvPr id="10" name="Picture 9">
            <a:extLst>
              <a:ext uri="{FF2B5EF4-FFF2-40B4-BE49-F238E27FC236}">
                <a16:creationId xmlns:a16="http://schemas.microsoft.com/office/drawing/2014/main" id="{7AC68DC5-DF12-4872-86EA-43F2A5BBA96B}"/>
              </a:ext>
            </a:extLst>
          </p:cNvPr>
          <p:cNvPicPr>
            <a:picLocks noChangeAspect="1"/>
          </p:cNvPicPr>
          <p:nvPr userDrawn="1"/>
        </p:nvPicPr>
        <p:blipFill>
          <a:blip r:embed="rId2"/>
          <a:stretch>
            <a:fillRect/>
          </a:stretch>
        </p:blipFill>
        <p:spPr>
          <a:xfrm>
            <a:off x="565150" y="5982075"/>
            <a:ext cx="2743200" cy="533185"/>
          </a:xfrm>
          <a:prstGeom prst="rect">
            <a:avLst/>
          </a:prstGeom>
        </p:spPr>
      </p:pic>
      <p:grpSp>
        <p:nvGrpSpPr>
          <p:cNvPr id="14" name="Group 13">
            <a:extLst>
              <a:ext uri="{FF2B5EF4-FFF2-40B4-BE49-F238E27FC236}">
                <a16:creationId xmlns:a16="http://schemas.microsoft.com/office/drawing/2014/main" id="{E750CB1D-161B-4A92-AF75-AF59FBA39DFD}"/>
              </a:ext>
            </a:extLst>
          </p:cNvPr>
          <p:cNvGrpSpPr/>
          <p:nvPr userDrawn="1"/>
        </p:nvGrpSpPr>
        <p:grpSpPr>
          <a:xfrm>
            <a:off x="10624343" y="381000"/>
            <a:ext cx="947738" cy="739776"/>
            <a:chOff x="10864850" y="381000"/>
            <a:chExt cx="947738" cy="739776"/>
          </a:xfrm>
        </p:grpSpPr>
        <p:sp>
          <p:nvSpPr>
            <p:cNvPr id="15" name="Freeform 5">
              <a:extLst>
                <a:ext uri="{FF2B5EF4-FFF2-40B4-BE49-F238E27FC236}">
                  <a16:creationId xmlns:a16="http://schemas.microsoft.com/office/drawing/2014/main" id="{A4DCBC2C-0A00-4B93-AD8F-15F602AC101F}"/>
                </a:ext>
              </a:extLst>
            </p:cNvPr>
            <p:cNvSpPr>
              <a:spLocks noEditPoints="1"/>
            </p:cNvSpPr>
            <p:nvPr userDrawn="1"/>
          </p:nvSpPr>
          <p:spPr bwMode="auto">
            <a:xfrm>
              <a:off x="10996613" y="858838"/>
              <a:ext cx="796925" cy="261938"/>
            </a:xfrm>
            <a:custGeom>
              <a:avLst/>
              <a:gdLst>
                <a:gd name="T0" fmla="*/ 1333 w 1333"/>
                <a:gd name="T1" fmla="*/ 338 h 438"/>
                <a:gd name="T2" fmla="*/ 1273 w 1333"/>
                <a:gd name="T3" fmla="*/ 0 h 438"/>
                <a:gd name="T4" fmla="*/ 1064 w 1333"/>
                <a:gd name="T5" fmla="*/ 271 h 438"/>
                <a:gd name="T6" fmla="*/ 1157 w 1333"/>
                <a:gd name="T7" fmla="*/ 231 h 438"/>
                <a:gd name="T8" fmla="*/ 1102 w 1333"/>
                <a:gd name="T9" fmla="*/ 299 h 438"/>
                <a:gd name="T10" fmla="*/ 1033 w 1333"/>
                <a:gd name="T11" fmla="*/ 170 h 438"/>
                <a:gd name="T12" fmla="*/ 1157 w 1333"/>
                <a:gd name="T13" fmla="*/ 195 h 438"/>
                <a:gd name="T14" fmla="*/ 1046 w 1333"/>
                <a:gd name="T15" fmla="*/ 208 h 438"/>
                <a:gd name="T16" fmla="*/ 1087 w 1333"/>
                <a:gd name="T17" fmla="*/ 343 h 438"/>
                <a:gd name="T18" fmla="*/ 1160 w 1333"/>
                <a:gd name="T19" fmla="*/ 303 h 438"/>
                <a:gd name="T20" fmla="*/ 1215 w 1333"/>
                <a:gd name="T21" fmla="*/ 338 h 438"/>
                <a:gd name="T22" fmla="*/ 1212 w 1333"/>
                <a:gd name="T23" fmla="*/ 228 h 438"/>
                <a:gd name="T24" fmla="*/ 1112 w 1333"/>
                <a:gd name="T25" fmla="*/ 101 h 438"/>
                <a:gd name="T26" fmla="*/ 1033 w 1333"/>
                <a:gd name="T27" fmla="*/ 170 h 438"/>
                <a:gd name="T28" fmla="*/ 939 w 1333"/>
                <a:gd name="T29" fmla="*/ 343 h 438"/>
                <a:gd name="T30" fmla="*/ 982 w 1333"/>
                <a:gd name="T31" fmla="*/ 290 h 438"/>
                <a:gd name="T32" fmla="*/ 926 w 1333"/>
                <a:gd name="T33" fmla="*/ 258 h 438"/>
                <a:gd name="T34" fmla="*/ 979 w 1333"/>
                <a:gd name="T35" fmla="*/ 150 h 438"/>
                <a:gd name="T36" fmla="*/ 926 w 1333"/>
                <a:gd name="T37" fmla="*/ 106 h 438"/>
                <a:gd name="T38" fmla="*/ 865 w 1333"/>
                <a:gd name="T39" fmla="*/ 60 h 438"/>
                <a:gd name="T40" fmla="*/ 821 w 1333"/>
                <a:gd name="T41" fmla="*/ 106 h 438"/>
                <a:gd name="T42" fmla="*/ 865 w 1333"/>
                <a:gd name="T43" fmla="*/ 150 h 438"/>
                <a:gd name="T44" fmla="*/ 722 w 1333"/>
                <a:gd name="T45" fmla="*/ 64 h 438"/>
                <a:gd name="T46" fmla="*/ 782 w 1333"/>
                <a:gd name="T47" fmla="*/ 6 h 438"/>
                <a:gd name="T48" fmla="*/ 722 w 1333"/>
                <a:gd name="T49" fmla="*/ 64 h 438"/>
                <a:gd name="T50" fmla="*/ 782 w 1333"/>
                <a:gd name="T51" fmla="*/ 338 h 438"/>
                <a:gd name="T52" fmla="*/ 722 w 1333"/>
                <a:gd name="T53" fmla="*/ 106 h 438"/>
                <a:gd name="T54" fmla="*/ 601 w 1333"/>
                <a:gd name="T55" fmla="*/ 106 h 438"/>
                <a:gd name="T56" fmla="*/ 600 w 1333"/>
                <a:gd name="T57" fmla="*/ 138 h 438"/>
                <a:gd name="T58" fmla="*/ 430 w 1333"/>
                <a:gd name="T59" fmla="*/ 221 h 438"/>
                <a:gd name="T60" fmla="*/ 597 w 1333"/>
                <a:gd name="T61" fmla="*/ 301 h 438"/>
                <a:gd name="T62" fmla="*/ 528 w 1333"/>
                <a:gd name="T63" fmla="*/ 391 h 438"/>
                <a:gd name="T64" fmla="*/ 456 w 1333"/>
                <a:gd name="T65" fmla="*/ 422 h 438"/>
                <a:gd name="T66" fmla="*/ 658 w 1333"/>
                <a:gd name="T67" fmla="*/ 316 h 438"/>
                <a:gd name="T68" fmla="*/ 601 w 1333"/>
                <a:gd name="T69" fmla="*/ 106 h 438"/>
                <a:gd name="T70" fmla="*/ 493 w 1333"/>
                <a:gd name="T71" fmla="*/ 221 h 438"/>
                <a:gd name="T72" fmla="*/ 598 w 1333"/>
                <a:gd name="T73" fmla="*/ 220 h 438"/>
                <a:gd name="T74" fmla="*/ 321 w 1333"/>
                <a:gd name="T75" fmla="*/ 64 h 438"/>
                <a:gd name="T76" fmla="*/ 382 w 1333"/>
                <a:gd name="T77" fmla="*/ 6 h 438"/>
                <a:gd name="T78" fmla="*/ 321 w 1333"/>
                <a:gd name="T79" fmla="*/ 64 h 438"/>
                <a:gd name="T80" fmla="*/ 382 w 1333"/>
                <a:gd name="T81" fmla="*/ 338 h 438"/>
                <a:gd name="T82" fmla="*/ 321 w 1333"/>
                <a:gd name="T83" fmla="*/ 106 h 438"/>
                <a:gd name="T84" fmla="*/ 63 w 1333"/>
                <a:gd name="T85" fmla="*/ 73 h 438"/>
                <a:gd name="T86" fmla="*/ 202 w 1333"/>
                <a:gd name="T87" fmla="*/ 181 h 438"/>
                <a:gd name="T88" fmla="*/ 63 w 1333"/>
                <a:gd name="T89" fmla="*/ 288 h 438"/>
                <a:gd name="T90" fmla="*/ 0 w 1333"/>
                <a:gd name="T91" fmla="*/ 338 h 438"/>
                <a:gd name="T92" fmla="*/ 268 w 1333"/>
                <a:gd name="T93" fmla="*/ 181 h 438"/>
                <a:gd name="T94" fmla="*/ 0 w 1333"/>
                <a:gd name="T95" fmla="*/ 2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3" h="438">
                  <a:moveTo>
                    <a:pt x="1273" y="338"/>
                  </a:moveTo>
                  <a:cubicBezTo>
                    <a:pt x="1333" y="338"/>
                    <a:pt x="1333" y="338"/>
                    <a:pt x="1333" y="338"/>
                  </a:cubicBezTo>
                  <a:cubicBezTo>
                    <a:pt x="1333" y="0"/>
                    <a:pt x="1333" y="0"/>
                    <a:pt x="1333" y="0"/>
                  </a:cubicBezTo>
                  <a:cubicBezTo>
                    <a:pt x="1273" y="0"/>
                    <a:pt x="1273" y="0"/>
                    <a:pt x="1273" y="0"/>
                  </a:cubicBezTo>
                  <a:lnTo>
                    <a:pt x="1273" y="338"/>
                  </a:lnTo>
                  <a:close/>
                  <a:moveTo>
                    <a:pt x="1064" y="271"/>
                  </a:moveTo>
                  <a:cubicBezTo>
                    <a:pt x="1064" y="235"/>
                    <a:pt x="1104" y="231"/>
                    <a:pt x="1131" y="231"/>
                  </a:cubicBezTo>
                  <a:cubicBezTo>
                    <a:pt x="1157" y="231"/>
                    <a:pt x="1157" y="231"/>
                    <a:pt x="1157" y="231"/>
                  </a:cubicBezTo>
                  <a:cubicBezTo>
                    <a:pt x="1157" y="249"/>
                    <a:pt x="1154" y="266"/>
                    <a:pt x="1144" y="279"/>
                  </a:cubicBezTo>
                  <a:cubicBezTo>
                    <a:pt x="1135" y="291"/>
                    <a:pt x="1120" y="299"/>
                    <a:pt x="1102" y="299"/>
                  </a:cubicBezTo>
                  <a:cubicBezTo>
                    <a:pt x="1080" y="299"/>
                    <a:pt x="1064" y="291"/>
                    <a:pt x="1064" y="271"/>
                  </a:cubicBezTo>
                  <a:moveTo>
                    <a:pt x="1033" y="170"/>
                  </a:moveTo>
                  <a:cubicBezTo>
                    <a:pt x="1053" y="155"/>
                    <a:pt x="1079" y="145"/>
                    <a:pt x="1105" y="145"/>
                  </a:cubicBezTo>
                  <a:cubicBezTo>
                    <a:pt x="1140" y="145"/>
                    <a:pt x="1157" y="157"/>
                    <a:pt x="1157" y="195"/>
                  </a:cubicBezTo>
                  <a:cubicBezTo>
                    <a:pt x="1124" y="195"/>
                    <a:pt x="1124" y="195"/>
                    <a:pt x="1124" y="195"/>
                  </a:cubicBezTo>
                  <a:cubicBezTo>
                    <a:pt x="1098" y="195"/>
                    <a:pt x="1069" y="197"/>
                    <a:pt x="1046" y="208"/>
                  </a:cubicBezTo>
                  <a:cubicBezTo>
                    <a:pt x="1023" y="220"/>
                    <a:pt x="1006" y="240"/>
                    <a:pt x="1006" y="275"/>
                  </a:cubicBezTo>
                  <a:cubicBezTo>
                    <a:pt x="1006" y="319"/>
                    <a:pt x="1046" y="343"/>
                    <a:pt x="1087" y="343"/>
                  </a:cubicBezTo>
                  <a:cubicBezTo>
                    <a:pt x="1115" y="343"/>
                    <a:pt x="1145" y="329"/>
                    <a:pt x="1159" y="303"/>
                  </a:cubicBezTo>
                  <a:cubicBezTo>
                    <a:pt x="1160" y="303"/>
                    <a:pt x="1160" y="303"/>
                    <a:pt x="1160" y="303"/>
                  </a:cubicBezTo>
                  <a:cubicBezTo>
                    <a:pt x="1160" y="311"/>
                    <a:pt x="1160" y="326"/>
                    <a:pt x="1162" y="338"/>
                  </a:cubicBezTo>
                  <a:cubicBezTo>
                    <a:pt x="1215" y="338"/>
                    <a:pt x="1215" y="338"/>
                    <a:pt x="1215" y="338"/>
                  </a:cubicBezTo>
                  <a:cubicBezTo>
                    <a:pt x="1214" y="320"/>
                    <a:pt x="1213" y="304"/>
                    <a:pt x="1213" y="286"/>
                  </a:cubicBezTo>
                  <a:cubicBezTo>
                    <a:pt x="1212" y="269"/>
                    <a:pt x="1212" y="252"/>
                    <a:pt x="1212" y="228"/>
                  </a:cubicBezTo>
                  <a:cubicBezTo>
                    <a:pt x="1212" y="198"/>
                    <a:pt x="1212" y="198"/>
                    <a:pt x="1212" y="198"/>
                  </a:cubicBezTo>
                  <a:cubicBezTo>
                    <a:pt x="1212" y="130"/>
                    <a:pt x="1183" y="101"/>
                    <a:pt x="1112" y="101"/>
                  </a:cubicBezTo>
                  <a:cubicBezTo>
                    <a:pt x="1086" y="101"/>
                    <a:pt x="1055" y="107"/>
                    <a:pt x="1031" y="118"/>
                  </a:cubicBezTo>
                  <a:lnTo>
                    <a:pt x="1033" y="170"/>
                  </a:lnTo>
                  <a:close/>
                  <a:moveTo>
                    <a:pt x="865" y="268"/>
                  </a:moveTo>
                  <a:cubicBezTo>
                    <a:pt x="865" y="314"/>
                    <a:pt x="892" y="343"/>
                    <a:pt x="939" y="343"/>
                  </a:cubicBezTo>
                  <a:cubicBezTo>
                    <a:pt x="957" y="343"/>
                    <a:pt x="971" y="342"/>
                    <a:pt x="983" y="338"/>
                  </a:cubicBezTo>
                  <a:cubicBezTo>
                    <a:pt x="982" y="290"/>
                    <a:pt x="982" y="290"/>
                    <a:pt x="982" y="290"/>
                  </a:cubicBezTo>
                  <a:cubicBezTo>
                    <a:pt x="975" y="294"/>
                    <a:pt x="965" y="297"/>
                    <a:pt x="954" y="297"/>
                  </a:cubicBezTo>
                  <a:cubicBezTo>
                    <a:pt x="931" y="297"/>
                    <a:pt x="926" y="278"/>
                    <a:pt x="926" y="258"/>
                  </a:cubicBezTo>
                  <a:cubicBezTo>
                    <a:pt x="926" y="150"/>
                    <a:pt x="926" y="150"/>
                    <a:pt x="926" y="150"/>
                  </a:cubicBezTo>
                  <a:cubicBezTo>
                    <a:pt x="979" y="150"/>
                    <a:pt x="979" y="150"/>
                    <a:pt x="979" y="150"/>
                  </a:cubicBezTo>
                  <a:cubicBezTo>
                    <a:pt x="979" y="106"/>
                    <a:pt x="979" y="106"/>
                    <a:pt x="979" y="106"/>
                  </a:cubicBezTo>
                  <a:cubicBezTo>
                    <a:pt x="926" y="106"/>
                    <a:pt x="926" y="106"/>
                    <a:pt x="926" y="106"/>
                  </a:cubicBezTo>
                  <a:cubicBezTo>
                    <a:pt x="926" y="40"/>
                    <a:pt x="926" y="40"/>
                    <a:pt x="926" y="40"/>
                  </a:cubicBezTo>
                  <a:cubicBezTo>
                    <a:pt x="865" y="60"/>
                    <a:pt x="865" y="60"/>
                    <a:pt x="865" y="60"/>
                  </a:cubicBezTo>
                  <a:cubicBezTo>
                    <a:pt x="865" y="106"/>
                    <a:pt x="865" y="106"/>
                    <a:pt x="865" y="106"/>
                  </a:cubicBezTo>
                  <a:cubicBezTo>
                    <a:pt x="821" y="106"/>
                    <a:pt x="821" y="106"/>
                    <a:pt x="821" y="106"/>
                  </a:cubicBezTo>
                  <a:cubicBezTo>
                    <a:pt x="821" y="150"/>
                    <a:pt x="821" y="150"/>
                    <a:pt x="821" y="150"/>
                  </a:cubicBezTo>
                  <a:cubicBezTo>
                    <a:pt x="865" y="150"/>
                    <a:pt x="865" y="150"/>
                    <a:pt x="865" y="150"/>
                  </a:cubicBezTo>
                  <a:lnTo>
                    <a:pt x="865" y="268"/>
                  </a:lnTo>
                  <a:close/>
                  <a:moveTo>
                    <a:pt x="722" y="64"/>
                  </a:moveTo>
                  <a:cubicBezTo>
                    <a:pt x="782" y="64"/>
                    <a:pt x="782" y="64"/>
                    <a:pt x="782" y="64"/>
                  </a:cubicBezTo>
                  <a:cubicBezTo>
                    <a:pt x="782" y="6"/>
                    <a:pt x="782" y="6"/>
                    <a:pt x="782" y="6"/>
                  </a:cubicBezTo>
                  <a:cubicBezTo>
                    <a:pt x="722" y="6"/>
                    <a:pt x="722" y="6"/>
                    <a:pt x="722" y="6"/>
                  </a:cubicBezTo>
                  <a:lnTo>
                    <a:pt x="722" y="64"/>
                  </a:lnTo>
                  <a:close/>
                  <a:moveTo>
                    <a:pt x="722" y="338"/>
                  </a:moveTo>
                  <a:cubicBezTo>
                    <a:pt x="782" y="338"/>
                    <a:pt x="782" y="338"/>
                    <a:pt x="782" y="338"/>
                  </a:cubicBezTo>
                  <a:cubicBezTo>
                    <a:pt x="782" y="106"/>
                    <a:pt x="782" y="106"/>
                    <a:pt x="782" y="106"/>
                  </a:cubicBezTo>
                  <a:cubicBezTo>
                    <a:pt x="722" y="106"/>
                    <a:pt x="722" y="106"/>
                    <a:pt x="722" y="106"/>
                  </a:cubicBezTo>
                  <a:lnTo>
                    <a:pt x="722" y="338"/>
                  </a:lnTo>
                  <a:close/>
                  <a:moveTo>
                    <a:pt x="601" y="106"/>
                  </a:moveTo>
                  <a:cubicBezTo>
                    <a:pt x="601" y="138"/>
                    <a:pt x="601" y="138"/>
                    <a:pt x="601" y="138"/>
                  </a:cubicBezTo>
                  <a:cubicBezTo>
                    <a:pt x="600" y="138"/>
                    <a:pt x="600" y="138"/>
                    <a:pt x="600" y="138"/>
                  </a:cubicBezTo>
                  <a:cubicBezTo>
                    <a:pt x="583" y="111"/>
                    <a:pt x="559" y="101"/>
                    <a:pt x="529" y="101"/>
                  </a:cubicBezTo>
                  <a:cubicBezTo>
                    <a:pt x="459" y="101"/>
                    <a:pt x="430" y="165"/>
                    <a:pt x="430" y="221"/>
                  </a:cubicBezTo>
                  <a:cubicBezTo>
                    <a:pt x="430" y="283"/>
                    <a:pt x="456" y="338"/>
                    <a:pt x="525" y="338"/>
                  </a:cubicBezTo>
                  <a:cubicBezTo>
                    <a:pt x="559" y="338"/>
                    <a:pt x="586" y="321"/>
                    <a:pt x="597" y="301"/>
                  </a:cubicBezTo>
                  <a:cubicBezTo>
                    <a:pt x="598" y="301"/>
                    <a:pt x="598" y="301"/>
                    <a:pt x="598" y="301"/>
                  </a:cubicBezTo>
                  <a:cubicBezTo>
                    <a:pt x="598" y="341"/>
                    <a:pt x="595" y="391"/>
                    <a:pt x="528" y="391"/>
                  </a:cubicBezTo>
                  <a:cubicBezTo>
                    <a:pt x="509" y="391"/>
                    <a:pt x="479" y="381"/>
                    <a:pt x="460" y="371"/>
                  </a:cubicBezTo>
                  <a:cubicBezTo>
                    <a:pt x="456" y="422"/>
                    <a:pt x="456" y="422"/>
                    <a:pt x="456" y="422"/>
                  </a:cubicBezTo>
                  <a:cubicBezTo>
                    <a:pt x="484" y="434"/>
                    <a:pt x="512" y="438"/>
                    <a:pt x="536" y="438"/>
                  </a:cubicBezTo>
                  <a:cubicBezTo>
                    <a:pt x="633" y="438"/>
                    <a:pt x="658" y="379"/>
                    <a:pt x="658" y="316"/>
                  </a:cubicBezTo>
                  <a:cubicBezTo>
                    <a:pt x="658" y="106"/>
                    <a:pt x="658" y="106"/>
                    <a:pt x="658" y="106"/>
                  </a:cubicBezTo>
                  <a:lnTo>
                    <a:pt x="601" y="106"/>
                  </a:lnTo>
                  <a:close/>
                  <a:moveTo>
                    <a:pt x="545" y="291"/>
                  </a:moveTo>
                  <a:cubicBezTo>
                    <a:pt x="510" y="291"/>
                    <a:pt x="493" y="252"/>
                    <a:pt x="493" y="221"/>
                  </a:cubicBezTo>
                  <a:cubicBezTo>
                    <a:pt x="493" y="185"/>
                    <a:pt x="506" y="148"/>
                    <a:pt x="547" y="148"/>
                  </a:cubicBezTo>
                  <a:cubicBezTo>
                    <a:pt x="583" y="148"/>
                    <a:pt x="598" y="180"/>
                    <a:pt x="598" y="220"/>
                  </a:cubicBezTo>
                  <a:cubicBezTo>
                    <a:pt x="598" y="258"/>
                    <a:pt x="583" y="291"/>
                    <a:pt x="545" y="291"/>
                  </a:cubicBezTo>
                  <a:moveTo>
                    <a:pt x="321" y="64"/>
                  </a:moveTo>
                  <a:cubicBezTo>
                    <a:pt x="382" y="64"/>
                    <a:pt x="382" y="64"/>
                    <a:pt x="382" y="64"/>
                  </a:cubicBezTo>
                  <a:cubicBezTo>
                    <a:pt x="382" y="6"/>
                    <a:pt x="382" y="6"/>
                    <a:pt x="382" y="6"/>
                  </a:cubicBezTo>
                  <a:cubicBezTo>
                    <a:pt x="321" y="6"/>
                    <a:pt x="321" y="6"/>
                    <a:pt x="321" y="6"/>
                  </a:cubicBezTo>
                  <a:lnTo>
                    <a:pt x="321" y="64"/>
                  </a:lnTo>
                  <a:close/>
                  <a:moveTo>
                    <a:pt x="321" y="338"/>
                  </a:moveTo>
                  <a:cubicBezTo>
                    <a:pt x="382" y="338"/>
                    <a:pt x="382" y="338"/>
                    <a:pt x="382" y="338"/>
                  </a:cubicBezTo>
                  <a:cubicBezTo>
                    <a:pt x="382" y="106"/>
                    <a:pt x="382" y="106"/>
                    <a:pt x="382" y="106"/>
                  </a:cubicBezTo>
                  <a:cubicBezTo>
                    <a:pt x="321" y="106"/>
                    <a:pt x="321" y="106"/>
                    <a:pt x="321" y="106"/>
                  </a:cubicBezTo>
                  <a:lnTo>
                    <a:pt x="321" y="338"/>
                  </a:lnTo>
                  <a:close/>
                  <a:moveTo>
                    <a:pt x="63" y="73"/>
                  </a:moveTo>
                  <a:cubicBezTo>
                    <a:pt x="98" y="73"/>
                    <a:pt x="98" y="73"/>
                    <a:pt x="98" y="73"/>
                  </a:cubicBezTo>
                  <a:cubicBezTo>
                    <a:pt x="151" y="73"/>
                    <a:pt x="202" y="112"/>
                    <a:pt x="202" y="181"/>
                  </a:cubicBezTo>
                  <a:cubicBezTo>
                    <a:pt x="202" y="249"/>
                    <a:pt x="151" y="288"/>
                    <a:pt x="98" y="288"/>
                  </a:cubicBezTo>
                  <a:cubicBezTo>
                    <a:pt x="63" y="288"/>
                    <a:pt x="63" y="288"/>
                    <a:pt x="63" y="288"/>
                  </a:cubicBezTo>
                  <a:lnTo>
                    <a:pt x="63" y="73"/>
                  </a:lnTo>
                  <a:close/>
                  <a:moveTo>
                    <a:pt x="0" y="338"/>
                  </a:moveTo>
                  <a:cubicBezTo>
                    <a:pt x="86" y="338"/>
                    <a:pt x="86" y="338"/>
                    <a:pt x="86" y="338"/>
                  </a:cubicBezTo>
                  <a:cubicBezTo>
                    <a:pt x="183" y="338"/>
                    <a:pt x="268" y="306"/>
                    <a:pt x="268" y="181"/>
                  </a:cubicBezTo>
                  <a:cubicBezTo>
                    <a:pt x="268" y="56"/>
                    <a:pt x="183" y="24"/>
                    <a:pt x="86" y="24"/>
                  </a:cubicBezTo>
                  <a:cubicBezTo>
                    <a:pt x="0" y="24"/>
                    <a:pt x="0" y="24"/>
                    <a:pt x="0" y="24"/>
                  </a:cubicBezTo>
                  <a:lnTo>
                    <a:pt x="0" y="3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6">
              <a:extLst>
                <a:ext uri="{FF2B5EF4-FFF2-40B4-BE49-F238E27FC236}">
                  <a16:creationId xmlns:a16="http://schemas.microsoft.com/office/drawing/2014/main" id="{157218B0-6241-4B9F-8494-D2C5D6E4F979}"/>
                </a:ext>
              </a:extLst>
            </p:cNvPr>
            <p:cNvSpPr>
              <a:spLocks noEditPoints="1"/>
            </p:cNvSpPr>
            <p:nvPr userDrawn="1"/>
          </p:nvSpPr>
          <p:spPr bwMode="auto">
            <a:xfrm>
              <a:off x="10864850" y="381000"/>
              <a:ext cx="947738" cy="382588"/>
            </a:xfrm>
            <a:custGeom>
              <a:avLst/>
              <a:gdLst>
                <a:gd name="T0" fmla="*/ 1526 w 1585"/>
                <a:gd name="T1" fmla="*/ 76 h 639"/>
                <a:gd name="T2" fmla="*/ 1493 w 1585"/>
                <a:gd name="T3" fmla="*/ 178 h 639"/>
                <a:gd name="T4" fmla="*/ 1379 w 1585"/>
                <a:gd name="T5" fmla="*/ 155 h 639"/>
                <a:gd name="T6" fmla="*/ 1280 w 1585"/>
                <a:gd name="T7" fmla="*/ 204 h 639"/>
                <a:gd name="T8" fmla="*/ 1480 w 1585"/>
                <a:gd name="T9" fmla="*/ 406 h 639"/>
                <a:gd name="T10" fmla="*/ 1228 w 1585"/>
                <a:gd name="T11" fmla="*/ 585 h 639"/>
                <a:gd name="T12" fmla="*/ 1068 w 1585"/>
                <a:gd name="T13" fmla="*/ 558 h 639"/>
                <a:gd name="T14" fmla="*/ 1101 w 1585"/>
                <a:gd name="T15" fmla="*/ 453 h 639"/>
                <a:gd name="T16" fmla="*/ 1228 w 1585"/>
                <a:gd name="T17" fmla="*/ 483 h 639"/>
                <a:gd name="T18" fmla="*/ 1338 w 1585"/>
                <a:gd name="T19" fmla="*/ 422 h 639"/>
                <a:gd name="T20" fmla="*/ 1138 w 1585"/>
                <a:gd name="T21" fmla="*/ 225 h 639"/>
                <a:gd name="T22" fmla="*/ 1368 w 1585"/>
                <a:gd name="T23" fmla="*/ 53 h 639"/>
                <a:gd name="T24" fmla="*/ 1526 w 1585"/>
                <a:gd name="T25" fmla="*/ 76 h 639"/>
                <a:gd name="T26" fmla="*/ 1129 w 1585"/>
                <a:gd name="T27" fmla="*/ 62 h 639"/>
                <a:gd name="T28" fmla="*/ 1021 w 1585"/>
                <a:gd name="T29" fmla="*/ 576 h 639"/>
                <a:gd name="T30" fmla="*/ 883 w 1585"/>
                <a:gd name="T31" fmla="*/ 576 h 639"/>
                <a:gd name="T32" fmla="*/ 929 w 1585"/>
                <a:gd name="T33" fmla="*/ 356 h 639"/>
                <a:gd name="T34" fmla="*/ 765 w 1585"/>
                <a:gd name="T35" fmla="*/ 356 h 639"/>
                <a:gd name="T36" fmla="*/ 719 w 1585"/>
                <a:gd name="T37" fmla="*/ 576 h 639"/>
                <a:gd name="T38" fmla="*/ 581 w 1585"/>
                <a:gd name="T39" fmla="*/ 576 h 639"/>
                <a:gd name="T40" fmla="*/ 688 w 1585"/>
                <a:gd name="T41" fmla="*/ 62 h 639"/>
                <a:gd name="T42" fmla="*/ 827 w 1585"/>
                <a:gd name="T43" fmla="*/ 62 h 639"/>
                <a:gd name="T44" fmla="*/ 786 w 1585"/>
                <a:gd name="T45" fmla="*/ 258 h 639"/>
                <a:gd name="T46" fmla="*/ 950 w 1585"/>
                <a:gd name="T47" fmla="*/ 258 h 639"/>
                <a:gd name="T48" fmla="*/ 990 w 1585"/>
                <a:gd name="T49" fmla="*/ 62 h 639"/>
                <a:gd name="T50" fmla="*/ 1129 w 1585"/>
                <a:gd name="T51" fmla="*/ 62 h 639"/>
                <a:gd name="T52" fmla="*/ 637 w 1585"/>
                <a:gd name="T53" fmla="*/ 62 h 639"/>
                <a:gd name="T54" fmla="*/ 528 w 1585"/>
                <a:gd name="T55" fmla="*/ 576 h 639"/>
                <a:gd name="T56" fmla="*/ 356 w 1585"/>
                <a:gd name="T57" fmla="*/ 576 h 639"/>
                <a:gd name="T58" fmla="*/ 248 w 1585"/>
                <a:gd name="T59" fmla="*/ 220 h 639"/>
                <a:gd name="T60" fmla="*/ 247 w 1585"/>
                <a:gd name="T61" fmla="*/ 220 h 639"/>
                <a:gd name="T62" fmla="*/ 175 w 1585"/>
                <a:gd name="T63" fmla="*/ 576 h 639"/>
                <a:gd name="T64" fmla="*/ 45 w 1585"/>
                <a:gd name="T65" fmla="*/ 576 h 639"/>
                <a:gd name="T66" fmla="*/ 155 w 1585"/>
                <a:gd name="T67" fmla="*/ 62 h 639"/>
                <a:gd name="T68" fmla="*/ 327 w 1585"/>
                <a:gd name="T69" fmla="*/ 62 h 639"/>
                <a:gd name="T70" fmla="*/ 433 w 1585"/>
                <a:gd name="T71" fmla="*/ 418 h 639"/>
                <a:gd name="T72" fmla="*/ 435 w 1585"/>
                <a:gd name="T73" fmla="*/ 418 h 639"/>
                <a:gd name="T74" fmla="*/ 507 w 1585"/>
                <a:gd name="T75" fmla="*/ 62 h 639"/>
                <a:gd name="T76" fmla="*/ 637 w 1585"/>
                <a:gd name="T77" fmla="*/ 62 h 639"/>
                <a:gd name="T78" fmla="*/ 1585 w 1585"/>
                <a:gd name="T79" fmla="*/ 0 h 639"/>
                <a:gd name="T80" fmla="*/ 0 w 1585"/>
                <a:gd name="T81" fmla="*/ 0 h 639"/>
                <a:gd name="T82" fmla="*/ 0 w 1585"/>
                <a:gd name="T83" fmla="*/ 639 h 639"/>
                <a:gd name="T84" fmla="*/ 1585 w 1585"/>
                <a:gd name="T85" fmla="*/ 639 h 639"/>
                <a:gd name="T86" fmla="*/ 1585 w 1585"/>
                <a:gd name="T8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5" h="639">
                  <a:moveTo>
                    <a:pt x="1526" y="76"/>
                  </a:moveTo>
                  <a:cubicBezTo>
                    <a:pt x="1493" y="178"/>
                    <a:pt x="1493" y="178"/>
                    <a:pt x="1493" y="178"/>
                  </a:cubicBezTo>
                  <a:cubicBezTo>
                    <a:pt x="1466" y="166"/>
                    <a:pt x="1430" y="155"/>
                    <a:pt x="1379" y="155"/>
                  </a:cubicBezTo>
                  <a:cubicBezTo>
                    <a:pt x="1324" y="155"/>
                    <a:pt x="1280" y="163"/>
                    <a:pt x="1280" y="204"/>
                  </a:cubicBezTo>
                  <a:cubicBezTo>
                    <a:pt x="1280" y="277"/>
                    <a:pt x="1480" y="250"/>
                    <a:pt x="1480" y="406"/>
                  </a:cubicBezTo>
                  <a:cubicBezTo>
                    <a:pt x="1480" y="548"/>
                    <a:pt x="1348" y="585"/>
                    <a:pt x="1228" y="585"/>
                  </a:cubicBezTo>
                  <a:cubicBezTo>
                    <a:pt x="1175" y="585"/>
                    <a:pt x="1113" y="572"/>
                    <a:pt x="1068" y="558"/>
                  </a:cubicBezTo>
                  <a:cubicBezTo>
                    <a:pt x="1101" y="453"/>
                    <a:pt x="1101" y="453"/>
                    <a:pt x="1101" y="453"/>
                  </a:cubicBezTo>
                  <a:cubicBezTo>
                    <a:pt x="1128" y="471"/>
                    <a:pt x="1183" y="483"/>
                    <a:pt x="1228" y="483"/>
                  </a:cubicBezTo>
                  <a:cubicBezTo>
                    <a:pt x="1271" y="483"/>
                    <a:pt x="1338" y="475"/>
                    <a:pt x="1338" y="422"/>
                  </a:cubicBezTo>
                  <a:cubicBezTo>
                    <a:pt x="1338" y="339"/>
                    <a:pt x="1138" y="370"/>
                    <a:pt x="1138" y="225"/>
                  </a:cubicBezTo>
                  <a:cubicBezTo>
                    <a:pt x="1138" y="93"/>
                    <a:pt x="1254" y="53"/>
                    <a:pt x="1368" y="53"/>
                  </a:cubicBezTo>
                  <a:cubicBezTo>
                    <a:pt x="1431" y="53"/>
                    <a:pt x="1491" y="60"/>
                    <a:pt x="1526" y="76"/>
                  </a:cubicBezTo>
                  <a:moveTo>
                    <a:pt x="1129" y="62"/>
                  </a:moveTo>
                  <a:cubicBezTo>
                    <a:pt x="1021" y="576"/>
                    <a:pt x="1021" y="576"/>
                    <a:pt x="1021" y="576"/>
                  </a:cubicBezTo>
                  <a:cubicBezTo>
                    <a:pt x="883" y="576"/>
                    <a:pt x="883" y="576"/>
                    <a:pt x="883" y="576"/>
                  </a:cubicBezTo>
                  <a:cubicBezTo>
                    <a:pt x="929" y="356"/>
                    <a:pt x="929" y="356"/>
                    <a:pt x="929" y="356"/>
                  </a:cubicBezTo>
                  <a:cubicBezTo>
                    <a:pt x="765" y="356"/>
                    <a:pt x="765" y="356"/>
                    <a:pt x="765" y="356"/>
                  </a:cubicBezTo>
                  <a:cubicBezTo>
                    <a:pt x="719" y="576"/>
                    <a:pt x="719" y="576"/>
                    <a:pt x="719" y="576"/>
                  </a:cubicBezTo>
                  <a:cubicBezTo>
                    <a:pt x="581" y="576"/>
                    <a:pt x="581" y="576"/>
                    <a:pt x="581" y="576"/>
                  </a:cubicBezTo>
                  <a:cubicBezTo>
                    <a:pt x="688" y="62"/>
                    <a:pt x="688" y="62"/>
                    <a:pt x="688" y="62"/>
                  </a:cubicBezTo>
                  <a:cubicBezTo>
                    <a:pt x="827" y="62"/>
                    <a:pt x="827" y="62"/>
                    <a:pt x="827" y="62"/>
                  </a:cubicBezTo>
                  <a:cubicBezTo>
                    <a:pt x="786" y="258"/>
                    <a:pt x="786" y="258"/>
                    <a:pt x="786" y="258"/>
                  </a:cubicBezTo>
                  <a:cubicBezTo>
                    <a:pt x="950" y="258"/>
                    <a:pt x="950" y="258"/>
                    <a:pt x="950" y="258"/>
                  </a:cubicBezTo>
                  <a:cubicBezTo>
                    <a:pt x="990" y="62"/>
                    <a:pt x="990" y="62"/>
                    <a:pt x="990" y="62"/>
                  </a:cubicBezTo>
                  <a:lnTo>
                    <a:pt x="1129" y="62"/>
                  </a:lnTo>
                  <a:close/>
                  <a:moveTo>
                    <a:pt x="637" y="62"/>
                  </a:moveTo>
                  <a:cubicBezTo>
                    <a:pt x="528" y="576"/>
                    <a:pt x="528" y="576"/>
                    <a:pt x="528" y="576"/>
                  </a:cubicBezTo>
                  <a:cubicBezTo>
                    <a:pt x="356" y="576"/>
                    <a:pt x="356" y="576"/>
                    <a:pt x="356" y="576"/>
                  </a:cubicBezTo>
                  <a:cubicBezTo>
                    <a:pt x="248" y="220"/>
                    <a:pt x="248" y="220"/>
                    <a:pt x="248" y="220"/>
                  </a:cubicBezTo>
                  <a:cubicBezTo>
                    <a:pt x="247" y="220"/>
                    <a:pt x="247" y="220"/>
                    <a:pt x="247" y="220"/>
                  </a:cubicBezTo>
                  <a:cubicBezTo>
                    <a:pt x="175" y="576"/>
                    <a:pt x="175" y="576"/>
                    <a:pt x="175" y="576"/>
                  </a:cubicBezTo>
                  <a:cubicBezTo>
                    <a:pt x="45" y="576"/>
                    <a:pt x="45" y="576"/>
                    <a:pt x="45" y="576"/>
                  </a:cubicBezTo>
                  <a:cubicBezTo>
                    <a:pt x="155" y="62"/>
                    <a:pt x="155" y="62"/>
                    <a:pt x="155" y="62"/>
                  </a:cubicBezTo>
                  <a:cubicBezTo>
                    <a:pt x="327" y="62"/>
                    <a:pt x="327" y="62"/>
                    <a:pt x="327" y="62"/>
                  </a:cubicBezTo>
                  <a:cubicBezTo>
                    <a:pt x="433" y="418"/>
                    <a:pt x="433" y="418"/>
                    <a:pt x="433" y="418"/>
                  </a:cubicBezTo>
                  <a:cubicBezTo>
                    <a:pt x="435" y="418"/>
                    <a:pt x="435" y="418"/>
                    <a:pt x="435" y="418"/>
                  </a:cubicBezTo>
                  <a:cubicBezTo>
                    <a:pt x="507" y="62"/>
                    <a:pt x="507" y="62"/>
                    <a:pt x="507" y="62"/>
                  </a:cubicBezTo>
                  <a:lnTo>
                    <a:pt x="637" y="62"/>
                  </a:lnTo>
                  <a:close/>
                  <a:moveTo>
                    <a:pt x="1585" y="0"/>
                  </a:moveTo>
                  <a:cubicBezTo>
                    <a:pt x="0" y="0"/>
                    <a:pt x="0" y="0"/>
                    <a:pt x="0" y="0"/>
                  </a:cubicBezTo>
                  <a:cubicBezTo>
                    <a:pt x="0" y="639"/>
                    <a:pt x="0" y="639"/>
                    <a:pt x="0" y="639"/>
                  </a:cubicBezTo>
                  <a:cubicBezTo>
                    <a:pt x="1585" y="639"/>
                    <a:pt x="1585" y="639"/>
                    <a:pt x="1585" y="639"/>
                  </a:cubicBezTo>
                  <a:lnTo>
                    <a:pt x="158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1" name="Rectangle 10">
            <a:extLst>
              <a:ext uri="{FF2B5EF4-FFF2-40B4-BE49-F238E27FC236}">
                <a16:creationId xmlns:a16="http://schemas.microsoft.com/office/drawing/2014/main" id="{66DD89B9-7DE1-4DA4-91E6-EB95FB2AF87E}"/>
              </a:ext>
            </a:extLst>
          </p:cNvPr>
          <p:cNvSpPr/>
          <p:nvPr userDrawn="1"/>
        </p:nvSpPr>
        <p:spPr>
          <a:xfrm>
            <a:off x="534154" y="2715939"/>
            <a:ext cx="6096000" cy="2693045"/>
          </a:xfrm>
          <a:prstGeom prst="rect">
            <a:avLst/>
          </a:prstGeom>
        </p:spPr>
        <p:txBody>
          <a:bodyPr>
            <a:spAutoFit/>
          </a:bodyPr>
          <a:lstStyle/>
          <a:p>
            <a:pPr marL="0" marR="0" lvl="0" indent="0" algn="l" defTabSz="914400" rtl="0" eaLnBrk="1" fontAlgn="auto" latinLnBrk="0" hangingPunct="1">
              <a:lnSpc>
                <a:spcPct val="100000"/>
              </a:lnSpc>
              <a:spcBef>
                <a:spcPts val="1200"/>
              </a:spcBef>
              <a:spcAft>
                <a:spcPts val="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Connect with us</a:t>
            </a:r>
          </a:p>
          <a:p>
            <a:pPr marL="0" marR="0" lvl="0" indent="0" algn="l" defTabSz="914400" rtl="0" eaLnBrk="1" fontAlgn="auto" latinLnBrk="0" hangingPunct="1">
              <a:lnSpc>
                <a:spcPct val="100000"/>
              </a:lnSpc>
              <a:spcBef>
                <a:spcPts val="1200"/>
              </a:spcBef>
              <a:spcAft>
                <a:spcPts val="0"/>
              </a:spcAft>
              <a:buClr>
                <a:srgbClr val="005EB8"/>
              </a:buClr>
              <a:buSzTx/>
              <a:buFont typeface="Arial" panose="020B0604020202020204" pitchFamily="34" charset="0"/>
              <a:buNone/>
              <a:tabLst/>
              <a:defRPr/>
            </a:pPr>
            <a:endParaRPr kumimoji="0" lang="en-GB" sz="2400" b="1" i="0" u="none" strike="noStrike" kern="1200" cap="none" spc="2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@nhsdigital</a:t>
            </a: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company/nhs-digital</a:t>
            </a: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www.digital.nhs.uk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12" name="Picture 11">
            <a:extLst>
              <a:ext uri="{FF2B5EF4-FFF2-40B4-BE49-F238E27FC236}">
                <a16:creationId xmlns:a16="http://schemas.microsoft.com/office/drawing/2014/main" id="{9191B2CF-6F4D-4209-B9AD-16BD5E909865}"/>
              </a:ext>
            </a:extLst>
          </p:cNvPr>
          <p:cNvPicPr>
            <a:picLocks noChangeAspect="1"/>
          </p:cNvPicPr>
          <p:nvPr userDrawn="1"/>
        </p:nvPicPr>
        <p:blipFill>
          <a:blip r:embed="rId3"/>
          <a:stretch>
            <a:fillRect/>
          </a:stretch>
        </p:blipFill>
        <p:spPr>
          <a:xfrm>
            <a:off x="638174" y="4161169"/>
            <a:ext cx="267865" cy="266989"/>
          </a:xfrm>
          <a:prstGeom prst="rect">
            <a:avLst/>
          </a:prstGeom>
        </p:spPr>
      </p:pic>
      <p:pic>
        <p:nvPicPr>
          <p:cNvPr id="13" name="Picture 12">
            <a:extLst>
              <a:ext uri="{FF2B5EF4-FFF2-40B4-BE49-F238E27FC236}">
                <a16:creationId xmlns:a16="http://schemas.microsoft.com/office/drawing/2014/main" id="{B6FE0E72-9601-49FF-B5B7-974DEDBD4D47}"/>
              </a:ext>
            </a:extLst>
          </p:cNvPr>
          <p:cNvPicPr>
            <a:picLocks noChangeAspect="1"/>
          </p:cNvPicPr>
          <p:nvPr userDrawn="1"/>
        </p:nvPicPr>
        <p:blipFill>
          <a:blip r:embed="rId4"/>
          <a:stretch>
            <a:fillRect/>
          </a:stretch>
        </p:blipFill>
        <p:spPr>
          <a:xfrm>
            <a:off x="693142" y="4614857"/>
            <a:ext cx="185146" cy="294552"/>
          </a:xfrm>
          <a:prstGeom prst="rect">
            <a:avLst/>
          </a:prstGeom>
        </p:spPr>
      </p:pic>
      <p:pic>
        <p:nvPicPr>
          <p:cNvPr id="17" name="Picture 16">
            <a:extLst>
              <a:ext uri="{FF2B5EF4-FFF2-40B4-BE49-F238E27FC236}">
                <a16:creationId xmlns:a16="http://schemas.microsoft.com/office/drawing/2014/main" id="{7D0D59D0-DF16-4A69-92E2-44ECEAA6D2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0020" y="3725236"/>
            <a:ext cx="323428" cy="269524"/>
          </a:xfrm>
          <a:prstGeom prst="rect">
            <a:avLst/>
          </a:prstGeom>
        </p:spPr>
      </p:pic>
    </p:spTree>
    <p:extLst>
      <p:ext uri="{BB962C8B-B14F-4D97-AF65-F5344CB8AC3E}">
        <p14:creationId xmlns:p14="http://schemas.microsoft.com/office/powerpoint/2010/main" val="5790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005000"/>
            <a:ext cx="10097729" cy="2057288"/>
          </a:xfrm>
        </p:spPr>
        <p:txBody>
          <a:bodyPr anchor="b">
            <a:normAutofit/>
          </a:bodyPr>
          <a:lstStyle>
            <a:lvl1pPr algn="l">
              <a:defRPr sz="4000"/>
            </a:lvl1pPr>
          </a:lstStyle>
          <a:p>
            <a:r>
              <a:rPr lang="en-US"/>
              <a:t>Click to edit Master title style</a:t>
            </a:r>
            <a:endParaRPr lang="en-GB" dirty="0"/>
          </a:p>
        </p:txBody>
      </p:sp>
      <p:sp>
        <p:nvSpPr>
          <p:cNvPr id="3" name="Subtitle 2"/>
          <p:cNvSpPr>
            <a:spLocks noGrp="1"/>
          </p:cNvSpPr>
          <p:nvPr>
            <p:ph type="subTitle" idx="1"/>
          </p:nvPr>
        </p:nvSpPr>
        <p:spPr>
          <a:xfrm>
            <a:off x="608370" y="3160078"/>
            <a:ext cx="10097729" cy="2421572"/>
          </a:xfrm>
        </p:spPr>
        <p:txBody>
          <a:bodyPr>
            <a:normAutofit/>
          </a:bodyPr>
          <a:lstStyle>
            <a:lvl1pPr marL="0" indent="0" algn="l">
              <a:buNone/>
              <a:defRPr sz="25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1F17544B-A8F1-446D-92CB-F32F893F481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877549" y="6432550"/>
            <a:ext cx="706081" cy="216000"/>
          </a:xfrm>
        </p:spPr>
        <p:txBody>
          <a:bodyPr/>
          <a:lstStyle/>
          <a:p>
            <a:fld id="{E6607247-EB78-480B-A962-35111A450531}" type="slidenum">
              <a:rPr lang="en-GB" smtClean="0"/>
              <a:t>‹#›</a:t>
            </a:fld>
            <a:endParaRPr lang="en-GB" dirty="0"/>
          </a:p>
        </p:txBody>
      </p:sp>
      <p:sp>
        <p:nvSpPr>
          <p:cNvPr id="10" name="Text Placeholder 9"/>
          <p:cNvSpPr>
            <a:spLocks noGrp="1"/>
          </p:cNvSpPr>
          <p:nvPr>
            <p:ph type="body" sz="quarter" idx="13"/>
          </p:nvPr>
        </p:nvSpPr>
        <p:spPr>
          <a:xfrm>
            <a:off x="8885460" y="6000750"/>
            <a:ext cx="2991018" cy="579655"/>
          </a:xfrm>
        </p:spPr>
        <p:txBody>
          <a:bodyPr>
            <a:normAutofit/>
          </a:bodyPr>
          <a:lstStyle>
            <a:lvl1pPr marL="0" indent="0">
              <a:spcBef>
                <a:spcPts val="0"/>
              </a:spcBef>
              <a:buNone/>
              <a:defRPr sz="1600">
                <a:solidFill>
                  <a:schemeClr val="accent2"/>
                </a:solidFill>
              </a:defRPr>
            </a:lvl1pPr>
            <a:lvl2pPr marL="0" indent="0">
              <a:spcBef>
                <a:spcPts val="0"/>
              </a:spcBef>
              <a:buNone/>
              <a:defRPr sz="1600" b="1">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Click to edit Master text styles</a:t>
            </a:r>
          </a:p>
          <a:p>
            <a:pPr lvl="1"/>
            <a:r>
              <a:rPr lang="en-US"/>
              <a:t>Second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2743" y="377534"/>
            <a:ext cx="1115609" cy="793282"/>
          </a:xfrm>
          <a:prstGeom prst="rect">
            <a:avLst/>
          </a:prstGeom>
        </p:spPr>
      </p:pic>
      <p:pic>
        <p:nvPicPr>
          <p:cNvPr id="13" name="Picture 12">
            <a:extLst>
              <a:ext uri="{FF2B5EF4-FFF2-40B4-BE49-F238E27FC236}">
                <a16:creationId xmlns:a16="http://schemas.microsoft.com/office/drawing/2014/main" id="{231CA023-92E6-4326-AB1E-68640899355C}"/>
              </a:ext>
            </a:extLst>
          </p:cNvPr>
          <p:cNvPicPr>
            <a:picLocks noChangeAspect="1"/>
          </p:cNvPicPr>
          <p:nvPr userDrawn="1"/>
        </p:nvPicPr>
        <p:blipFill>
          <a:blip r:embed="rId3"/>
          <a:stretch>
            <a:fillRect/>
          </a:stretch>
        </p:blipFill>
        <p:spPr>
          <a:xfrm>
            <a:off x="565150" y="5981699"/>
            <a:ext cx="2743200" cy="533937"/>
          </a:xfrm>
          <a:prstGeom prst="rect">
            <a:avLst/>
          </a:prstGeom>
        </p:spPr>
      </p:pic>
    </p:spTree>
    <p:extLst>
      <p:ext uri="{BB962C8B-B14F-4D97-AF65-F5344CB8AC3E}">
        <p14:creationId xmlns:p14="http://schemas.microsoft.com/office/powerpoint/2010/main" val="28774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ation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accent1"/>
                </a:solidFill>
              </a:defRPr>
            </a:lvl1pPr>
            <a:lvl2pPr marL="182563" indent="0">
              <a:spcBef>
                <a:spcPts val="0"/>
              </a:spcBef>
              <a:buFontTx/>
              <a:buNone/>
              <a:defRPr sz="2100"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390632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ation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705600" y="0"/>
            <a:ext cx="5486400" cy="6858000"/>
          </a:xfrm>
          <a:blipFill dpi="0" rotWithShape="1">
            <a:blip r:embed="rId2">
              <a:extLst>
                <a:ext uri="{28A0092B-C50C-407E-A947-70E740481C1C}">
                  <a14:useLocalDpi xmlns:a14="http://schemas.microsoft.com/office/drawing/2010/main" val="0"/>
                </a:ext>
              </a:extLst>
            </a:blip>
            <a:srcRect/>
            <a:stretch>
              <a:fillRect/>
            </a:stretch>
          </a:blipFill>
        </p:spPr>
        <p:txBody>
          <a:bodyPr lIns="756000" tIns="4320000" rIns="684000"/>
          <a:lstStyle>
            <a:lvl1pPr marL="177800" marR="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solidFill>
                  <a:schemeClr val="accent5"/>
                </a:solidFill>
                <a:highlight>
                  <a:srgbClr val="FFFF00"/>
                </a:highlight>
              </a:defRPr>
            </a:lvl1pPr>
          </a:lstStyle>
          <a:p>
            <a:pPr marL="177800" marR="0" lvl="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lang="en-GB" dirty="0"/>
              <a:t>Click image icon in centre to insert picture, then ‘right-click’ image and choose ‘Send to back'</a:t>
            </a:r>
          </a:p>
        </p:txBody>
      </p:sp>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accent1"/>
                </a:solidFill>
              </a:defRPr>
            </a:lvl1pPr>
            <a:lvl2pPr marL="182563" indent="0">
              <a:spcBef>
                <a:spcPts val="0"/>
              </a:spcBef>
              <a:buFontTx/>
              <a:buNone/>
              <a:defRPr sz="2100"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416172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Quotation (Blu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bg1"/>
                </a:solidFill>
              </a:defRPr>
            </a:lvl1pPr>
            <a:lvl2pPr marL="182563" indent="0">
              <a:spcBef>
                <a:spcPts val="0"/>
              </a:spcBef>
              <a:buFontTx/>
              <a:buNone/>
              <a:defRPr sz="2100" b="1">
                <a:solidFill>
                  <a:schemeClr val="accent6"/>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300258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ation (Blue) With Imag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bg1"/>
                </a:solidFill>
              </a:defRPr>
            </a:lvl1pPr>
            <a:lvl2pPr marL="182563" indent="0">
              <a:spcBef>
                <a:spcPts val="0"/>
              </a:spcBef>
              <a:buFontTx/>
              <a:buNone/>
              <a:defRPr sz="2100" b="1">
                <a:solidFill>
                  <a:schemeClr val="accent6"/>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
        <p:nvSpPr>
          <p:cNvPr id="10" name="Picture Placeholder 9"/>
          <p:cNvSpPr>
            <a:spLocks noGrp="1"/>
          </p:cNvSpPr>
          <p:nvPr>
            <p:ph type="pic" sz="quarter" idx="13" hasCustomPrompt="1"/>
          </p:nvPr>
        </p:nvSpPr>
        <p:spPr>
          <a:xfrm>
            <a:off x="7543800" y="381000"/>
            <a:ext cx="4648200" cy="5648325"/>
          </a:xfrm>
        </p:spPr>
        <p:txBody>
          <a:bodyPr lIns="720000" tIns="3096000">
            <a:normAutofit/>
          </a:bodyPr>
          <a:lstStyle>
            <a:lvl1pPr marL="177800" marR="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sz="2000">
                <a:solidFill>
                  <a:schemeClr val="bg1"/>
                </a:solidFill>
              </a:defRPr>
            </a:lvl1pPr>
          </a:lstStyle>
          <a:p>
            <a:pPr marL="177800" marR="0" lvl="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lang="en-GB" dirty="0"/>
              <a:t>Click image icon in centre to insert picture, then ‘right-click’ image and choose ‘Send to back'</a:t>
            </a:r>
          </a:p>
        </p:txBody>
      </p:sp>
    </p:spTree>
    <p:extLst>
      <p:ext uri="{BB962C8B-B14F-4D97-AF65-F5344CB8AC3E}">
        <p14:creationId xmlns:p14="http://schemas.microsoft.com/office/powerpoint/2010/main" val="27019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Quotation (Full Image 2)">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2086" y="0"/>
            <a:ext cx="12194086" cy="6858000"/>
          </a:xfrm>
          <a:blipFill>
            <a:blip r:embed="rId2"/>
            <a:stretch>
              <a:fillRect/>
            </a:stretch>
          </a:blipFill>
        </p:spPr>
        <p:txBody>
          <a:bodyPr lIns="612000" tIns="2520000">
            <a:normAutofit/>
          </a:bodyPr>
          <a:lstStyle>
            <a:lvl1pPr marL="177800" marR="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sz="1600">
                <a:solidFill>
                  <a:schemeClr val="accent5"/>
                </a:solidFill>
                <a:highlight>
                  <a:srgbClr val="FFFF00"/>
                </a:highlight>
              </a:defRPr>
            </a:lvl1pPr>
          </a:lstStyle>
          <a:p>
            <a:pPr marL="177800" marR="0" lvl="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lang="en-GB" dirty="0"/>
              <a:t>Click image icon in centre to insert picture, </a:t>
            </a:r>
            <a:br>
              <a:rPr lang="en-GB" dirty="0"/>
            </a:br>
            <a:r>
              <a:rPr lang="en-GB" dirty="0"/>
              <a:t>then ‘right-click’ image and choose ‘Send to back'</a:t>
            </a:r>
          </a:p>
        </p:txBody>
      </p:sp>
      <p:sp>
        <p:nvSpPr>
          <p:cNvPr id="4" name="Date Placeholder 3"/>
          <p:cNvSpPr>
            <a:spLocks noGrp="1"/>
          </p:cNvSpPr>
          <p:nvPr>
            <p:ph type="dt" sz="half" idx="10"/>
          </p:nvPr>
        </p:nvSpPr>
        <p:spPr/>
        <p:txBody>
          <a:bodyPr/>
          <a:lstStyle>
            <a:lvl1pPr>
              <a:defRPr>
                <a:solidFill>
                  <a:schemeClr val="accent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6607247-EB78-480B-A962-35111A450531}" type="slidenum">
              <a:rPr lang="en-GB" smtClean="0"/>
              <a:pPr/>
              <a:t>‹#›</a:t>
            </a:fld>
            <a:endParaRPr lang="en-GB" dirty="0"/>
          </a:p>
        </p:txBody>
      </p:sp>
      <p:sp>
        <p:nvSpPr>
          <p:cNvPr id="9" name="Text Placeholder 12"/>
          <p:cNvSpPr>
            <a:spLocks noGrp="1"/>
          </p:cNvSpPr>
          <p:nvPr>
            <p:ph type="body" sz="quarter" idx="14"/>
          </p:nvPr>
        </p:nvSpPr>
        <p:spPr>
          <a:xfrm>
            <a:off x="6858000" y="1"/>
            <a:ext cx="4267200" cy="5695950"/>
          </a:xfrm>
          <a:solidFill>
            <a:schemeClr val="accent1">
              <a:alpha val="82000"/>
            </a:schemeClr>
          </a:solidFill>
        </p:spPr>
        <p:txBody>
          <a:bodyPr lIns="540000" tIns="1008000" rIns="540000" anchor="t"/>
          <a:lstStyle>
            <a:lvl1pPr marL="123825" indent="-123825">
              <a:spcBef>
                <a:spcPts val="0"/>
              </a:spcBef>
              <a:spcAft>
                <a:spcPts val="600"/>
              </a:spcAft>
              <a:buNone/>
              <a:defRPr sz="2700" b="0">
                <a:solidFill>
                  <a:schemeClr val="bg1"/>
                </a:solidFill>
              </a:defRPr>
            </a:lvl1pPr>
            <a:lvl2pPr marL="123825" indent="0">
              <a:spcBef>
                <a:spcPts val="0"/>
              </a:spcBef>
              <a:buNone/>
              <a:defRPr sz="2100" b="1">
                <a:solidFill>
                  <a:schemeClr val="accent6"/>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553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5E7B95C-A193-4CCF-A912-4D852A5A7231}"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877549" y="6432550"/>
            <a:ext cx="709709" cy="216000"/>
          </a:xfrm>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29545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 Matrix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7" name="Text Placeholder 16">
            <a:extLst>
              <a:ext uri="{FF2B5EF4-FFF2-40B4-BE49-F238E27FC236}">
                <a16:creationId xmlns:a16="http://schemas.microsoft.com/office/drawing/2014/main" id="{53906272-BEEB-47F8-B906-5D0DA9583F64}"/>
              </a:ext>
            </a:extLst>
          </p:cNvPr>
          <p:cNvSpPr>
            <a:spLocks noGrp="1"/>
          </p:cNvSpPr>
          <p:nvPr>
            <p:ph type="body" sz="quarter" idx="17"/>
          </p:nvPr>
        </p:nvSpPr>
        <p:spPr>
          <a:xfrm>
            <a:off x="3460775" y="3790278"/>
            <a:ext cx="22824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Text Placeholder 17">
            <a:extLst>
              <a:ext uri="{FF2B5EF4-FFF2-40B4-BE49-F238E27FC236}">
                <a16:creationId xmlns:a16="http://schemas.microsoft.com/office/drawing/2014/main" id="{B2ACF618-13F8-4EB6-BD8B-53926EFC6548}"/>
              </a:ext>
            </a:extLst>
          </p:cNvPr>
          <p:cNvSpPr>
            <a:spLocks noGrp="1"/>
          </p:cNvSpPr>
          <p:nvPr>
            <p:ph type="body" sz="quarter" idx="18"/>
          </p:nvPr>
        </p:nvSpPr>
        <p:spPr>
          <a:xfrm>
            <a:off x="6385404" y="3790278"/>
            <a:ext cx="2292644"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Picture Placeholder 22">
            <a:extLst>
              <a:ext uri="{FF2B5EF4-FFF2-40B4-BE49-F238E27FC236}">
                <a16:creationId xmlns:a16="http://schemas.microsoft.com/office/drawing/2014/main" id="{9848C897-BFFF-4F1C-B940-0506BA444E6E}"/>
              </a:ext>
            </a:extLst>
          </p:cNvPr>
          <p:cNvSpPr>
            <a:spLocks noGrp="1"/>
          </p:cNvSpPr>
          <p:nvPr>
            <p:ph type="pic" sz="quarter" idx="19"/>
          </p:nvPr>
        </p:nvSpPr>
        <p:spPr>
          <a:xfrm>
            <a:off x="3460775" y="1506542"/>
            <a:ext cx="2282400" cy="2283736"/>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
        <p:nvSpPr>
          <p:cNvPr id="24" name="Picture Placeholder 23">
            <a:extLst>
              <a:ext uri="{FF2B5EF4-FFF2-40B4-BE49-F238E27FC236}">
                <a16:creationId xmlns:a16="http://schemas.microsoft.com/office/drawing/2014/main" id="{F6A3E980-37A4-40FB-A2B8-D9E6B80F229D}"/>
              </a:ext>
            </a:extLst>
          </p:cNvPr>
          <p:cNvSpPr>
            <a:spLocks noGrp="1"/>
          </p:cNvSpPr>
          <p:nvPr>
            <p:ph type="pic" sz="quarter" idx="20"/>
          </p:nvPr>
        </p:nvSpPr>
        <p:spPr>
          <a:xfrm>
            <a:off x="6395647" y="1506542"/>
            <a:ext cx="2282400" cy="2283736"/>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Tree>
    <p:extLst>
      <p:ext uri="{BB962C8B-B14F-4D97-AF65-F5344CB8AC3E}">
        <p14:creationId xmlns:p14="http://schemas.microsoft.com/office/powerpoint/2010/main" val="98639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Matri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9" name="Text Placeholder 25">
            <a:extLst>
              <a:ext uri="{FF2B5EF4-FFF2-40B4-BE49-F238E27FC236}">
                <a16:creationId xmlns:a16="http://schemas.microsoft.com/office/drawing/2014/main" id="{6B1FE9D7-4EA4-469E-B79D-EE782E59A198}"/>
              </a:ext>
            </a:extLst>
          </p:cNvPr>
          <p:cNvSpPr>
            <a:spLocks noGrp="1"/>
          </p:cNvSpPr>
          <p:nvPr>
            <p:ph type="body" sz="quarter" idx="25"/>
          </p:nvPr>
        </p:nvSpPr>
        <p:spPr>
          <a:xfrm>
            <a:off x="2950552"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Picture Placeholder 26">
            <a:extLst>
              <a:ext uri="{FF2B5EF4-FFF2-40B4-BE49-F238E27FC236}">
                <a16:creationId xmlns:a16="http://schemas.microsoft.com/office/drawing/2014/main" id="{7B03F62B-5D85-4CBC-83A6-502C2AF994D0}"/>
              </a:ext>
            </a:extLst>
          </p:cNvPr>
          <p:cNvSpPr>
            <a:spLocks noGrp="1"/>
          </p:cNvSpPr>
          <p:nvPr>
            <p:ph type="pic" sz="quarter" idx="26"/>
          </p:nvPr>
        </p:nvSpPr>
        <p:spPr>
          <a:xfrm>
            <a:off x="2950550"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7" name="Text Placeholder 27">
            <a:extLst>
              <a:ext uri="{FF2B5EF4-FFF2-40B4-BE49-F238E27FC236}">
                <a16:creationId xmlns:a16="http://schemas.microsoft.com/office/drawing/2014/main" id="{7ED3212D-E414-485C-BDB9-7DD49112BBB3}"/>
              </a:ext>
            </a:extLst>
          </p:cNvPr>
          <p:cNvSpPr>
            <a:spLocks noGrp="1"/>
          </p:cNvSpPr>
          <p:nvPr>
            <p:ph type="body" sz="quarter" idx="27"/>
          </p:nvPr>
        </p:nvSpPr>
        <p:spPr>
          <a:xfrm>
            <a:off x="5144999"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8" name="Picture Placeholder 28">
            <a:extLst>
              <a:ext uri="{FF2B5EF4-FFF2-40B4-BE49-F238E27FC236}">
                <a16:creationId xmlns:a16="http://schemas.microsoft.com/office/drawing/2014/main" id="{07394416-641D-47CB-9E57-5FDF0CEFA8AF}"/>
              </a:ext>
            </a:extLst>
          </p:cNvPr>
          <p:cNvSpPr>
            <a:spLocks noGrp="1"/>
          </p:cNvSpPr>
          <p:nvPr>
            <p:ph type="pic" sz="quarter" idx="28"/>
          </p:nvPr>
        </p:nvSpPr>
        <p:spPr>
          <a:xfrm>
            <a:off x="5144997"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9" name="Text Placeholder 29">
            <a:extLst>
              <a:ext uri="{FF2B5EF4-FFF2-40B4-BE49-F238E27FC236}">
                <a16:creationId xmlns:a16="http://schemas.microsoft.com/office/drawing/2014/main" id="{947D73B4-3239-42C3-A914-6766421FC962}"/>
              </a:ext>
            </a:extLst>
          </p:cNvPr>
          <p:cNvSpPr>
            <a:spLocks noGrp="1"/>
          </p:cNvSpPr>
          <p:nvPr>
            <p:ph type="body" sz="quarter" idx="29"/>
          </p:nvPr>
        </p:nvSpPr>
        <p:spPr>
          <a:xfrm>
            <a:off x="7339447"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0" name="Picture Placeholder 30">
            <a:extLst>
              <a:ext uri="{FF2B5EF4-FFF2-40B4-BE49-F238E27FC236}">
                <a16:creationId xmlns:a16="http://schemas.microsoft.com/office/drawing/2014/main" id="{D9B27E9D-83AC-4B50-B3EE-208112CCF839}"/>
              </a:ext>
            </a:extLst>
          </p:cNvPr>
          <p:cNvSpPr>
            <a:spLocks noGrp="1"/>
          </p:cNvSpPr>
          <p:nvPr>
            <p:ph type="pic" sz="quarter" idx="30"/>
          </p:nvPr>
        </p:nvSpPr>
        <p:spPr>
          <a:xfrm>
            <a:off x="7339445"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Tree>
    <p:extLst>
      <p:ext uri="{BB962C8B-B14F-4D97-AF65-F5344CB8AC3E}">
        <p14:creationId xmlns:p14="http://schemas.microsoft.com/office/powerpoint/2010/main" val="86344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con Matri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24" name="Text Placeholder 23">
            <a:extLst>
              <a:ext uri="{FF2B5EF4-FFF2-40B4-BE49-F238E27FC236}">
                <a16:creationId xmlns:a16="http://schemas.microsoft.com/office/drawing/2014/main" id="{C9256723-0DD2-4401-BB19-47D66743F0BE}"/>
              </a:ext>
            </a:extLst>
          </p:cNvPr>
          <p:cNvSpPr>
            <a:spLocks noGrp="1"/>
          </p:cNvSpPr>
          <p:nvPr>
            <p:ph type="body" sz="quarter" idx="21"/>
          </p:nvPr>
        </p:nvSpPr>
        <p:spPr>
          <a:xfrm>
            <a:off x="1846347"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Picture Placeholder 24">
            <a:extLst>
              <a:ext uri="{FF2B5EF4-FFF2-40B4-BE49-F238E27FC236}">
                <a16:creationId xmlns:a16="http://schemas.microsoft.com/office/drawing/2014/main" id="{2C10CF68-87C4-4574-8036-4CEB60821128}"/>
              </a:ext>
            </a:extLst>
          </p:cNvPr>
          <p:cNvSpPr>
            <a:spLocks noGrp="1"/>
          </p:cNvSpPr>
          <p:nvPr>
            <p:ph type="pic" sz="quarter" idx="22"/>
          </p:nvPr>
        </p:nvSpPr>
        <p:spPr>
          <a:xfrm>
            <a:off x="1846345"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6" name="Text Placeholder 25">
            <a:extLst>
              <a:ext uri="{FF2B5EF4-FFF2-40B4-BE49-F238E27FC236}">
                <a16:creationId xmlns:a16="http://schemas.microsoft.com/office/drawing/2014/main" id="{8EBFC53A-C906-4397-A7ED-FE8219388C8F}"/>
              </a:ext>
            </a:extLst>
          </p:cNvPr>
          <p:cNvSpPr>
            <a:spLocks noGrp="1"/>
          </p:cNvSpPr>
          <p:nvPr>
            <p:ph type="body" sz="quarter" idx="23"/>
          </p:nvPr>
        </p:nvSpPr>
        <p:spPr>
          <a:xfrm>
            <a:off x="4040794"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7" name="Picture Placeholder 26">
            <a:extLst>
              <a:ext uri="{FF2B5EF4-FFF2-40B4-BE49-F238E27FC236}">
                <a16:creationId xmlns:a16="http://schemas.microsoft.com/office/drawing/2014/main" id="{AE84C42B-F785-4464-8DD0-92071E80B4E4}"/>
              </a:ext>
            </a:extLst>
          </p:cNvPr>
          <p:cNvSpPr>
            <a:spLocks noGrp="1"/>
          </p:cNvSpPr>
          <p:nvPr>
            <p:ph type="pic" sz="quarter" idx="24"/>
          </p:nvPr>
        </p:nvSpPr>
        <p:spPr>
          <a:xfrm>
            <a:off x="4040792"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28" name="Text Placeholder 27">
            <a:extLst>
              <a:ext uri="{FF2B5EF4-FFF2-40B4-BE49-F238E27FC236}">
                <a16:creationId xmlns:a16="http://schemas.microsoft.com/office/drawing/2014/main" id="{7D68FF63-BA91-4B1C-9427-6B861B2ACB07}"/>
              </a:ext>
            </a:extLst>
          </p:cNvPr>
          <p:cNvSpPr>
            <a:spLocks noGrp="1"/>
          </p:cNvSpPr>
          <p:nvPr>
            <p:ph type="body" sz="quarter" idx="25"/>
          </p:nvPr>
        </p:nvSpPr>
        <p:spPr>
          <a:xfrm>
            <a:off x="6235241"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Picture Placeholder 28">
            <a:extLst>
              <a:ext uri="{FF2B5EF4-FFF2-40B4-BE49-F238E27FC236}">
                <a16:creationId xmlns:a16="http://schemas.microsoft.com/office/drawing/2014/main" id="{1E31530F-91D4-46C9-98BF-AFA09B21FFF3}"/>
              </a:ext>
            </a:extLst>
          </p:cNvPr>
          <p:cNvSpPr>
            <a:spLocks noGrp="1"/>
          </p:cNvSpPr>
          <p:nvPr>
            <p:ph type="pic" sz="quarter" idx="26"/>
          </p:nvPr>
        </p:nvSpPr>
        <p:spPr>
          <a:xfrm>
            <a:off x="6235239"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
        <p:nvSpPr>
          <p:cNvPr id="30" name="Text Placeholder 29">
            <a:extLst>
              <a:ext uri="{FF2B5EF4-FFF2-40B4-BE49-F238E27FC236}">
                <a16:creationId xmlns:a16="http://schemas.microsoft.com/office/drawing/2014/main" id="{8EA32930-99D7-4DA0-81D0-FB224D928AAE}"/>
              </a:ext>
            </a:extLst>
          </p:cNvPr>
          <p:cNvSpPr>
            <a:spLocks noGrp="1"/>
          </p:cNvSpPr>
          <p:nvPr>
            <p:ph type="body" sz="quarter" idx="27"/>
          </p:nvPr>
        </p:nvSpPr>
        <p:spPr>
          <a:xfrm>
            <a:off x="8429689" y="3773052"/>
            <a:ext cx="1915200" cy="2392565"/>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b="1">
                <a:solidFill>
                  <a:schemeClr val="accent6"/>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1" name="Picture Placeholder 30">
            <a:extLst>
              <a:ext uri="{FF2B5EF4-FFF2-40B4-BE49-F238E27FC236}">
                <a16:creationId xmlns:a16="http://schemas.microsoft.com/office/drawing/2014/main" id="{7527170F-919D-4754-8E8D-954B1CA93A64}"/>
              </a:ext>
            </a:extLst>
          </p:cNvPr>
          <p:cNvSpPr>
            <a:spLocks noGrp="1"/>
          </p:cNvSpPr>
          <p:nvPr>
            <p:ph type="pic" sz="quarter" idx="28"/>
          </p:nvPr>
        </p:nvSpPr>
        <p:spPr>
          <a:xfrm>
            <a:off x="8429687" y="1857828"/>
            <a:ext cx="1915200" cy="1915224"/>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400"/>
            </a:lvl1pPr>
          </a:lstStyle>
          <a:p>
            <a:r>
              <a:rPr lang="en-US" dirty="0"/>
              <a:t>Click icon to add picture</a:t>
            </a:r>
            <a:endParaRPr lang="en-GB" dirty="0"/>
          </a:p>
        </p:txBody>
      </p:sp>
    </p:spTree>
    <p:extLst>
      <p:ext uri="{BB962C8B-B14F-4D97-AF65-F5344CB8AC3E}">
        <p14:creationId xmlns:p14="http://schemas.microsoft.com/office/powerpoint/2010/main" val="181948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ontact">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1EFE2-B4BD-4554-9890-8C6DEFCB3AE2}" type="datetime1">
              <a:rPr lang="en-GB" smtClean="0"/>
              <a:t>19/12/2025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6607247-EB78-480B-A962-35111A450531}" type="slidenum">
              <a:rPr lang="en-GB" smtClean="0"/>
              <a:t>‹#›</a:t>
            </a:fld>
            <a:endParaRPr lang="en-GB" dirty="0"/>
          </a:p>
        </p:txBody>
      </p:sp>
      <p:pic>
        <p:nvPicPr>
          <p:cNvPr id="10" name="Picture 9">
            <a:extLst>
              <a:ext uri="{FF2B5EF4-FFF2-40B4-BE49-F238E27FC236}">
                <a16:creationId xmlns:a16="http://schemas.microsoft.com/office/drawing/2014/main" id="{7AC68DC5-DF12-4872-86EA-43F2A5BBA96B}"/>
              </a:ext>
            </a:extLst>
          </p:cNvPr>
          <p:cNvPicPr>
            <a:picLocks noChangeAspect="1"/>
          </p:cNvPicPr>
          <p:nvPr userDrawn="1"/>
        </p:nvPicPr>
        <p:blipFill>
          <a:blip r:embed="rId2"/>
          <a:stretch>
            <a:fillRect/>
          </a:stretch>
        </p:blipFill>
        <p:spPr>
          <a:xfrm>
            <a:off x="565150" y="5982075"/>
            <a:ext cx="2743200" cy="533185"/>
          </a:xfrm>
          <a:prstGeom prst="rect">
            <a:avLst/>
          </a:prstGeom>
        </p:spPr>
      </p:pic>
      <p:grpSp>
        <p:nvGrpSpPr>
          <p:cNvPr id="14" name="Group 13">
            <a:extLst>
              <a:ext uri="{FF2B5EF4-FFF2-40B4-BE49-F238E27FC236}">
                <a16:creationId xmlns:a16="http://schemas.microsoft.com/office/drawing/2014/main" id="{E750CB1D-161B-4A92-AF75-AF59FBA39DFD}"/>
              </a:ext>
            </a:extLst>
          </p:cNvPr>
          <p:cNvGrpSpPr/>
          <p:nvPr userDrawn="1"/>
        </p:nvGrpSpPr>
        <p:grpSpPr>
          <a:xfrm>
            <a:off x="10624343" y="381000"/>
            <a:ext cx="947738" cy="739776"/>
            <a:chOff x="10864850" y="381000"/>
            <a:chExt cx="947738" cy="739776"/>
          </a:xfrm>
        </p:grpSpPr>
        <p:sp>
          <p:nvSpPr>
            <p:cNvPr id="15" name="Freeform 5">
              <a:extLst>
                <a:ext uri="{FF2B5EF4-FFF2-40B4-BE49-F238E27FC236}">
                  <a16:creationId xmlns:a16="http://schemas.microsoft.com/office/drawing/2014/main" id="{A4DCBC2C-0A00-4B93-AD8F-15F602AC101F}"/>
                </a:ext>
              </a:extLst>
            </p:cNvPr>
            <p:cNvSpPr>
              <a:spLocks noEditPoints="1"/>
            </p:cNvSpPr>
            <p:nvPr userDrawn="1"/>
          </p:nvSpPr>
          <p:spPr bwMode="auto">
            <a:xfrm>
              <a:off x="10996613" y="858838"/>
              <a:ext cx="796925" cy="261938"/>
            </a:xfrm>
            <a:custGeom>
              <a:avLst/>
              <a:gdLst>
                <a:gd name="T0" fmla="*/ 1333 w 1333"/>
                <a:gd name="T1" fmla="*/ 338 h 438"/>
                <a:gd name="T2" fmla="*/ 1273 w 1333"/>
                <a:gd name="T3" fmla="*/ 0 h 438"/>
                <a:gd name="T4" fmla="*/ 1064 w 1333"/>
                <a:gd name="T5" fmla="*/ 271 h 438"/>
                <a:gd name="T6" fmla="*/ 1157 w 1333"/>
                <a:gd name="T7" fmla="*/ 231 h 438"/>
                <a:gd name="T8" fmla="*/ 1102 w 1333"/>
                <a:gd name="T9" fmla="*/ 299 h 438"/>
                <a:gd name="T10" fmla="*/ 1033 w 1333"/>
                <a:gd name="T11" fmla="*/ 170 h 438"/>
                <a:gd name="T12" fmla="*/ 1157 w 1333"/>
                <a:gd name="T13" fmla="*/ 195 h 438"/>
                <a:gd name="T14" fmla="*/ 1046 w 1333"/>
                <a:gd name="T15" fmla="*/ 208 h 438"/>
                <a:gd name="T16" fmla="*/ 1087 w 1333"/>
                <a:gd name="T17" fmla="*/ 343 h 438"/>
                <a:gd name="T18" fmla="*/ 1160 w 1333"/>
                <a:gd name="T19" fmla="*/ 303 h 438"/>
                <a:gd name="T20" fmla="*/ 1215 w 1333"/>
                <a:gd name="T21" fmla="*/ 338 h 438"/>
                <a:gd name="T22" fmla="*/ 1212 w 1333"/>
                <a:gd name="T23" fmla="*/ 228 h 438"/>
                <a:gd name="T24" fmla="*/ 1112 w 1333"/>
                <a:gd name="T25" fmla="*/ 101 h 438"/>
                <a:gd name="T26" fmla="*/ 1033 w 1333"/>
                <a:gd name="T27" fmla="*/ 170 h 438"/>
                <a:gd name="T28" fmla="*/ 939 w 1333"/>
                <a:gd name="T29" fmla="*/ 343 h 438"/>
                <a:gd name="T30" fmla="*/ 982 w 1333"/>
                <a:gd name="T31" fmla="*/ 290 h 438"/>
                <a:gd name="T32" fmla="*/ 926 w 1333"/>
                <a:gd name="T33" fmla="*/ 258 h 438"/>
                <a:gd name="T34" fmla="*/ 979 w 1333"/>
                <a:gd name="T35" fmla="*/ 150 h 438"/>
                <a:gd name="T36" fmla="*/ 926 w 1333"/>
                <a:gd name="T37" fmla="*/ 106 h 438"/>
                <a:gd name="T38" fmla="*/ 865 w 1333"/>
                <a:gd name="T39" fmla="*/ 60 h 438"/>
                <a:gd name="T40" fmla="*/ 821 w 1333"/>
                <a:gd name="T41" fmla="*/ 106 h 438"/>
                <a:gd name="T42" fmla="*/ 865 w 1333"/>
                <a:gd name="T43" fmla="*/ 150 h 438"/>
                <a:gd name="T44" fmla="*/ 722 w 1333"/>
                <a:gd name="T45" fmla="*/ 64 h 438"/>
                <a:gd name="T46" fmla="*/ 782 w 1333"/>
                <a:gd name="T47" fmla="*/ 6 h 438"/>
                <a:gd name="T48" fmla="*/ 722 w 1333"/>
                <a:gd name="T49" fmla="*/ 64 h 438"/>
                <a:gd name="T50" fmla="*/ 782 w 1333"/>
                <a:gd name="T51" fmla="*/ 338 h 438"/>
                <a:gd name="T52" fmla="*/ 722 w 1333"/>
                <a:gd name="T53" fmla="*/ 106 h 438"/>
                <a:gd name="T54" fmla="*/ 601 w 1333"/>
                <a:gd name="T55" fmla="*/ 106 h 438"/>
                <a:gd name="T56" fmla="*/ 600 w 1333"/>
                <a:gd name="T57" fmla="*/ 138 h 438"/>
                <a:gd name="T58" fmla="*/ 430 w 1333"/>
                <a:gd name="T59" fmla="*/ 221 h 438"/>
                <a:gd name="T60" fmla="*/ 597 w 1333"/>
                <a:gd name="T61" fmla="*/ 301 h 438"/>
                <a:gd name="T62" fmla="*/ 528 w 1333"/>
                <a:gd name="T63" fmla="*/ 391 h 438"/>
                <a:gd name="T64" fmla="*/ 456 w 1333"/>
                <a:gd name="T65" fmla="*/ 422 h 438"/>
                <a:gd name="T66" fmla="*/ 658 w 1333"/>
                <a:gd name="T67" fmla="*/ 316 h 438"/>
                <a:gd name="T68" fmla="*/ 601 w 1333"/>
                <a:gd name="T69" fmla="*/ 106 h 438"/>
                <a:gd name="T70" fmla="*/ 493 w 1333"/>
                <a:gd name="T71" fmla="*/ 221 h 438"/>
                <a:gd name="T72" fmla="*/ 598 w 1333"/>
                <a:gd name="T73" fmla="*/ 220 h 438"/>
                <a:gd name="T74" fmla="*/ 321 w 1333"/>
                <a:gd name="T75" fmla="*/ 64 h 438"/>
                <a:gd name="T76" fmla="*/ 382 w 1333"/>
                <a:gd name="T77" fmla="*/ 6 h 438"/>
                <a:gd name="T78" fmla="*/ 321 w 1333"/>
                <a:gd name="T79" fmla="*/ 64 h 438"/>
                <a:gd name="T80" fmla="*/ 382 w 1333"/>
                <a:gd name="T81" fmla="*/ 338 h 438"/>
                <a:gd name="T82" fmla="*/ 321 w 1333"/>
                <a:gd name="T83" fmla="*/ 106 h 438"/>
                <a:gd name="T84" fmla="*/ 63 w 1333"/>
                <a:gd name="T85" fmla="*/ 73 h 438"/>
                <a:gd name="T86" fmla="*/ 202 w 1333"/>
                <a:gd name="T87" fmla="*/ 181 h 438"/>
                <a:gd name="T88" fmla="*/ 63 w 1333"/>
                <a:gd name="T89" fmla="*/ 288 h 438"/>
                <a:gd name="T90" fmla="*/ 0 w 1333"/>
                <a:gd name="T91" fmla="*/ 338 h 438"/>
                <a:gd name="T92" fmla="*/ 268 w 1333"/>
                <a:gd name="T93" fmla="*/ 181 h 438"/>
                <a:gd name="T94" fmla="*/ 0 w 1333"/>
                <a:gd name="T95" fmla="*/ 2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3" h="438">
                  <a:moveTo>
                    <a:pt x="1273" y="338"/>
                  </a:moveTo>
                  <a:cubicBezTo>
                    <a:pt x="1333" y="338"/>
                    <a:pt x="1333" y="338"/>
                    <a:pt x="1333" y="338"/>
                  </a:cubicBezTo>
                  <a:cubicBezTo>
                    <a:pt x="1333" y="0"/>
                    <a:pt x="1333" y="0"/>
                    <a:pt x="1333" y="0"/>
                  </a:cubicBezTo>
                  <a:cubicBezTo>
                    <a:pt x="1273" y="0"/>
                    <a:pt x="1273" y="0"/>
                    <a:pt x="1273" y="0"/>
                  </a:cubicBezTo>
                  <a:lnTo>
                    <a:pt x="1273" y="338"/>
                  </a:lnTo>
                  <a:close/>
                  <a:moveTo>
                    <a:pt x="1064" y="271"/>
                  </a:moveTo>
                  <a:cubicBezTo>
                    <a:pt x="1064" y="235"/>
                    <a:pt x="1104" y="231"/>
                    <a:pt x="1131" y="231"/>
                  </a:cubicBezTo>
                  <a:cubicBezTo>
                    <a:pt x="1157" y="231"/>
                    <a:pt x="1157" y="231"/>
                    <a:pt x="1157" y="231"/>
                  </a:cubicBezTo>
                  <a:cubicBezTo>
                    <a:pt x="1157" y="249"/>
                    <a:pt x="1154" y="266"/>
                    <a:pt x="1144" y="279"/>
                  </a:cubicBezTo>
                  <a:cubicBezTo>
                    <a:pt x="1135" y="291"/>
                    <a:pt x="1120" y="299"/>
                    <a:pt x="1102" y="299"/>
                  </a:cubicBezTo>
                  <a:cubicBezTo>
                    <a:pt x="1080" y="299"/>
                    <a:pt x="1064" y="291"/>
                    <a:pt x="1064" y="271"/>
                  </a:cubicBezTo>
                  <a:moveTo>
                    <a:pt x="1033" y="170"/>
                  </a:moveTo>
                  <a:cubicBezTo>
                    <a:pt x="1053" y="155"/>
                    <a:pt x="1079" y="145"/>
                    <a:pt x="1105" y="145"/>
                  </a:cubicBezTo>
                  <a:cubicBezTo>
                    <a:pt x="1140" y="145"/>
                    <a:pt x="1157" y="157"/>
                    <a:pt x="1157" y="195"/>
                  </a:cubicBezTo>
                  <a:cubicBezTo>
                    <a:pt x="1124" y="195"/>
                    <a:pt x="1124" y="195"/>
                    <a:pt x="1124" y="195"/>
                  </a:cubicBezTo>
                  <a:cubicBezTo>
                    <a:pt x="1098" y="195"/>
                    <a:pt x="1069" y="197"/>
                    <a:pt x="1046" y="208"/>
                  </a:cubicBezTo>
                  <a:cubicBezTo>
                    <a:pt x="1023" y="220"/>
                    <a:pt x="1006" y="240"/>
                    <a:pt x="1006" y="275"/>
                  </a:cubicBezTo>
                  <a:cubicBezTo>
                    <a:pt x="1006" y="319"/>
                    <a:pt x="1046" y="343"/>
                    <a:pt x="1087" y="343"/>
                  </a:cubicBezTo>
                  <a:cubicBezTo>
                    <a:pt x="1115" y="343"/>
                    <a:pt x="1145" y="329"/>
                    <a:pt x="1159" y="303"/>
                  </a:cubicBezTo>
                  <a:cubicBezTo>
                    <a:pt x="1160" y="303"/>
                    <a:pt x="1160" y="303"/>
                    <a:pt x="1160" y="303"/>
                  </a:cubicBezTo>
                  <a:cubicBezTo>
                    <a:pt x="1160" y="311"/>
                    <a:pt x="1160" y="326"/>
                    <a:pt x="1162" y="338"/>
                  </a:cubicBezTo>
                  <a:cubicBezTo>
                    <a:pt x="1215" y="338"/>
                    <a:pt x="1215" y="338"/>
                    <a:pt x="1215" y="338"/>
                  </a:cubicBezTo>
                  <a:cubicBezTo>
                    <a:pt x="1214" y="320"/>
                    <a:pt x="1213" y="304"/>
                    <a:pt x="1213" y="286"/>
                  </a:cubicBezTo>
                  <a:cubicBezTo>
                    <a:pt x="1212" y="269"/>
                    <a:pt x="1212" y="252"/>
                    <a:pt x="1212" y="228"/>
                  </a:cubicBezTo>
                  <a:cubicBezTo>
                    <a:pt x="1212" y="198"/>
                    <a:pt x="1212" y="198"/>
                    <a:pt x="1212" y="198"/>
                  </a:cubicBezTo>
                  <a:cubicBezTo>
                    <a:pt x="1212" y="130"/>
                    <a:pt x="1183" y="101"/>
                    <a:pt x="1112" y="101"/>
                  </a:cubicBezTo>
                  <a:cubicBezTo>
                    <a:pt x="1086" y="101"/>
                    <a:pt x="1055" y="107"/>
                    <a:pt x="1031" y="118"/>
                  </a:cubicBezTo>
                  <a:lnTo>
                    <a:pt x="1033" y="170"/>
                  </a:lnTo>
                  <a:close/>
                  <a:moveTo>
                    <a:pt x="865" y="268"/>
                  </a:moveTo>
                  <a:cubicBezTo>
                    <a:pt x="865" y="314"/>
                    <a:pt x="892" y="343"/>
                    <a:pt x="939" y="343"/>
                  </a:cubicBezTo>
                  <a:cubicBezTo>
                    <a:pt x="957" y="343"/>
                    <a:pt x="971" y="342"/>
                    <a:pt x="983" y="338"/>
                  </a:cubicBezTo>
                  <a:cubicBezTo>
                    <a:pt x="982" y="290"/>
                    <a:pt x="982" y="290"/>
                    <a:pt x="982" y="290"/>
                  </a:cubicBezTo>
                  <a:cubicBezTo>
                    <a:pt x="975" y="294"/>
                    <a:pt x="965" y="297"/>
                    <a:pt x="954" y="297"/>
                  </a:cubicBezTo>
                  <a:cubicBezTo>
                    <a:pt x="931" y="297"/>
                    <a:pt x="926" y="278"/>
                    <a:pt x="926" y="258"/>
                  </a:cubicBezTo>
                  <a:cubicBezTo>
                    <a:pt x="926" y="150"/>
                    <a:pt x="926" y="150"/>
                    <a:pt x="926" y="150"/>
                  </a:cubicBezTo>
                  <a:cubicBezTo>
                    <a:pt x="979" y="150"/>
                    <a:pt x="979" y="150"/>
                    <a:pt x="979" y="150"/>
                  </a:cubicBezTo>
                  <a:cubicBezTo>
                    <a:pt x="979" y="106"/>
                    <a:pt x="979" y="106"/>
                    <a:pt x="979" y="106"/>
                  </a:cubicBezTo>
                  <a:cubicBezTo>
                    <a:pt x="926" y="106"/>
                    <a:pt x="926" y="106"/>
                    <a:pt x="926" y="106"/>
                  </a:cubicBezTo>
                  <a:cubicBezTo>
                    <a:pt x="926" y="40"/>
                    <a:pt x="926" y="40"/>
                    <a:pt x="926" y="40"/>
                  </a:cubicBezTo>
                  <a:cubicBezTo>
                    <a:pt x="865" y="60"/>
                    <a:pt x="865" y="60"/>
                    <a:pt x="865" y="60"/>
                  </a:cubicBezTo>
                  <a:cubicBezTo>
                    <a:pt x="865" y="106"/>
                    <a:pt x="865" y="106"/>
                    <a:pt x="865" y="106"/>
                  </a:cubicBezTo>
                  <a:cubicBezTo>
                    <a:pt x="821" y="106"/>
                    <a:pt x="821" y="106"/>
                    <a:pt x="821" y="106"/>
                  </a:cubicBezTo>
                  <a:cubicBezTo>
                    <a:pt x="821" y="150"/>
                    <a:pt x="821" y="150"/>
                    <a:pt x="821" y="150"/>
                  </a:cubicBezTo>
                  <a:cubicBezTo>
                    <a:pt x="865" y="150"/>
                    <a:pt x="865" y="150"/>
                    <a:pt x="865" y="150"/>
                  </a:cubicBezTo>
                  <a:lnTo>
                    <a:pt x="865" y="268"/>
                  </a:lnTo>
                  <a:close/>
                  <a:moveTo>
                    <a:pt x="722" y="64"/>
                  </a:moveTo>
                  <a:cubicBezTo>
                    <a:pt x="782" y="64"/>
                    <a:pt x="782" y="64"/>
                    <a:pt x="782" y="64"/>
                  </a:cubicBezTo>
                  <a:cubicBezTo>
                    <a:pt x="782" y="6"/>
                    <a:pt x="782" y="6"/>
                    <a:pt x="782" y="6"/>
                  </a:cubicBezTo>
                  <a:cubicBezTo>
                    <a:pt x="722" y="6"/>
                    <a:pt x="722" y="6"/>
                    <a:pt x="722" y="6"/>
                  </a:cubicBezTo>
                  <a:lnTo>
                    <a:pt x="722" y="64"/>
                  </a:lnTo>
                  <a:close/>
                  <a:moveTo>
                    <a:pt x="722" y="338"/>
                  </a:moveTo>
                  <a:cubicBezTo>
                    <a:pt x="782" y="338"/>
                    <a:pt x="782" y="338"/>
                    <a:pt x="782" y="338"/>
                  </a:cubicBezTo>
                  <a:cubicBezTo>
                    <a:pt x="782" y="106"/>
                    <a:pt x="782" y="106"/>
                    <a:pt x="782" y="106"/>
                  </a:cubicBezTo>
                  <a:cubicBezTo>
                    <a:pt x="722" y="106"/>
                    <a:pt x="722" y="106"/>
                    <a:pt x="722" y="106"/>
                  </a:cubicBezTo>
                  <a:lnTo>
                    <a:pt x="722" y="338"/>
                  </a:lnTo>
                  <a:close/>
                  <a:moveTo>
                    <a:pt x="601" y="106"/>
                  </a:moveTo>
                  <a:cubicBezTo>
                    <a:pt x="601" y="138"/>
                    <a:pt x="601" y="138"/>
                    <a:pt x="601" y="138"/>
                  </a:cubicBezTo>
                  <a:cubicBezTo>
                    <a:pt x="600" y="138"/>
                    <a:pt x="600" y="138"/>
                    <a:pt x="600" y="138"/>
                  </a:cubicBezTo>
                  <a:cubicBezTo>
                    <a:pt x="583" y="111"/>
                    <a:pt x="559" y="101"/>
                    <a:pt x="529" y="101"/>
                  </a:cubicBezTo>
                  <a:cubicBezTo>
                    <a:pt x="459" y="101"/>
                    <a:pt x="430" y="165"/>
                    <a:pt x="430" y="221"/>
                  </a:cubicBezTo>
                  <a:cubicBezTo>
                    <a:pt x="430" y="283"/>
                    <a:pt x="456" y="338"/>
                    <a:pt x="525" y="338"/>
                  </a:cubicBezTo>
                  <a:cubicBezTo>
                    <a:pt x="559" y="338"/>
                    <a:pt x="586" y="321"/>
                    <a:pt x="597" y="301"/>
                  </a:cubicBezTo>
                  <a:cubicBezTo>
                    <a:pt x="598" y="301"/>
                    <a:pt x="598" y="301"/>
                    <a:pt x="598" y="301"/>
                  </a:cubicBezTo>
                  <a:cubicBezTo>
                    <a:pt x="598" y="341"/>
                    <a:pt x="595" y="391"/>
                    <a:pt x="528" y="391"/>
                  </a:cubicBezTo>
                  <a:cubicBezTo>
                    <a:pt x="509" y="391"/>
                    <a:pt x="479" y="381"/>
                    <a:pt x="460" y="371"/>
                  </a:cubicBezTo>
                  <a:cubicBezTo>
                    <a:pt x="456" y="422"/>
                    <a:pt x="456" y="422"/>
                    <a:pt x="456" y="422"/>
                  </a:cubicBezTo>
                  <a:cubicBezTo>
                    <a:pt x="484" y="434"/>
                    <a:pt x="512" y="438"/>
                    <a:pt x="536" y="438"/>
                  </a:cubicBezTo>
                  <a:cubicBezTo>
                    <a:pt x="633" y="438"/>
                    <a:pt x="658" y="379"/>
                    <a:pt x="658" y="316"/>
                  </a:cubicBezTo>
                  <a:cubicBezTo>
                    <a:pt x="658" y="106"/>
                    <a:pt x="658" y="106"/>
                    <a:pt x="658" y="106"/>
                  </a:cubicBezTo>
                  <a:lnTo>
                    <a:pt x="601" y="106"/>
                  </a:lnTo>
                  <a:close/>
                  <a:moveTo>
                    <a:pt x="545" y="291"/>
                  </a:moveTo>
                  <a:cubicBezTo>
                    <a:pt x="510" y="291"/>
                    <a:pt x="493" y="252"/>
                    <a:pt x="493" y="221"/>
                  </a:cubicBezTo>
                  <a:cubicBezTo>
                    <a:pt x="493" y="185"/>
                    <a:pt x="506" y="148"/>
                    <a:pt x="547" y="148"/>
                  </a:cubicBezTo>
                  <a:cubicBezTo>
                    <a:pt x="583" y="148"/>
                    <a:pt x="598" y="180"/>
                    <a:pt x="598" y="220"/>
                  </a:cubicBezTo>
                  <a:cubicBezTo>
                    <a:pt x="598" y="258"/>
                    <a:pt x="583" y="291"/>
                    <a:pt x="545" y="291"/>
                  </a:cubicBezTo>
                  <a:moveTo>
                    <a:pt x="321" y="64"/>
                  </a:moveTo>
                  <a:cubicBezTo>
                    <a:pt x="382" y="64"/>
                    <a:pt x="382" y="64"/>
                    <a:pt x="382" y="64"/>
                  </a:cubicBezTo>
                  <a:cubicBezTo>
                    <a:pt x="382" y="6"/>
                    <a:pt x="382" y="6"/>
                    <a:pt x="382" y="6"/>
                  </a:cubicBezTo>
                  <a:cubicBezTo>
                    <a:pt x="321" y="6"/>
                    <a:pt x="321" y="6"/>
                    <a:pt x="321" y="6"/>
                  </a:cubicBezTo>
                  <a:lnTo>
                    <a:pt x="321" y="64"/>
                  </a:lnTo>
                  <a:close/>
                  <a:moveTo>
                    <a:pt x="321" y="338"/>
                  </a:moveTo>
                  <a:cubicBezTo>
                    <a:pt x="382" y="338"/>
                    <a:pt x="382" y="338"/>
                    <a:pt x="382" y="338"/>
                  </a:cubicBezTo>
                  <a:cubicBezTo>
                    <a:pt x="382" y="106"/>
                    <a:pt x="382" y="106"/>
                    <a:pt x="382" y="106"/>
                  </a:cubicBezTo>
                  <a:cubicBezTo>
                    <a:pt x="321" y="106"/>
                    <a:pt x="321" y="106"/>
                    <a:pt x="321" y="106"/>
                  </a:cubicBezTo>
                  <a:lnTo>
                    <a:pt x="321" y="338"/>
                  </a:lnTo>
                  <a:close/>
                  <a:moveTo>
                    <a:pt x="63" y="73"/>
                  </a:moveTo>
                  <a:cubicBezTo>
                    <a:pt x="98" y="73"/>
                    <a:pt x="98" y="73"/>
                    <a:pt x="98" y="73"/>
                  </a:cubicBezTo>
                  <a:cubicBezTo>
                    <a:pt x="151" y="73"/>
                    <a:pt x="202" y="112"/>
                    <a:pt x="202" y="181"/>
                  </a:cubicBezTo>
                  <a:cubicBezTo>
                    <a:pt x="202" y="249"/>
                    <a:pt x="151" y="288"/>
                    <a:pt x="98" y="288"/>
                  </a:cubicBezTo>
                  <a:cubicBezTo>
                    <a:pt x="63" y="288"/>
                    <a:pt x="63" y="288"/>
                    <a:pt x="63" y="288"/>
                  </a:cubicBezTo>
                  <a:lnTo>
                    <a:pt x="63" y="73"/>
                  </a:lnTo>
                  <a:close/>
                  <a:moveTo>
                    <a:pt x="0" y="338"/>
                  </a:moveTo>
                  <a:cubicBezTo>
                    <a:pt x="86" y="338"/>
                    <a:pt x="86" y="338"/>
                    <a:pt x="86" y="338"/>
                  </a:cubicBezTo>
                  <a:cubicBezTo>
                    <a:pt x="183" y="338"/>
                    <a:pt x="268" y="306"/>
                    <a:pt x="268" y="181"/>
                  </a:cubicBezTo>
                  <a:cubicBezTo>
                    <a:pt x="268" y="56"/>
                    <a:pt x="183" y="24"/>
                    <a:pt x="86" y="24"/>
                  </a:cubicBezTo>
                  <a:cubicBezTo>
                    <a:pt x="0" y="24"/>
                    <a:pt x="0" y="24"/>
                    <a:pt x="0" y="24"/>
                  </a:cubicBezTo>
                  <a:lnTo>
                    <a:pt x="0" y="3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6">
              <a:extLst>
                <a:ext uri="{FF2B5EF4-FFF2-40B4-BE49-F238E27FC236}">
                  <a16:creationId xmlns:a16="http://schemas.microsoft.com/office/drawing/2014/main" id="{157218B0-6241-4B9F-8494-D2C5D6E4F979}"/>
                </a:ext>
              </a:extLst>
            </p:cNvPr>
            <p:cNvSpPr>
              <a:spLocks noEditPoints="1"/>
            </p:cNvSpPr>
            <p:nvPr userDrawn="1"/>
          </p:nvSpPr>
          <p:spPr bwMode="auto">
            <a:xfrm>
              <a:off x="10864850" y="381000"/>
              <a:ext cx="947738" cy="382588"/>
            </a:xfrm>
            <a:custGeom>
              <a:avLst/>
              <a:gdLst>
                <a:gd name="T0" fmla="*/ 1526 w 1585"/>
                <a:gd name="T1" fmla="*/ 76 h 639"/>
                <a:gd name="T2" fmla="*/ 1493 w 1585"/>
                <a:gd name="T3" fmla="*/ 178 h 639"/>
                <a:gd name="T4" fmla="*/ 1379 w 1585"/>
                <a:gd name="T5" fmla="*/ 155 h 639"/>
                <a:gd name="T6" fmla="*/ 1280 w 1585"/>
                <a:gd name="T7" fmla="*/ 204 h 639"/>
                <a:gd name="T8" fmla="*/ 1480 w 1585"/>
                <a:gd name="T9" fmla="*/ 406 h 639"/>
                <a:gd name="T10" fmla="*/ 1228 w 1585"/>
                <a:gd name="T11" fmla="*/ 585 h 639"/>
                <a:gd name="T12" fmla="*/ 1068 w 1585"/>
                <a:gd name="T13" fmla="*/ 558 h 639"/>
                <a:gd name="T14" fmla="*/ 1101 w 1585"/>
                <a:gd name="T15" fmla="*/ 453 h 639"/>
                <a:gd name="T16" fmla="*/ 1228 w 1585"/>
                <a:gd name="T17" fmla="*/ 483 h 639"/>
                <a:gd name="T18" fmla="*/ 1338 w 1585"/>
                <a:gd name="T19" fmla="*/ 422 h 639"/>
                <a:gd name="T20" fmla="*/ 1138 w 1585"/>
                <a:gd name="T21" fmla="*/ 225 h 639"/>
                <a:gd name="T22" fmla="*/ 1368 w 1585"/>
                <a:gd name="T23" fmla="*/ 53 h 639"/>
                <a:gd name="T24" fmla="*/ 1526 w 1585"/>
                <a:gd name="T25" fmla="*/ 76 h 639"/>
                <a:gd name="T26" fmla="*/ 1129 w 1585"/>
                <a:gd name="T27" fmla="*/ 62 h 639"/>
                <a:gd name="T28" fmla="*/ 1021 w 1585"/>
                <a:gd name="T29" fmla="*/ 576 h 639"/>
                <a:gd name="T30" fmla="*/ 883 w 1585"/>
                <a:gd name="T31" fmla="*/ 576 h 639"/>
                <a:gd name="T32" fmla="*/ 929 w 1585"/>
                <a:gd name="T33" fmla="*/ 356 h 639"/>
                <a:gd name="T34" fmla="*/ 765 w 1585"/>
                <a:gd name="T35" fmla="*/ 356 h 639"/>
                <a:gd name="T36" fmla="*/ 719 w 1585"/>
                <a:gd name="T37" fmla="*/ 576 h 639"/>
                <a:gd name="T38" fmla="*/ 581 w 1585"/>
                <a:gd name="T39" fmla="*/ 576 h 639"/>
                <a:gd name="T40" fmla="*/ 688 w 1585"/>
                <a:gd name="T41" fmla="*/ 62 h 639"/>
                <a:gd name="T42" fmla="*/ 827 w 1585"/>
                <a:gd name="T43" fmla="*/ 62 h 639"/>
                <a:gd name="T44" fmla="*/ 786 w 1585"/>
                <a:gd name="T45" fmla="*/ 258 h 639"/>
                <a:gd name="T46" fmla="*/ 950 w 1585"/>
                <a:gd name="T47" fmla="*/ 258 h 639"/>
                <a:gd name="T48" fmla="*/ 990 w 1585"/>
                <a:gd name="T49" fmla="*/ 62 h 639"/>
                <a:gd name="T50" fmla="*/ 1129 w 1585"/>
                <a:gd name="T51" fmla="*/ 62 h 639"/>
                <a:gd name="T52" fmla="*/ 637 w 1585"/>
                <a:gd name="T53" fmla="*/ 62 h 639"/>
                <a:gd name="T54" fmla="*/ 528 w 1585"/>
                <a:gd name="T55" fmla="*/ 576 h 639"/>
                <a:gd name="T56" fmla="*/ 356 w 1585"/>
                <a:gd name="T57" fmla="*/ 576 h 639"/>
                <a:gd name="T58" fmla="*/ 248 w 1585"/>
                <a:gd name="T59" fmla="*/ 220 h 639"/>
                <a:gd name="T60" fmla="*/ 247 w 1585"/>
                <a:gd name="T61" fmla="*/ 220 h 639"/>
                <a:gd name="T62" fmla="*/ 175 w 1585"/>
                <a:gd name="T63" fmla="*/ 576 h 639"/>
                <a:gd name="T64" fmla="*/ 45 w 1585"/>
                <a:gd name="T65" fmla="*/ 576 h 639"/>
                <a:gd name="T66" fmla="*/ 155 w 1585"/>
                <a:gd name="T67" fmla="*/ 62 h 639"/>
                <a:gd name="T68" fmla="*/ 327 w 1585"/>
                <a:gd name="T69" fmla="*/ 62 h 639"/>
                <a:gd name="T70" fmla="*/ 433 w 1585"/>
                <a:gd name="T71" fmla="*/ 418 h 639"/>
                <a:gd name="T72" fmla="*/ 435 w 1585"/>
                <a:gd name="T73" fmla="*/ 418 h 639"/>
                <a:gd name="T74" fmla="*/ 507 w 1585"/>
                <a:gd name="T75" fmla="*/ 62 h 639"/>
                <a:gd name="T76" fmla="*/ 637 w 1585"/>
                <a:gd name="T77" fmla="*/ 62 h 639"/>
                <a:gd name="T78" fmla="*/ 1585 w 1585"/>
                <a:gd name="T79" fmla="*/ 0 h 639"/>
                <a:gd name="T80" fmla="*/ 0 w 1585"/>
                <a:gd name="T81" fmla="*/ 0 h 639"/>
                <a:gd name="T82" fmla="*/ 0 w 1585"/>
                <a:gd name="T83" fmla="*/ 639 h 639"/>
                <a:gd name="T84" fmla="*/ 1585 w 1585"/>
                <a:gd name="T85" fmla="*/ 639 h 639"/>
                <a:gd name="T86" fmla="*/ 1585 w 1585"/>
                <a:gd name="T8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5" h="639">
                  <a:moveTo>
                    <a:pt x="1526" y="76"/>
                  </a:moveTo>
                  <a:cubicBezTo>
                    <a:pt x="1493" y="178"/>
                    <a:pt x="1493" y="178"/>
                    <a:pt x="1493" y="178"/>
                  </a:cubicBezTo>
                  <a:cubicBezTo>
                    <a:pt x="1466" y="166"/>
                    <a:pt x="1430" y="155"/>
                    <a:pt x="1379" y="155"/>
                  </a:cubicBezTo>
                  <a:cubicBezTo>
                    <a:pt x="1324" y="155"/>
                    <a:pt x="1280" y="163"/>
                    <a:pt x="1280" y="204"/>
                  </a:cubicBezTo>
                  <a:cubicBezTo>
                    <a:pt x="1280" y="277"/>
                    <a:pt x="1480" y="250"/>
                    <a:pt x="1480" y="406"/>
                  </a:cubicBezTo>
                  <a:cubicBezTo>
                    <a:pt x="1480" y="548"/>
                    <a:pt x="1348" y="585"/>
                    <a:pt x="1228" y="585"/>
                  </a:cubicBezTo>
                  <a:cubicBezTo>
                    <a:pt x="1175" y="585"/>
                    <a:pt x="1113" y="572"/>
                    <a:pt x="1068" y="558"/>
                  </a:cubicBezTo>
                  <a:cubicBezTo>
                    <a:pt x="1101" y="453"/>
                    <a:pt x="1101" y="453"/>
                    <a:pt x="1101" y="453"/>
                  </a:cubicBezTo>
                  <a:cubicBezTo>
                    <a:pt x="1128" y="471"/>
                    <a:pt x="1183" y="483"/>
                    <a:pt x="1228" y="483"/>
                  </a:cubicBezTo>
                  <a:cubicBezTo>
                    <a:pt x="1271" y="483"/>
                    <a:pt x="1338" y="475"/>
                    <a:pt x="1338" y="422"/>
                  </a:cubicBezTo>
                  <a:cubicBezTo>
                    <a:pt x="1338" y="339"/>
                    <a:pt x="1138" y="370"/>
                    <a:pt x="1138" y="225"/>
                  </a:cubicBezTo>
                  <a:cubicBezTo>
                    <a:pt x="1138" y="93"/>
                    <a:pt x="1254" y="53"/>
                    <a:pt x="1368" y="53"/>
                  </a:cubicBezTo>
                  <a:cubicBezTo>
                    <a:pt x="1431" y="53"/>
                    <a:pt x="1491" y="60"/>
                    <a:pt x="1526" y="76"/>
                  </a:cubicBezTo>
                  <a:moveTo>
                    <a:pt x="1129" y="62"/>
                  </a:moveTo>
                  <a:cubicBezTo>
                    <a:pt x="1021" y="576"/>
                    <a:pt x="1021" y="576"/>
                    <a:pt x="1021" y="576"/>
                  </a:cubicBezTo>
                  <a:cubicBezTo>
                    <a:pt x="883" y="576"/>
                    <a:pt x="883" y="576"/>
                    <a:pt x="883" y="576"/>
                  </a:cubicBezTo>
                  <a:cubicBezTo>
                    <a:pt x="929" y="356"/>
                    <a:pt x="929" y="356"/>
                    <a:pt x="929" y="356"/>
                  </a:cubicBezTo>
                  <a:cubicBezTo>
                    <a:pt x="765" y="356"/>
                    <a:pt x="765" y="356"/>
                    <a:pt x="765" y="356"/>
                  </a:cubicBezTo>
                  <a:cubicBezTo>
                    <a:pt x="719" y="576"/>
                    <a:pt x="719" y="576"/>
                    <a:pt x="719" y="576"/>
                  </a:cubicBezTo>
                  <a:cubicBezTo>
                    <a:pt x="581" y="576"/>
                    <a:pt x="581" y="576"/>
                    <a:pt x="581" y="576"/>
                  </a:cubicBezTo>
                  <a:cubicBezTo>
                    <a:pt x="688" y="62"/>
                    <a:pt x="688" y="62"/>
                    <a:pt x="688" y="62"/>
                  </a:cubicBezTo>
                  <a:cubicBezTo>
                    <a:pt x="827" y="62"/>
                    <a:pt x="827" y="62"/>
                    <a:pt x="827" y="62"/>
                  </a:cubicBezTo>
                  <a:cubicBezTo>
                    <a:pt x="786" y="258"/>
                    <a:pt x="786" y="258"/>
                    <a:pt x="786" y="258"/>
                  </a:cubicBezTo>
                  <a:cubicBezTo>
                    <a:pt x="950" y="258"/>
                    <a:pt x="950" y="258"/>
                    <a:pt x="950" y="258"/>
                  </a:cubicBezTo>
                  <a:cubicBezTo>
                    <a:pt x="990" y="62"/>
                    <a:pt x="990" y="62"/>
                    <a:pt x="990" y="62"/>
                  </a:cubicBezTo>
                  <a:lnTo>
                    <a:pt x="1129" y="62"/>
                  </a:lnTo>
                  <a:close/>
                  <a:moveTo>
                    <a:pt x="637" y="62"/>
                  </a:moveTo>
                  <a:cubicBezTo>
                    <a:pt x="528" y="576"/>
                    <a:pt x="528" y="576"/>
                    <a:pt x="528" y="576"/>
                  </a:cubicBezTo>
                  <a:cubicBezTo>
                    <a:pt x="356" y="576"/>
                    <a:pt x="356" y="576"/>
                    <a:pt x="356" y="576"/>
                  </a:cubicBezTo>
                  <a:cubicBezTo>
                    <a:pt x="248" y="220"/>
                    <a:pt x="248" y="220"/>
                    <a:pt x="248" y="220"/>
                  </a:cubicBezTo>
                  <a:cubicBezTo>
                    <a:pt x="247" y="220"/>
                    <a:pt x="247" y="220"/>
                    <a:pt x="247" y="220"/>
                  </a:cubicBezTo>
                  <a:cubicBezTo>
                    <a:pt x="175" y="576"/>
                    <a:pt x="175" y="576"/>
                    <a:pt x="175" y="576"/>
                  </a:cubicBezTo>
                  <a:cubicBezTo>
                    <a:pt x="45" y="576"/>
                    <a:pt x="45" y="576"/>
                    <a:pt x="45" y="576"/>
                  </a:cubicBezTo>
                  <a:cubicBezTo>
                    <a:pt x="155" y="62"/>
                    <a:pt x="155" y="62"/>
                    <a:pt x="155" y="62"/>
                  </a:cubicBezTo>
                  <a:cubicBezTo>
                    <a:pt x="327" y="62"/>
                    <a:pt x="327" y="62"/>
                    <a:pt x="327" y="62"/>
                  </a:cubicBezTo>
                  <a:cubicBezTo>
                    <a:pt x="433" y="418"/>
                    <a:pt x="433" y="418"/>
                    <a:pt x="433" y="418"/>
                  </a:cubicBezTo>
                  <a:cubicBezTo>
                    <a:pt x="435" y="418"/>
                    <a:pt x="435" y="418"/>
                    <a:pt x="435" y="418"/>
                  </a:cubicBezTo>
                  <a:cubicBezTo>
                    <a:pt x="507" y="62"/>
                    <a:pt x="507" y="62"/>
                    <a:pt x="507" y="62"/>
                  </a:cubicBezTo>
                  <a:lnTo>
                    <a:pt x="637" y="62"/>
                  </a:lnTo>
                  <a:close/>
                  <a:moveTo>
                    <a:pt x="1585" y="0"/>
                  </a:moveTo>
                  <a:cubicBezTo>
                    <a:pt x="0" y="0"/>
                    <a:pt x="0" y="0"/>
                    <a:pt x="0" y="0"/>
                  </a:cubicBezTo>
                  <a:cubicBezTo>
                    <a:pt x="0" y="639"/>
                    <a:pt x="0" y="639"/>
                    <a:pt x="0" y="639"/>
                  </a:cubicBezTo>
                  <a:cubicBezTo>
                    <a:pt x="1585" y="639"/>
                    <a:pt x="1585" y="639"/>
                    <a:pt x="1585" y="639"/>
                  </a:cubicBezTo>
                  <a:lnTo>
                    <a:pt x="158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5" name="Rectangle 4">
            <a:extLst>
              <a:ext uri="{FF2B5EF4-FFF2-40B4-BE49-F238E27FC236}">
                <a16:creationId xmlns:a16="http://schemas.microsoft.com/office/drawing/2014/main" id="{B82E83C6-071F-6543-A37C-347DE03E0367}"/>
              </a:ext>
            </a:extLst>
          </p:cNvPr>
          <p:cNvSpPr/>
          <p:nvPr userDrawn="1"/>
        </p:nvSpPr>
        <p:spPr>
          <a:xfrm>
            <a:off x="534154" y="2715939"/>
            <a:ext cx="6096000" cy="2693045"/>
          </a:xfrm>
          <a:prstGeom prst="rect">
            <a:avLst/>
          </a:prstGeom>
        </p:spPr>
        <p:txBody>
          <a:bodyPr>
            <a:spAutoFit/>
          </a:bodyPr>
          <a:lstStyle/>
          <a:p>
            <a:pPr marL="0" marR="0" lvl="0" indent="0" algn="l" defTabSz="914400" rtl="0" eaLnBrk="1" fontAlgn="auto" latinLnBrk="0" hangingPunct="1">
              <a:lnSpc>
                <a:spcPct val="100000"/>
              </a:lnSpc>
              <a:spcBef>
                <a:spcPts val="1200"/>
              </a:spcBef>
              <a:spcAft>
                <a:spcPts val="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Connect with us</a:t>
            </a:r>
          </a:p>
          <a:p>
            <a:pPr marL="0" marR="0" lvl="0" indent="0" algn="l" defTabSz="914400" rtl="0" eaLnBrk="1" fontAlgn="auto" latinLnBrk="0" hangingPunct="1">
              <a:lnSpc>
                <a:spcPct val="100000"/>
              </a:lnSpc>
              <a:spcBef>
                <a:spcPts val="1200"/>
              </a:spcBef>
              <a:spcAft>
                <a:spcPts val="0"/>
              </a:spcAft>
              <a:buClr>
                <a:srgbClr val="005EB8"/>
              </a:buClr>
              <a:buSzTx/>
              <a:buFont typeface="Arial" panose="020B0604020202020204" pitchFamily="34" charset="0"/>
              <a:buNone/>
              <a:tabLst/>
              <a:defRPr/>
            </a:pPr>
            <a:endParaRPr kumimoji="0" lang="en-GB" sz="2400" b="1" i="0" u="none" strike="noStrike" kern="1200" cap="none" spc="2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@nhsdigital</a:t>
            </a: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company/nhs-digital</a:t>
            </a:r>
          </a:p>
          <a:p>
            <a:pPr marL="0" marR="0" lvl="0" indent="0" algn="l" defTabSz="914400" rtl="0" eaLnBrk="1" fontAlgn="auto" latinLnBrk="0" hangingPunct="1">
              <a:lnSpc>
                <a:spcPct val="100000"/>
              </a:lnSpc>
              <a:spcBef>
                <a:spcPts val="0"/>
              </a:spcBef>
              <a:spcAft>
                <a:spcPts val="6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bg1"/>
                </a:solidFill>
                <a:effectLst/>
                <a:uLnTx/>
                <a:uFillTx/>
                <a:latin typeface="+mn-lt"/>
                <a:ea typeface="+mn-ea"/>
                <a:cs typeface="+mn-cs"/>
              </a:rPr>
              <a:t>     www.digital.nhs.uk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10">
            <a:extLst>
              <a:ext uri="{FF2B5EF4-FFF2-40B4-BE49-F238E27FC236}">
                <a16:creationId xmlns:a16="http://schemas.microsoft.com/office/drawing/2014/main" id="{4FE5135B-5894-3247-B1DB-8C8B08C4287B}"/>
              </a:ext>
            </a:extLst>
          </p:cNvPr>
          <p:cNvPicPr>
            <a:picLocks noChangeAspect="1"/>
          </p:cNvPicPr>
          <p:nvPr userDrawn="1"/>
        </p:nvPicPr>
        <p:blipFill>
          <a:blip r:embed="rId3"/>
          <a:stretch>
            <a:fillRect/>
          </a:stretch>
        </p:blipFill>
        <p:spPr>
          <a:xfrm>
            <a:off x="638174" y="4161169"/>
            <a:ext cx="267865" cy="266989"/>
          </a:xfrm>
          <a:prstGeom prst="rect">
            <a:avLst/>
          </a:prstGeom>
        </p:spPr>
      </p:pic>
      <p:pic>
        <p:nvPicPr>
          <p:cNvPr id="12" name="Picture 11">
            <a:extLst>
              <a:ext uri="{FF2B5EF4-FFF2-40B4-BE49-F238E27FC236}">
                <a16:creationId xmlns:a16="http://schemas.microsoft.com/office/drawing/2014/main" id="{CC2FA719-734B-4143-A9A3-CBD1B4A0A2E5}"/>
              </a:ext>
            </a:extLst>
          </p:cNvPr>
          <p:cNvPicPr>
            <a:picLocks noChangeAspect="1"/>
          </p:cNvPicPr>
          <p:nvPr userDrawn="1"/>
        </p:nvPicPr>
        <p:blipFill>
          <a:blip r:embed="rId4"/>
          <a:stretch>
            <a:fillRect/>
          </a:stretch>
        </p:blipFill>
        <p:spPr>
          <a:xfrm>
            <a:off x="693142" y="4614857"/>
            <a:ext cx="185146" cy="294552"/>
          </a:xfrm>
          <a:prstGeom prst="rect">
            <a:avLst/>
          </a:prstGeom>
        </p:spPr>
      </p:pic>
      <p:pic>
        <p:nvPicPr>
          <p:cNvPr id="13" name="Picture 12">
            <a:extLst>
              <a:ext uri="{FF2B5EF4-FFF2-40B4-BE49-F238E27FC236}">
                <a16:creationId xmlns:a16="http://schemas.microsoft.com/office/drawing/2014/main" id="{67EF173B-1D9D-554D-9197-C98F3E457E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0020" y="3725236"/>
            <a:ext cx="323428" cy="269524"/>
          </a:xfrm>
          <a:prstGeom prst="rect">
            <a:avLst/>
          </a:prstGeom>
        </p:spPr>
      </p:pic>
    </p:spTree>
    <p:extLst>
      <p:ext uri="{BB962C8B-B14F-4D97-AF65-F5344CB8AC3E}">
        <p14:creationId xmlns:p14="http://schemas.microsoft.com/office/powerpoint/2010/main" val="48251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8C8E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8186"/>
            <a:ext cx="9144000" cy="2336724"/>
          </a:xfrm>
        </p:spPr>
        <p:txBody>
          <a:bodyPr vert="horz" lIns="91440" tIns="45720" rIns="91440" bIns="45720" rtlCol="0" anchor="b">
            <a:noAutofit/>
          </a:bodyPr>
          <a:lstStyle>
            <a:lvl1pPr>
              <a:defRPr lang="en-US" sz="9600" spc="600" dirty="0">
                <a:solidFill>
                  <a:schemeClr val="bg1"/>
                </a:solidFill>
              </a:defRPr>
            </a:lvl1pPr>
          </a:lstStyle>
          <a:p>
            <a:pPr lvl="0" algn="ctr"/>
            <a:r>
              <a:rPr kumimoji="0" lang="en-GB" sz="9600" b="0" i="0" u="none" strike="noStrike" kern="1200" cap="none" spc="600" normalizeH="0" baseline="0" noProof="0" dirty="0">
                <a:ln>
                  <a:noFill/>
                </a:ln>
                <a:solidFill>
                  <a:prstClr val="white"/>
                </a:solidFill>
                <a:effectLst/>
                <a:uLnTx/>
                <a:uFillTx/>
                <a:latin typeface="Gill Sans MT" panose="020B0502020104020203"/>
                <a:ea typeface="+mj-ea"/>
                <a:cs typeface="+mj-cs"/>
              </a:rPr>
              <a:t>Keldale</a:t>
            </a:r>
            <a:endParaRPr lang="en-US" dirty="0"/>
          </a:p>
        </p:txBody>
      </p:sp>
      <p:sp>
        <p:nvSpPr>
          <p:cNvPr id="3" name="Subtitle 2"/>
          <p:cNvSpPr>
            <a:spLocks noGrp="1"/>
          </p:cNvSpPr>
          <p:nvPr>
            <p:ph type="subTitle" idx="1" hasCustomPrompt="1"/>
          </p:nvPr>
        </p:nvSpPr>
        <p:spPr>
          <a:xfrm>
            <a:off x="1524000" y="4254909"/>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600" normalizeH="0" baseline="0" noProof="0" dirty="0">
                <a:ln>
                  <a:noFill/>
                </a:ln>
                <a:solidFill>
                  <a:prstClr val="white"/>
                </a:solidFill>
                <a:effectLst/>
                <a:uLnTx/>
                <a:uFillTx/>
                <a:latin typeface="Gill Sans MT" panose="020B0502020104020203"/>
                <a:ea typeface="+mn-ea"/>
                <a:cs typeface="+mn-cs"/>
              </a:rPr>
              <a:t>Standard slide pack</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600" normalizeH="0" baseline="0" noProof="0" dirty="0">
                <a:ln>
                  <a:noFill/>
                </a:ln>
                <a:solidFill>
                  <a:prstClr val="white"/>
                </a:solidFill>
                <a:effectLst/>
                <a:uLnTx/>
                <a:uFillTx/>
                <a:latin typeface="Gill Sans MT" panose="020B0502020104020203"/>
                <a:ea typeface="+mn-ea"/>
                <a:cs typeface="+mn-cs"/>
              </a:rPr>
              <a:t>©Keldale Business Services 2024</a:t>
            </a:r>
          </a:p>
        </p:txBody>
      </p:sp>
      <p:pic>
        <p:nvPicPr>
          <p:cNvPr id="7" name="Picture 6" descr="A group of people posing for the camera&#10;&#10;Description automatically generated">
            <a:extLst>
              <a:ext uri="{FF2B5EF4-FFF2-40B4-BE49-F238E27FC236}">
                <a16:creationId xmlns:a16="http://schemas.microsoft.com/office/drawing/2014/main" id="{A56CE4F5-9812-C051-6B02-D6F39F018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7800" y="825909"/>
            <a:ext cx="2449549" cy="6858000"/>
          </a:xfrm>
          <a:prstGeom prst="rect">
            <a:avLst/>
          </a:prstGeom>
        </p:spPr>
      </p:pic>
      <p:pic>
        <p:nvPicPr>
          <p:cNvPr id="8" name="Picture 7">
            <a:extLst>
              <a:ext uri="{FF2B5EF4-FFF2-40B4-BE49-F238E27FC236}">
                <a16:creationId xmlns:a16="http://schemas.microsoft.com/office/drawing/2014/main" id="{FD64BDD2-35C6-8AA9-846E-8B96D4E4C4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
            <a:ext cx="2449549" cy="1015727"/>
          </a:xfrm>
          <a:prstGeom prst="rect">
            <a:avLst/>
          </a:prstGeom>
        </p:spPr>
      </p:pic>
      <p:pic>
        <p:nvPicPr>
          <p:cNvPr id="9" name="Picture 8">
            <a:extLst>
              <a:ext uri="{FF2B5EF4-FFF2-40B4-BE49-F238E27FC236}">
                <a16:creationId xmlns:a16="http://schemas.microsoft.com/office/drawing/2014/main" id="{B3DD6453-6C42-DB3E-57B7-F2ED2A31AA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6" y="5351409"/>
            <a:ext cx="1224137" cy="999712"/>
          </a:xfrm>
          <a:prstGeom prst="rect">
            <a:avLst/>
          </a:prstGeom>
        </p:spPr>
      </p:pic>
      <p:pic>
        <p:nvPicPr>
          <p:cNvPr id="10" name="Picture 9">
            <a:extLst>
              <a:ext uri="{FF2B5EF4-FFF2-40B4-BE49-F238E27FC236}">
                <a16:creationId xmlns:a16="http://schemas.microsoft.com/office/drawing/2014/main" id="{704F65EA-8E55-9971-AE0D-DF88C1C4503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2" y="6347945"/>
            <a:ext cx="1224137" cy="510057"/>
          </a:xfrm>
          <a:prstGeom prst="rect">
            <a:avLst/>
          </a:prstGeom>
        </p:spPr>
      </p:pic>
      <p:pic>
        <p:nvPicPr>
          <p:cNvPr id="11" name="Picture 10">
            <a:extLst>
              <a:ext uri="{FF2B5EF4-FFF2-40B4-BE49-F238E27FC236}">
                <a16:creationId xmlns:a16="http://schemas.microsoft.com/office/drawing/2014/main" id="{DA5628A4-CB33-956B-3BE5-09B66ED86F6B}"/>
              </a:ext>
            </a:extLst>
          </p:cNvPr>
          <p:cNvPicPr>
            <a:picLocks noChangeAspect="1"/>
          </p:cNvPicPr>
          <p:nvPr userDrawn="1"/>
        </p:nvPicPr>
        <p:blipFill>
          <a:blip r:embed="rId6"/>
          <a:stretch>
            <a:fillRect/>
          </a:stretch>
        </p:blipFill>
        <p:spPr>
          <a:xfrm>
            <a:off x="0" y="4132103"/>
            <a:ext cx="1225403" cy="1219307"/>
          </a:xfrm>
          <a:prstGeom prst="rect">
            <a:avLst/>
          </a:prstGeom>
        </p:spPr>
      </p:pic>
    </p:spTree>
    <p:extLst>
      <p:ext uri="{BB962C8B-B14F-4D97-AF65-F5344CB8AC3E}">
        <p14:creationId xmlns:p14="http://schemas.microsoft.com/office/powerpoint/2010/main" val="2305580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B997C8-9F61-488A-AB39-7C9F950802FE}"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82E12E-F137-423C-BCA3-C241CE1F875A}" type="slidenum">
              <a:rPr lang="en-GB" smtClean="0"/>
              <a:t>‹#›</a:t>
            </a:fld>
            <a:endParaRPr lang="en-GB"/>
          </a:p>
        </p:txBody>
      </p:sp>
      <p:pic>
        <p:nvPicPr>
          <p:cNvPr id="7" name="Picture 6">
            <a:extLst>
              <a:ext uri="{FF2B5EF4-FFF2-40B4-BE49-F238E27FC236}">
                <a16:creationId xmlns:a16="http://schemas.microsoft.com/office/drawing/2014/main" id="{C4A670C2-97F7-FBA7-2C83-074AD6728037}"/>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3118244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B997C8-9F61-488A-AB39-7C9F950802FE}"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82E12E-F137-423C-BCA3-C241CE1F875A}" type="slidenum">
              <a:rPr lang="en-GB" smtClean="0"/>
              <a:t>‹#›</a:t>
            </a:fld>
            <a:endParaRPr lang="en-GB"/>
          </a:p>
        </p:txBody>
      </p:sp>
      <p:pic>
        <p:nvPicPr>
          <p:cNvPr id="7" name="Picture 6">
            <a:extLst>
              <a:ext uri="{FF2B5EF4-FFF2-40B4-BE49-F238E27FC236}">
                <a16:creationId xmlns:a16="http://schemas.microsoft.com/office/drawing/2014/main" id="{FCB1F876-5E04-8CE6-63B9-7ABA6422F1B1}"/>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3073236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EB997C8-9F61-488A-AB39-7C9F950802FE}"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82E12E-F137-423C-BCA3-C241CE1F875A}" type="slidenum">
              <a:rPr lang="en-GB" smtClean="0"/>
              <a:t>‹#›</a:t>
            </a:fld>
            <a:endParaRPr lang="en-GB"/>
          </a:p>
        </p:txBody>
      </p:sp>
      <p:pic>
        <p:nvPicPr>
          <p:cNvPr id="8" name="Picture 7">
            <a:extLst>
              <a:ext uri="{FF2B5EF4-FFF2-40B4-BE49-F238E27FC236}">
                <a16:creationId xmlns:a16="http://schemas.microsoft.com/office/drawing/2014/main" id="{2AF85032-F5CD-A910-FA91-F34FD580D6F3}"/>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2249304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EB997C8-9F61-488A-AB39-7C9F950802FE}" type="datetimeFigureOut">
              <a:rPr lang="en-GB" smtClean="0"/>
              <a:t>19/12/2025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82E12E-F137-423C-BCA3-C241CE1F875A}" type="slidenum">
              <a:rPr lang="en-GB" smtClean="0"/>
              <a:t>‹#›</a:t>
            </a:fld>
            <a:endParaRPr lang="en-GB"/>
          </a:p>
        </p:txBody>
      </p:sp>
      <p:pic>
        <p:nvPicPr>
          <p:cNvPr id="10" name="Picture 9">
            <a:extLst>
              <a:ext uri="{FF2B5EF4-FFF2-40B4-BE49-F238E27FC236}">
                <a16:creationId xmlns:a16="http://schemas.microsoft.com/office/drawing/2014/main" id="{2CEBE134-3047-60C0-D255-14C9BE3A1866}"/>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3744167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EB997C8-9F61-488A-AB39-7C9F950802FE}" type="datetimeFigureOut">
              <a:rPr lang="en-GB" smtClean="0"/>
              <a:t>19/12/2025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82E12E-F137-423C-BCA3-C241CE1F875A}" type="slidenum">
              <a:rPr lang="en-GB" smtClean="0"/>
              <a:t>‹#›</a:t>
            </a:fld>
            <a:endParaRPr lang="en-GB"/>
          </a:p>
        </p:txBody>
      </p:sp>
      <p:pic>
        <p:nvPicPr>
          <p:cNvPr id="6" name="Picture 5">
            <a:extLst>
              <a:ext uri="{FF2B5EF4-FFF2-40B4-BE49-F238E27FC236}">
                <a16:creationId xmlns:a16="http://schemas.microsoft.com/office/drawing/2014/main" id="{BAE38EBB-35A2-1854-4378-9F6770995FAC}"/>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121661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accent1"/>
                </a:solidFill>
              </a:defRPr>
            </a:lvl1pPr>
            <a:lvl2pPr marL="182563" indent="0">
              <a:spcBef>
                <a:spcPts val="0"/>
              </a:spcBef>
              <a:buFontTx/>
              <a:buNone/>
              <a:defRPr sz="2100"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80315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997C8-9F61-488A-AB39-7C9F950802FE}" type="datetimeFigureOut">
              <a:rPr lang="en-GB" smtClean="0"/>
              <a:t>19/12/2025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82E12E-F137-423C-BCA3-C241CE1F875A}" type="slidenum">
              <a:rPr lang="en-GB" smtClean="0"/>
              <a:t>‹#›</a:t>
            </a:fld>
            <a:endParaRPr lang="en-GB"/>
          </a:p>
        </p:txBody>
      </p:sp>
      <p:pic>
        <p:nvPicPr>
          <p:cNvPr id="5" name="Picture 4">
            <a:extLst>
              <a:ext uri="{FF2B5EF4-FFF2-40B4-BE49-F238E27FC236}">
                <a16:creationId xmlns:a16="http://schemas.microsoft.com/office/drawing/2014/main" id="{65A9F398-2784-FDED-42B4-53AB834BC0C5}"/>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2186434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B997C8-9F61-488A-AB39-7C9F950802FE}"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82E12E-F137-423C-BCA3-C241CE1F875A}" type="slidenum">
              <a:rPr lang="en-GB" smtClean="0"/>
              <a:t>‹#›</a:t>
            </a:fld>
            <a:endParaRPr lang="en-GB"/>
          </a:p>
        </p:txBody>
      </p:sp>
      <p:pic>
        <p:nvPicPr>
          <p:cNvPr id="8" name="Picture 7">
            <a:extLst>
              <a:ext uri="{FF2B5EF4-FFF2-40B4-BE49-F238E27FC236}">
                <a16:creationId xmlns:a16="http://schemas.microsoft.com/office/drawing/2014/main" id="{B6501E66-D654-7429-4653-4A403273F231}"/>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4055188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B997C8-9F61-488A-AB39-7C9F950802FE}"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82E12E-F137-423C-BCA3-C241CE1F875A}" type="slidenum">
              <a:rPr lang="en-GB" smtClean="0"/>
              <a:t>‹#›</a:t>
            </a:fld>
            <a:endParaRPr lang="en-GB"/>
          </a:p>
        </p:txBody>
      </p:sp>
      <p:pic>
        <p:nvPicPr>
          <p:cNvPr id="8" name="Picture 7">
            <a:extLst>
              <a:ext uri="{FF2B5EF4-FFF2-40B4-BE49-F238E27FC236}">
                <a16:creationId xmlns:a16="http://schemas.microsoft.com/office/drawing/2014/main" id="{1760217A-B232-E28A-66EA-C599027843C8}"/>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535901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B997C8-9F61-488A-AB39-7C9F950802FE}"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82E12E-F137-423C-BCA3-C241CE1F875A}" type="slidenum">
              <a:rPr lang="en-GB" smtClean="0"/>
              <a:t>‹#›</a:t>
            </a:fld>
            <a:endParaRPr lang="en-GB"/>
          </a:p>
        </p:txBody>
      </p:sp>
      <p:pic>
        <p:nvPicPr>
          <p:cNvPr id="7" name="Picture 6">
            <a:extLst>
              <a:ext uri="{FF2B5EF4-FFF2-40B4-BE49-F238E27FC236}">
                <a16:creationId xmlns:a16="http://schemas.microsoft.com/office/drawing/2014/main" id="{2544073E-5C85-1EF7-800D-FDBEDE0D443B}"/>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1904615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B997C8-9F61-488A-AB39-7C9F950802FE}"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82E12E-F137-423C-BCA3-C241CE1F875A}" type="slidenum">
              <a:rPr lang="en-GB" smtClean="0"/>
              <a:t>‹#›</a:t>
            </a:fld>
            <a:endParaRPr lang="en-GB"/>
          </a:p>
        </p:txBody>
      </p:sp>
      <p:pic>
        <p:nvPicPr>
          <p:cNvPr id="7" name="Picture 6">
            <a:extLst>
              <a:ext uri="{FF2B5EF4-FFF2-40B4-BE49-F238E27FC236}">
                <a16:creationId xmlns:a16="http://schemas.microsoft.com/office/drawing/2014/main" id="{4395370E-95A6-E281-9DD5-8D987F84BB06}"/>
              </a:ext>
            </a:extLst>
          </p:cNvPr>
          <p:cNvPicPr>
            <a:picLocks noChangeAspect="1"/>
          </p:cNvPicPr>
          <p:nvPr userDrawn="1"/>
        </p:nvPicPr>
        <p:blipFill>
          <a:blip r:embed="rId2"/>
          <a:stretch>
            <a:fillRect/>
          </a:stretch>
        </p:blipFill>
        <p:spPr>
          <a:xfrm>
            <a:off x="0" y="6538625"/>
            <a:ext cx="12192000" cy="365760"/>
          </a:xfrm>
          <a:prstGeom prst="rect">
            <a:avLst/>
          </a:prstGeom>
        </p:spPr>
      </p:pic>
    </p:spTree>
    <p:extLst>
      <p:ext uri="{BB962C8B-B14F-4D97-AF65-F5344CB8AC3E}">
        <p14:creationId xmlns:p14="http://schemas.microsoft.com/office/powerpoint/2010/main" val="3141139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8C8E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8185"/>
            <a:ext cx="9144000" cy="2336724"/>
          </a:xfrm>
        </p:spPr>
        <p:txBody>
          <a:bodyPr vert="horz" lIns="91440" tIns="45720" rIns="91440" bIns="45720" rtlCol="0" anchor="b">
            <a:noAutofit/>
          </a:bodyPr>
          <a:lstStyle>
            <a:lvl1pPr>
              <a:defRPr lang="en-US" sz="9600" spc="600" dirty="0">
                <a:solidFill>
                  <a:schemeClr val="bg1"/>
                </a:solidFill>
              </a:defRPr>
            </a:lvl1pPr>
          </a:lstStyle>
          <a:p>
            <a:pPr lvl="0" algn="ctr"/>
            <a:r>
              <a:rPr kumimoji="0" lang="en-GB" sz="9600" b="0" i="0" u="none" strike="noStrike" kern="1200" cap="none" spc="600" normalizeH="0" baseline="0" noProof="0" dirty="0">
                <a:ln>
                  <a:noFill/>
                </a:ln>
                <a:solidFill>
                  <a:prstClr val="white"/>
                </a:solidFill>
                <a:effectLst/>
                <a:uLnTx/>
                <a:uFillTx/>
                <a:latin typeface="Gill Sans MT" panose="020B0502020104020203"/>
                <a:ea typeface="+mj-ea"/>
                <a:cs typeface="+mj-cs"/>
              </a:rPr>
              <a:t>Keldale</a:t>
            </a:r>
            <a:endParaRPr lang="en-US" dirty="0"/>
          </a:p>
        </p:txBody>
      </p:sp>
      <p:sp>
        <p:nvSpPr>
          <p:cNvPr id="3" name="Subtitle 2"/>
          <p:cNvSpPr>
            <a:spLocks noGrp="1"/>
          </p:cNvSpPr>
          <p:nvPr>
            <p:ph type="subTitle" idx="1" hasCustomPrompt="1"/>
          </p:nvPr>
        </p:nvSpPr>
        <p:spPr>
          <a:xfrm>
            <a:off x="1524000" y="425490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600" normalizeH="0" baseline="0" noProof="0" dirty="0">
                <a:ln>
                  <a:noFill/>
                </a:ln>
                <a:solidFill>
                  <a:prstClr val="white"/>
                </a:solidFill>
                <a:effectLst/>
                <a:uLnTx/>
                <a:uFillTx/>
                <a:latin typeface="Gill Sans MT" panose="020B0502020104020203"/>
                <a:ea typeface="+mn-ea"/>
                <a:cs typeface="+mn-cs"/>
              </a:rPr>
              <a:t>Standard slide pack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600" normalizeH="0" baseline="0" noProof="0" dirty="0">
                <a:ln>
                  <a:noFill/>
                </a:ln>
                <a:solidFill>
                  <a:prstClr val="white"/>
                </a:solidFill>
                <a:effectLst/>
                <a:uLnTx/>
                <a:uFillTx/>
                <a:latin typeface="Gill Sans MT" panose="020B0502020104020203"/>
                <a:ea typeface="+mn-ea"/>
                <a:cs typeface="+mn-cs"/>
              </a:rPr>
              <a:t>©Keldale Business Services 2024</a:t>
            </a:r>
          </a:p>
        </p:txBody>
      </p:sp>
      <p:pic>
        <p:nvPicPr>
          <p:cNvPr id="7" name="Picture 6" descr="A group of people posing for the camera&#10;&#10;Description automatically generated">
            <a:extLst>
              <a:ext uri="{FF2B5EF4-FFF2-40B4-BE49-F238E27FC236}">
                <a16:creationId xmlns:a16="http://schemas.microsoft.com/office/drawing/2014/main" id="{A56CE4F5-9812-C051-6B02-D6F39F018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799" y="825909"/>
            <a:ext cx="2449549" cy="6858000"/>
          </a:xfrm>
          <a:prstGeom prst="rect">
            <a:avLst/>
          </a:prstGeom>
        </p:spPr>
      </p:pic>
      <p:pic>
        <p:nvPicPr>
          <p:cNvPr id="8" name="Picture 7">
            <a:extLst>
              <a:ext uri="{FF2B5EF4-FFF2-40B4-BE49-F238E27FC236}">
                <a16:creationId xmlns:a16="http://schemas.microsoft.com/office/drawing/2014/main" id="{FD64BDD2-35C6-8AA9-846E-8B96D4E4C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49549" cy="1015727"/>
          </a:xfrm>
          <a:prstGeom prst="rect">
            <a:avLst/>
          </a:prstGeom>
        </p:spPr>
      </p:pic>
      <p:pic>
        <p:nvPicPr>
          <p:cNvPr id="9" name="Picture 8">
            <a:extLst>
              <a:ext uri="{FF2B5EF4-FFF2-40B4-BE49-F238E27FC236}">
                <a16:creationId xmlns:a16="http://schemas.microsoft.com/office/drawing/2014/main" id="{B3DD6453-6C42-DB3E-57B7-F2ED2A31A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5" y="5351409"/>
            <a:ext cx="1224137" cy="999712"/>
          </a:xfrm>
          <a:prstGeom prst="rect">
            <a:avLst/>
          </a:prstGeom>
        </p:spPr>
      </p:pic>
      <p:pic>
        <p:nvPicPr>
          <p:cNvPr id="10" name="Picture 9">
            <a:extLst>
              <a:ext uri="{FF2B5EF4-FFF2-40B4-BE49-F238E27FC236}">
                <a16:creationId xmlns:a16="http://schemas.microsoft.com/office/drawing/2014/main" id="{704F65EA-8E55-9971-AE0D-DF88C1C45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0" y="6347943"/>
            <a:ext cx="1224137" cy="510057"/>
          </a:xfrm>
          <a:prstGeom prst="rect">
            <a:avLst/>
          </a:prstGeom>
        </p:spPr>
      </p:pic>
      <p:pic>
        <p:nvPicPr>
          <p:cNvPr id="11" name="Picture 10">
            <a:extLst>
              <a:ext uri="{FF2B5EF4-FFF2-40B4-BE49-F238E27FC236}">
                <a16:creationId xmlns:a16="http://schemas.microsoft.com/office/drawing/2014/main" id="{DA5628A4-CB33-956B-3BE5-09B66ED86F6B}"/>
              </a:ext>
            </a:extLst>
          </p:cNvPr>
          <p:cNvPicPr>
            <a:picLocks noChangeAspect="1"/>
          </p:cNvPicPr>
          <p:nvPr/>
        </p:nvPicPr>
        <p:blipFill>
          <a:blip r:embed="rId6"/>
          <a:stretch>
            <a:fillRect/>
          </a:stretch>
        </p:blipFill>
        <p:spPr>
          <a:xfrm>
            <a:off x="0" y="4132103"/>
            <a:ext cx="1225402" cy="1219306"/>
          </a:xfrm>
          <a:prstGeom prst="rect">
            <a:avLst/>
          </a:prstGeom>
        </p:spPr>
      </p:pic>
    </p:spTree>
    <p:extLst>
      <p:ext uri="{BB962C8B-B14F-4D97-AF65-F5344CB8AC3E}">
        <p14:creationId xmlns:p14="http://schemas.microsoft.com/office/powerpoint/2010/main" val="3756684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C7442FA-B31A-476C-8091-09474E174B3B}" type="datetimeFigureOut">
              <a:rPr lang="en-GB" smtClean="0"/>
              <a:pPr/>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4315-EBCC-43C3-A8F0-C3BEB29496D0}" type="slidenum">
              <a:rPr lang="en-GB" smtClean="0"/>
              <a:pPr/>
              <a:t>‹#›</a:t>
            </a:fld>
            <a:endParaRPr lang="en-GB"/>
          </a:p>
        </p:txBody>
      </p:sp>
      <p:pic>
        <p:nvPicPr>
          <p:cNvPr id="7" name="Picture 6">
            <a:extLst>
              <a:ext uri="{FF2B5EF4-FFF2-40B4-BE49-F238E27FC236}">
                <a16:creationId xmlns:a16="http://schemas.microsoft.com/office/drawing/2014/main" id="{C4A670C2-97F7-FBA7-2C83-074AD6728037}"/>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F1104876-7B7B-7F5E-3B57-D02C28F25FE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106627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24574AD-8404-48D7-8DB8-BCC9125C3396}"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B67EA4-DCE3-FB49-A794-A4595EF638BC}" type="slidenum">
              <a:rPr lang="en-GB" smtClean="0"/>
              <a:t>‹#›</a:t>
            </a:fld>
            <a:endParaRPr lang="en-GB" dirty="0"/>
          </a:p>
        </p:txBody>
      </p:sp>
      <p:pic>
        <p:nvPicPr>
          <p:cNvPr id="7" name="Picture 6">
            <a:extLst>
              <a:ext uri="{FF2B5EF4-FFF2-40B4-BE49-F238E27FC236}">
                <a16:creationId xmlns:a16="http://schemas.microsoft.com/office/drawing/2014/main" id="{FCB1F876-5E04-8CE6-63B9-7ABA6422F1B1}"/>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3F8405E2-E293-2C39-74AC-43C58F190437}"/>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558059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24574AD-8404-48D7-8DB8-BCC9125C3396}"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B67EA4-DCE3-FB49-A794-A4595EF638BC}" type="slidenum">
              <a:rPr lang="en-GB" smtClean="0"/>
              <a:t>‹#›</a:t>
            </a:fld>
            <a:endParaRPr lang="en-GB" dirty="0"/>
          </a:p>
        </p:txBody>
      </p:sp>
      <p:pic>
        <p:nvPicPr>
          <p:cNvPr id="8" name="Picture 7">
            <a:extLst>
              <a:ext uri="{FF2B5EF4-FFF2-40B4-BE49-F238E27FC236}">
                <a16:creationId xmlns:a16="http://schemas.microsoft.com/office/drawing/2014/main" id="{2AF85032-F5CD-A910-FA91-F34FD580D6F3}"/>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A73A8B1B-470B-873D-FDC1-E268E997DDE5}"/>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281127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24574AD-8404-48D7-8DB8-BCC9125C3396}" type="datetimeFigureOut">
              <a:rPr lang="en-GB" smtClean="0"/>
              <a:t>19/12/2025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B67EA4-DCE3-FB49-A794-A4595EF638BC}" type="slidenum">
              <a:rPr lang="en-GB" smtClean="0"/>
              <a:t>‹#›</a:t>
            </a:fld>
            <a:endParaRPr lang="en-GB" dirty="0"/>
          </a:p>
        </p:txBody>
      </p:sp>
      <p:pic>
        <p:nvPicPr>
          <p:cNvPr id="10" name="Picture 9">
            <a:extLst>
              <a:ext uri="{FF2B5EF4-FFF2-40B4-BE49-F238E27FC236}">
                <a16:creationId xmlns:a16="http://schemas.microsoft.com/office/drawing/2014/main" id="{2CEBE134-3047-60C0-D255-14C9BE3A1866}"/>
              </a:ext>
            </a:extLst>
          </p:cNvPr>
          <p:cNvPicPr>
            <a:picLocks noChangeAspect="1"/>
          </p:cNvPicPr>
          <p:nvPr/>
        </p:nvPicPr>
        <p:blipFill>
          <a:blip r:embed="rId2"/>
          <a:stretch>
            <a:fillRect/>
          </a:stretch>
        </p:blipFill>
        <p:spPr>
          <a:xfrm>
            <a:off x="0" y="6538625"/>
            <a:ext cx="12192000" cy="365760"/>
          </a:xfrm>
          <a:prstGeom prst="rect">
            <a:avLst/>
          </a:prstGeom>
        </p:spPr>
      </p:pic>
      <p:sp>
        <p:nvSpPr>
          <p:cNvPr id="11" name="TextBox 10">
            <a:extLst>
              <a:ext uri="{FF2B5EF4-FFF2-40B4-BE49-F238E27FC236}">
                <a16:creationId xmlns:a16="http://schemas.microsoft.com/office/drawing/2014/main" id="{2104C78A-3720-8F25-28E7-3D1C692A325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59721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ation (Blu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bg1"/>
                </a:solidFill>
              </a:defRPr>
            </a:lvl1pPr>
            <a:lvl2pPr marL="182563" indent="0">
              <a:spcBef>
                <a:spcPts val="0"/>
              </a:spcBef>
              <a:buFontTx/>
              <a:buNone/>
              <a:defRPr sz="2100" b="1">
                <a:solidFill>
                  <a:schemeClr val="accent6"/>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280991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24574AD-8404-48D7-8DB8-BCC9125C3396}" type="datetimeFigureOut">
              <a:rPr lang="en-GB" smtClean="0"/>
              <a:t>19/12/2025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B67EA4-DCE3-FB49-A794-A4595EF638BC}" type="slidenum">
              <a:rPr lang="en-GB" smtClean="0"/>
              <a:t>‹#›</a:t>
            </a:fld>
            <a:endParaRPr lang="en-GB" dirty="0"/>
          </a:p>
        </p:txBody>
      </p:sp>
      <p:pic>
        <p:nvPicPr>
          <p:cNvPr id="6" name="Picture 5">
            <a:extLst>
              <a:ext uri="{FF2B5EF4-FFF2-40B4-BE49-F238E27FC236}">
                <a16:creationId xmlns:a16="http://schemas.microsoft.com/office/drawing/2014/main" id="{BAE38EBB-35A2-1854-4378-9F6770995FAC}"/>
              </a:ext>
            </a:extLst>
          </p:cNvPr>
          <p:cNvPicPr>
            <a:picLocks noChangeAspect="1"/>
          </p:cNvPicPr>
          <p:nvPr/>
        </p:nvPicPr>
        <p:blipFill>
          <a:blip r:embed="rId2"/>
          <a:stretch>
            <a:fillRect/>
          </a:stretch>
        </p:blipFill>
        <p:spPr>
          <a:xfrm>
            <a:off x="0" y="6538625"/>
            <a:ext cx="12192000" cy="365760"/>
          </a:xfrm>
          <a:prstGeom prst="rect">
            <a:avLst/>
          </a:prstGeom>
        </p:spPr>
      </p:pic>
      <p:sp>
        <p:nvSpPr>
          <p:cNvPr id="7" name="TextBox 6">
            <a:extLst>
              <a:ext uri="{FF2B5EF4-FFF2-40B4-BE49-F238E27FC236}">
                <a16:creationId xmlns:a16="http://schemas.microsoft.com/office/drawing/2014/main" id="{B7096C7D-4453-12A8-A9A5-AD8F6D5E932F}"/>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455119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F27F5-96F0-8945-AE57-A8B4EB944936}" type="datetimeFigureOut">
              <a:rPr lang="en-GB" smtClean="0"/>
              <a:t>19/12/2025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B67EA4-DCE3-FB49-A794-A4595EF638BC}" type="slidenum">
              <a:rPr lang="en-GB" smtClean="0"/>
              <a:t>‹#›</a:t>
            </a:fld>
            <a:endParaRPr lang="en-GB"/>
          </a:p>
        </p:txBody>
      </p:sp>
      <p:pic>
        <p:nvPicPr>
          <p:cNvPr id="5" name="Picture 4">
            <a:extLst>
              <a:ext uri="{FF2B5EF4-FFF2-40B4-BE49-F238E27FC236}">
                <a16:creationId xmlns:a16="http://schemas.microsoft.com/office/drawing/2014/main" id="{65A9F398-2784-FDED-42B4-53AB834BC0C5}"/>
              </a:ext>
            </a:extLst>
          </p:cNvPr>
          <p:cNvPicPr>
            <a:picLocks noChangeAspect="1"/>
          </p:cNvPicPr>
          <p:nvPr/>
        </p:nvPicPr>
        <p:blipFill>
          <a:blip r:embed="rId2"/>
          <a:stretch>
            <a:fillRect/>
          </a:stretch>
        </p:blipFill>
        <p:spPr>
          <a:xfrm>
            <a:off x="0" y="6538625"/>
            <a:ext cx="12192000" cy="365760"/>
          </a:xfrm>
          <a:prstGeom prst="rect">
            <a:avLst/>
          </a:prstGeom>
        </p:spPr>
      </p:pic>
      <p:sp>
        <p:nvSpPr>
          <p:cNvPr id="6" name="TextBox 5">
            <a:extLst>
              <a:ext uri="{FF2B5EF4-FFF2-40B4-BE49-F238E27FC236}">
                <a16:creationId xmlns:a16="http://schemas.microsoft.com/office/drawing/2014/main" id="{99E13E77-06AA-91D0-3446-0B42A75A03F0}"/>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846294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24574AD-8404-48D7-8DB8-BCC9125C3396}"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B67EA4-DCE3-FB49-A794-A4595EF638BC}" type="slidenum">
              <a:rPr lang="en-GB" smtClean="0"/>
              <a:t>‹#›</a:t>
            </a:fld>
            <a:endParaRPr lang="en-GB" dirty="0"/>
          </a:p>
        </p:txBody>
      </p:sp>
      <p:pic>
        <p:nvPicPr>
          <p:cNvPr id="8" name="Picture 7">
            <a:extLst>
              <a:ext uri="{FF2B5EF4-FFF2-40B4-BE49-F238E27FC236}">
                <a16:creationId xmlns:a16="http://schemas.microsoft.com/office/drawing/2014/main" id="{B6501E66-D654-7429-4653-4A403273F231}"/>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FC99C0DE-5EB8-A886-56E4-AA54A7C800AC}"/>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354999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24574AD-8404-48D7-8DB8-BCC9125C3396}" type="datetimeFigureOut">
              <a:rPr lang="en-GB" smtClean="0"/>
              <a:t>19/12/2025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B67EA4-DCE3-FB49-A794-A4595EF638BC}" type="slidenum">
              <a:rPr lang="en-GB" smtClean="0"/>
              <a:t>‹#›</a:t>
            </a:fld>
            <a:endParaRPr lang="en-GB" dirty="0"/>
          </a:p>
        </p:txBody>
      </p:sp>
      <p:pic>
        <p:nvPicPr>
          <p:cNvPr id="8" name="Picture 7">
            <a:extLst>
              <a:ext uri="{FF2B5EF4-FFF2-40B4-BE49-F238E27FC236}">
                <a16:creationId xmlns:a16="http://schemas.microsoft.com/office/drawing/2014/main" id="{1760217A-B232-E28A-66EA-C599027843C8}"/>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DD581337-BACA-7C78-F1BB-62C337856B03}"/>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3176943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24574AD-8404-48D7-8DB8-BCC9125C3396}"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B67EA4-DCE3-FB49-A794-A4595EF638BC}" type="slidenum">
              <a:rPr lang="en-GB" smtClean="0"/>
              <a:t>‹#›</a:t>
            </a:fld>
            <a:endParaRPr lang="en-GB" dirty="0"/>
          </a:p>
        </p:txBody>
      </p:sp>
      <p:pic>
        <p:nvPicPr>
          <p:cNvPr id="7" name="Picture 6">
            <a:extLst>
              <a:ext uri="{FF2B5EF4-FFF2-40B4-BE49-F238E27FC236}">
                <a16:creationId xmlns:a16="http://schemas.microsoft.com/office/drawing/2014/main" id="{2544073E-5C85-1EF7-800D-FDBEDE0D443B}"/>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8D77A71C-B563-FB18-C153-F2450AF84AF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347903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24574AD-8404-48D7-8DB8-BCC9125C3396}" type="datetimeFigureOut">
              <a:rPr lang="en-GB" smtClean="0"/>
              <a:t>19/12/2025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B67EA4-DCE3-FB49-A794-A4595EF638BC}" type="slidenum">
              <a:rPr lang="en-GB" smtClean="0"/>
              <a:t>‹#›</a:t>
            </a:fld>
            <a:endParaRPr lang="en-GB" dirty="0"/>
          </a:p>
        </p:txBody>
      </p:sp>
      <p:pic>
        <p:nvPicPr>
          <p:cNvPr id="7" name="Picture 6">
            <a:extLst>
              <a:ext uri="{FF2B5EF4-FFF2-40B4-BE49-F238E27FC236}">
                <a16:creationId xmlns:a16="http://schemas.microsoft.com/office/drawing/2014/main" id="{4395370E-95A6-E281-9DD5-8D987F84BB06}"/>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0CBE480D-0CCC-3262-3CBE-BF48BA04D259}"/>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372474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ubhead, two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12644" cy="415498"/>
          </a:xfrm>
          <a:prstGeom prst="rect">
            <a:avLst/>
          </a:prstGeom>
        </p:spPr>
        <p:txBody>
          <a:bodyPr lIns="0" tIns="0" rIns="0" bIns="0" numCol="2" spcCol="432000">
            <a:sp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ubhead, two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12644" cy="415498"/>
          </a:xfrm>
          <a:prstGeom prst="rect">
            <a:avLst/>
          </a:prstGeom>
        </p:spPr>
        <p:txBody>
          <a:bodyPr lIns="0" tIns="0" rIns="0" bIns="0" numCol="3" spcCol="432000">
            <a:sp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cxnSp>
        <p:nvCxnSpPr>
          <p:cNvPr id="8" name="Straight Connector 7">
            <a:extLst>
              <a:ext uri="{FF2B5EF4-FFF2-40B4-BE49-F238E27FC236}">
                <a16:creationId xmlns:a16="http://schemas.microsoft.com/office/drawing/2014/main" id="{AE1D7D3C-8AA7-9442-97E6-34307200AA45}"/>
              </a:ext>
            </a:extLst>
          </p:cNvPr>
          <p:cNvCxnSpPr/>
          <p:nvPr userDrawn="1"/>
        </p:nvCxnSpPr>
        <p:spPr>
          <a:xfrm>
            <a:off x="432000" y="1632779"/>
            <a:ext cx="6120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A4FD24-6D72-2F48-A3B1-7F6C4FBFA158}"/>
              </a:ext>
            </a:extLst>
          </p:cNvPr>
          <p:cNvPicPr>
            <a:picLocks noChangeAspect="1"/>
          </p:cNvPicPr>
          <p:nvPr userDrawn="1"/>
        </p:nvPicPr>
        <p:blipFill>
          <a:blip r:embed="rId2"/>
          <a:stretch>
            <a:fillRect/>
          </a:stretch>
        </p:blipFill>
        <p:spPr>
          <a:xfrm>
            <a:off x="-6726" y="6318433"/>
            <a:ext cx="12192000" cy="571500"/>
          </a:xfrm>
          <a:prstGeom prst="rect">
            <a:avLst/>
          </a:prstGeom>
        </p:spPr>
      </p:pic>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ation (Blue) With Imag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00" y="1185864"/>
            <a:ext cx="5702806" cy="5075236"/>
          </a:xfrm>
        </p:spPr>
        <p:txBody>
          <a:bodyPr/>
          <a:lstStyle>
            <a:lvl1pPr marL="182563" indent="-182563">
              <a:spcBef>
                <a:spcPts val="0"/>
              </a:spcBef>
              <a:spcAft>
                <a:spcPts val="600"/>
              </a:spcAft>
              <a:buFontTx/>
              <a:buNone/>
              <a:defRPr sz="3600">
                <a:solidFill>
                  <a:schemeClr val="bg1"/>
                </a:solidFill>
              </a:defRPr>
            </a:lvl1pPr>
            <a:lvl2pPr marL="182563" indent="0">
              <a:spcBef>
                <a:spcPts val="0"/>
              </a:spcBef>
              <a:buFontTx/>
              <a:buNone/>
              <a:defRPr sz="2100" b="1">
                <a:solidFill>
                  <a:schemeClr val="accent6"/>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
        <p:nvSpPr>
          <p:cNvPr id="10" name="Picture Placeholder 9"/>
          <p:cNvSpPr>
            <a:spLocks noGrp="1"/>
          </p:cNvSpPr>
          <p:nvPr>
            <p:ph type="pic" sz="quarter" idx="13" hasCustomPrompt="1"/>
          </p:nvPr>
        </p:nvSpPr>
        <p:spPr>
          <a:xfrm>
            <a:off x="7543800" y="381000"/>
            <a:ext cx="4648200" cy="5648325"/>
          </a:xfrm>
          <a:blipFill>
            <a:blip r:embed="rId2"/>
            <a:stretch>
              <a:fillRect/>
            </a:stretch>
          </a:blipFill>
        </p:spPr>
        <p:txBody>
          <a:bodyPr lIns="720000" tIns="3096000">
            <a:normAutofit/>
          </a:bodyPr>
          <a:lstStyle>
            <a:lvl1pPr marL="177800" marR="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lang="en-GB" sz="1700" b="0" kern="1200" spc="20">
                <a:solidFill>
                  <a:schemeClr val="tx1"/>
                </a:solidFill>
                <a:highlight>
                  <a:srgbClr val="FFFF00"/>
                </a:highlight>
                <a:latin typeface="+mn-lt"/>
                <a:ea typeface="+mn-ea"/>
                <a:cs typeface="+mn-cs"/>
              </a:defRPr>
            </a:lvl1pPr>
          </a:lstStyle>
          <a:p>
            <a:pPr marL="177800" marR="0" lvl="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lang="en-GB" dirty="0"/>
              <a:t>Click image icon in centre to insert picture, then ‘right-click’ image and choose ‘Send to back'</a:t>
            </a:r>
          </a:p>
        </p:txBody>
      </p:sp>
    </p:spTree>
    <p:extLst>
      <p:ext uri="{BB962C8B-B14F-4D97-AF65-F5344CB8AC3E}">
        <p14:creationId xmlns:p14="http://schemas.microsoft.com/office/powerpoint/2010/main" val="37491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box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412708" y="1188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4366871" y="1188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412708" y="3749267"/>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66871"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4374434" y="3752201"/>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text boxes x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xt boxes, text titl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37224" y="720488"/>
            <a:ext cx="8651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bg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bg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pic>
        <p:nvPicPr>
          <p:cNvPr id="3" name="Picture 2">
            <a:extLst>
              <a:ext uri="{FF2B5EF4-FFF2-40B4-BE49-F238E27FC236}">
                <a16:creationId xmlns:a16="http://schemas.microsoft.com/office/drawing/2014/main" id="{F7F225DF-CA19-6A45-BDC8-07F3DC17D996}"/>
              </a:ext>
            </a:extLst>
          </p:cNvPr>
          <p:cNvPicPr>
            <a:picLocks noChangeAspect="1"/>
          </p:cNvPicPr>
          <p:nvPr userDrawn="1"/>
        </p:nvPicPr>
        <p:blipFill>
          <a:blip r:embed="rId2"/>
          <a:stretch>
            <a:fillRect/>
          </a:stretch>
        </p:blipFill>
        <p:spPr>
          <a:xfrm>
            <a:off x="0" y="6286500"/>
            <a:ext cx="12192000" cy="57150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and image 3">
    <p:bg>
      <p:bgPr>
        <a:solidFill>
          <a:srgbClr val="FFFFFF"/>
        </a:solidFill>
        <a:effectLst/>
      </p:bgPr>
    </p:bg>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5926744" y="595440"/>
            <a:ext cx="6866053" cy="5669837"/>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10724056" y="516181"/>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1" name="Picture Placeholder 20">
            <a:extLst>
              <a:ext uri="{FF2B5EF4-FFF2-40B4-BE49-F238E27FC236}">
                <a16:creationId xmlns:a16="http://schemas.microsoft.com/office/drawing/2014/main" id="{5F028685-F054-4DD8-8293-CE85C7CFC1C3}"/>
              </a:ext>
            </a:extLst>
          </p:cNvPr>
          <p:cNvSpPr>
            <a:spLocks noGrp="1"/>
          </p:cNvSpPr>
          <p:nvPr>
            <p:ph type="pic" sz="quarter" idx="15" hasCustomPrompt="1"/>
          </p:nvPr>
        </p:nvSpPr>
        <p:spPr>
          <a:xfrm>
            <a:off x="0" y="0"/>
            <a:ext cx="8729034" cy="68580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dirty="0"/>
              <a:t>Click on icon to insert image (include Alt Text)</a:t>
            </a:r>
          </a:p>
        </p:txBody>
      </p:sp>
      <p:pic>
        <p:nvPicPr>
          <p:cNvPr id="13" name="Picture 12">
            <a:extLst>
              <a:ext uri="{FF2B5EF4-FFF2-40B4-BE49-F238E27FC236}">
                <a16:creationId xmlns:a16="http://schemas.microsoft.com/office/drawing/2014/main" id="{A107C157-6B77-47D4-A0FC-8C387622D9BD}"/>
              </a:ext>
            </a:extLst>
          </p:cNvPr>
          <p:cNvPicPr>
            <a:picLocks noChangeAspect="1"/>
          </p:cNvPicPr>
          <p:nvPr userDrawn="1"/>
        </p:nvPicPr>
        <p:blipFill>
          <a:blip r:embed="rId2"/>
          <a:stretch>
            <a:fillRect/>
          </a:stretch>
        </p:blipFill>
        <p:spPr>
          <a:xfrm>
            <a:off x="0" y="6286500"/>
            <a:ext cx="12192000" cy="571500"/>
          </a:xfrm>
          <a:prstGeom prst="rect">
            <a:avLst/>
          </a:prstGeom>
        </p:spPr>
      </p:pic>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8412933" y="612000"/>
            <a:ext cx="3217820" cy="508000"/>
          </a:xfrm>
        </p:spPr>
        <p:txBody>
          <a:bodyPr lIns="0" tIns="0" rIns="0" bIns="0"/>
          <a:lstStyle>
            <a:lvl1pPr algn="r">
              <a:buNone/>
              <a:defRPr sz="2400" b="1">
                <a:solidFill>
                  <a:schemeClr val="tx1"/>
                </a:solidFill>
              </a:defRPr>
            </a:lvl1pPr>
          </a:lstStyle>
          <a:p>
            <a:pPr lvl="0"/>
            <a:r>
              <a:rPr lang="en-GB" dirty="0"/>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7202605" y="1928217"/>
            <a:ext cx="4428148" cy="3001565"/>
          </a:xfrm>
          <a:prstGeom prst="rect">
            <a:avLst/>
          </a:prstGeom>
        </p:spPr>
        <p:txBody>
          <a:bodyPr lIns="0" tIns="0" rIns="0" bIns="0">
            <a:noAutofit/>
          </a:bodyPr>
          <a:lstStyle>
            <a:lvl1pPr marL="216000" indent="-216000">
              <a:buNone/>
              <a:defRPr sz="3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“quote text here, quote text here, quote text here, keep it short across 6 lines maximum”</a:t>
            </a:r>
          </a:p>
        </p:txBody>
      </p:sp>
    </p:spTree>
    <p:extLst>
      <p:ext uri="{BB962C8B-B14F-4D97-AF65-F5344CB8AC3E}">
        <p14:creationId xmlns:p14="http://schemas.microsoft.com/office/powerpoint/2010/main" val="325117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image 4">
    <p:bg>
      <p:bgPr>
        <a:solidFill>
          <a:srgbClr val="FFFFFF"/>
        </a:solidFill>
        <a:effectLst/>
      </p:bgPr>
    </p:bg>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5926744" y="595440"/>
            <a:ext cx="6866053" cy="5669837"/>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10724056" y="516181"/>
            <a:ext cx="8651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1" name="Picture Placeholder 20">
            <a:extLst>
              <a:ext uri="{FF2B5EF4-FFF2-40B4-BE49-F238E27FC236}">
                <a16:creationId xmlns:a16="http://schemas.microsoft.com/office/drawing/2014/main" id="{5F028685-F054-4DD8-8293-CE85C7CFC1C3}"/>
              </a:ext>
            </a:extLst>
          </p:cNvPr>
          <p:cNvSpPr>
            <a:spLocks noGrp="1"/>
          </p:cNvSpPr>
          <p:nvPr>
            <p:ph type="pic" sz="quarter" idx="15" hasCustomPrompt="1"/>
          </p:nvPr>
        </p:nvSpPr>
        <p:spPr>
          <a:xfrm>
            <a:off x="0" y="0"/>
            <a:ext cx="8729034" cy="68580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algn="l">
              <a:buNone/>
              <a:defRPr/>
            </a:lvl1pPr>
          </a:lstStyle>
          <a:p>
            <a:r>
              <a:rPr lang="en-GB" dirty="0"/>
              <a:t>Click on icon to insert image (include Alt Text)</a:t>
            </a:r>
          </a:p>
        </p:txBody>
      </p:sp>
      <p:pic>
        <p:nvPicPr>
          <p:cNvPr id="13" name="Picture 12">
            <a:extLst>
              <a:ext uri="{FF2B5EF4-FFF2-40B4-BE49-F238E27FC236}">
                <a16:creationId xmlns:a16="http://schemas.microsoft.com/office/drawing/2014/main" id="{A107C157-6B77-47D4-A0FC-8C387622D9BD}"/>
              </a:ext>
            </a:extLst>
          </p:cNvPr>
          <p:cNvPicPr>
            <a:picLocks noChangeAspect="1"/>
          </p:cNvPicPr>
          <p:nvPr userDrawn="1"/>
        </p:nvPicPr>
        <p:blipFill>
          <a:blip r:embed="rId2"/>
          <a:stretch>
            <a:fillRect/>
          </a:stretch>
        </p:blipFill>
        <p:spPr>
          <a:xfrm>
            <a:off x="0" y="6286500"/>
            <a:ext cx="12192000" cy="571500"/>
          </a:xfrm>
          <a:prstGeom prst="rect">
            <a:avLst/>
          </a:prstGeom>
        </p:spPr>
      </p:pic>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8412933" y="612000"/>
            <a:ext cx="3217820" cy="508000"/>
          </a:xfrm>
        </p:spPr>
        <p:txBody>
          <a:bodyPr lIns="0" tIns="0" rIns="0" bIns="0"/>
          <a:lstStyle>
            <a:lvl1pPr algn="r">
              <a:buNone/>
              <a:defRPr sz="2400" b="1">
                <a:solidFill>
                  <a:schemeClr val="tx1"/>
                </a:solidFill>
              </a:defRPr>
            </a:lvl1pPr>
          </a:lstStyle>
          <a:p>
            <a:pPr lvl="0"/>
            <a:r>
              <a:rPr lang="en-GB" dirty="0"/>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7202605" y="1928217"/>
            <a:ext cx="4428148" cy="3001565"/>
          </a:xfrm>
          <a:prstGeom prst="rect">
            <a:avLst/>
          </a:prstGeom>
        </p:spPr>
        <p:txBody>
          <a:bodyPr lIns="0" tIns="0" rIns="0" bIns="0">
            <a:noAutofit/>
          </a:bodyPr>
          <a:lstStyle>
            <a:lvl1pPr marL="216000" indent="-216000">
              <a:buNone/>
              <a:defRPr sz="3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“quote text here, quote text here, quote text here, keep it short across 6 lines maximum”</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line and image with header 1">
    <p:bg>
      <p:bgPr>
        <a:solidFill>
          <a:srgbClr val="FFFFFF"/>
        </a:solidFill>
        <a:effectLst/>
      </p:bgPr>
    </p:bg>
    <p:spTree>
      <p:nvGrpSpPr>
        <p:cNvPr id="1" name=""/>
        <p:cNvGrpSpPr/>
        <p:nvPr/>
      </p:nvGrpSpPr>
      <p:grpSpPr>
        <a:xfrm>
          <a:off x="0" y="0"/>
          <a:ext cx="0" cy="0"/>
          <a:chOff x="0" y="0"/>
          <a:chExt cx="0" cy="0"/>
        </a:xfrm>
      </p:grpSpPr>
      <p:sp>
        <p:nvSpPr>
          <p:cNvPr id="16" name="Hexagon 3">
            <a:extLst>
              <a:ext uri="{FF2B5EF4-FFF2-40B4-BE49-F238E27FC236}">
                <a16:creationId xmlns:a16="http://schemas.microsoft.com/office/drawing/2014/main" id="{916CD9E2-0E59-E54B-A342-1439CC94F98C}"/>
              </a:ext>
            </a:extLst>
          </p:cNvPr>
          <p:cNvSpPr/>
          <p:nvPr userDrawn="1"/>
        </p:nvSpPr>
        <p:spPr>
          <a:xfrm rot="16200000">
            <a:off x="-605612" y="596720"/>
            <a:ext cx="6864922" cy="5671482"/>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566227 w 6872006"/>
              <a:gd name="connsiteY3" fmla="*/ 325796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1210"/>
              <a:gd name="connsiteX1" fmla="*/ 0 w 6872006"/>
              <a:gd name="connsiteY1" fmla="*/ 0 h 5661210"/>
              <a:gd name="connsiteX2" fmla="*/ 6872006 w 6872006"/>
              <a:gd name="connsiteY2" fmla="*/ 5938 h 5661210"/>
              <a:gd name="connsiteX3" fmla="*/ 6861860 w 6872006"/>
              <a:gd name="connsiteY3" fmla="*/ 3443591 h 5661210"/>
              <a:gd name="connsiteX4" fmla="*/ 4973453 w 6872006"/>
              <a:gd name="connsiteY4" fmla="*/ 5089632 h 5661210"/>
              <a:gd name="connsiteX5" fmla="*/ 1300348 w 6872006"/>
              <a:gd name="connsiteY5" fmla="*/ 5661210 h 5661210"/>
              <a:gd name="connsiteX6" fmla="*/ 4209 w 6872006"/>
              <a:gd name="connsiteY6" fmla="*/ 3462966 h 5661210"/>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462966 h 5667148"/>
              <a:gd name="connsiteX0" fmla="*/ 4209 w 6872006"/>
              <a:gd name="connsiteY0" fmla="*/ 3861727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861727 h 5667148"/>
              <a:gd name="connsiteX0" fmla="*/ 0 w 6889363"/>
              <a:gd name="connsiteY0" fmla="*/ 3844474 h 5667148"/>
              <a:gd name="connsiteX1" fmla="*/ 17357 w 6889363"/>
              <a:gd name="connsiteY1" fmla="*/ 0 h 5667148"/>
              <a:gd name="connsiteX2" fmla="*/ 6889363 w 6889363"/>
              <a:gd name="connsiteY2" fmla="*/ 5938 h 5667148"/>
              <a:gd name="connsiteX3" fmla="*/ 6879217 w 6889363"/>
              <a:gd name="connsiteY3" fmla="*/ 3443591 h 5667148"/>
              <a:gd name="connsiteX4" fmla="*/ 5588952 w 6889363"/>
              <a:gd name="connsiteY4" fmla="*/ 5667148 h 5667148"/>
              <a:gd name="connsiteX5" fmla="*/ 1035823 w 6889363"/>
              <a:gd name="connsiteY5" fmla="*/ 5661210 h 5667148"/>
              <a:gd name="connsiteX6" fmla="*/ 0 w 6889363"/>
              <a:gd name="connsiteY6" fmla="*/ 3844474 h 5667148"/>
              <a:gd name="connsiteX0" fmla="*/ 0 w 6910929"/>
              <a:gd name="connsiteY0" fmla="*/ 3831537 h 5667148"/>
              <a:gd name="connsiteX1" fmla="*/ 38923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31537 h 5667148"/>
              <a:gd name="connsiteX1" fmla="*/ 13042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25962 h 5661573"/>
              <a:gd name="connsiteX1" fmla="*/ 7423 w 6910929"/>
              <a:gd name="connsiteY1" fmla="*/ 0 h 5661573"/>
              <a:gd name="connsiteX2" fmla="*/ 6910929 w 6910929"/>
              <a:gd name="connsiteY2" fmla="*/ 363 h 5661573"/>
              <a:gd name="connsiteX3" fmla="*/ 6900783 w 6910929"/>
              <a:gd name="connsiteY3" fmla="*/ 3438016 h 5661573"/>
              <a:gd name="connsiteX4" fmla="*/ 5610518 w 6910929"/>
              <a:gd name="connsiteY4" fmla="*/ 5661573 h 5661573"/>
              <a:gd name="connsiteX5" fmla="*/ 1057389 w 6910929"/>
              <a:gd name="connsiteY5" fmla="*/ 5655635 h 5661573"/>
              <a:gd name="connsiteX6" fmla="*/ 0 w 6910929"/>
              <a:gd name="connsiteY6" fmla="*/ 3825962 h 5661573"/>
              <a:gd name="connsiteX0" fmla="*/ 56137 w 6967066"/>
              <a:gd name="connsiteY0" fmla="*/ 3832564 h 5668175"/>
              <a:gd name="connsiteX1" fmla="*/ 352 w 6967066"/>
              <a:gd name="connsiteY1" fmla="*/ 0 h 5668175"/>
              <a:gd name="connsiteX2" fmla="*/ 6967066 w 6967066"/>
              <a:gd name="connsiteY2" fmla="*/ 6965 h 5668175"/>
              <a:gd name="connsiteX3" fmla="*/ 6956920 w 6967066"/>
              <a:gd name="connsiteY3" fmla="*/ 3444618 h 5668175"/>
              <a:gd name="connsiteX4" fmla="*/ 5666655 w 6967066"/>
              <a:gd name="connsiteY4" fmla="*/ 5668175 h 5668175"/>
              <a:gd name="connsiteX5" fmla="*/ 1113526 w 6967066"/>
              <a:gd name="connsiteY5" fmla="*/ 5662237 h 5668175"/>
              <a:gd name="connsiteX6" fmla="*/ 56137 w 6967066"/>
              <a:gd name="connsiteY6" fmla="*/ 3832564 h 5668175"/>
              <a:gd name="connsiteX0" fmla="*/ 0 w 6910929"/>
              <a:gd name="connsiteY0" fmla="*/ 3825599 h 5661210"/>
              <a:gd name="connsiteX1" fmla="*/ 44012 w 6910929"/>
              <a:gd name="connsiteY1" fmla="*/ 45852 h 5661210"/>
              <a:gd name="connsiteX2" fmla="*/ 6910929 w 6910929"/>
              <a:gd name="connsiteY2" fmla="*/ 0 h 5661210"/>
              <a:gd name="connsiteX3" fmla="*/ 6900783 w 6910929"/>
              <a:gd name="connsiteY3" fmla="*/ 3437653 h 5661210"/>
              <a:gd name="connsiteX4" fmla="*/ 5610518 w 6910929"/>
              <a:gd name="connsiteY4" fmla="*/ 5661210 h 5661210"/>
              <a:gd name="connsiteX5" fmla="*/ 1057389 w 6910929"/>
              <a:gd name="connsiteY5" fmla="*/ 5655272 h 5661210"/>
              <a:gd name="connsiteX6" fmla="*/ 0 w 6910929"/>
              <a:gd name="connsiteY6" fmla="*/ 3825599 h 5661210"/>
              <a:gd name="connsiteX0" fmla="*/ 996 w 6911925"/>
              <a:gd name="connsiteY0" fmla="*/ 3829263 h 5664874"/>
              <a:gd name="connsiteX1" fmla="*/ 1763 w 6911925"/>
              <a:gd name="connsiteY1" fmla="*/ 0 h 5664874"/>
              <a:gd name="connsiteX2" fmla="*/ 6911925 w 6911925"/>
              <a:gd name="connsiteY2" fmla="*/ 3664 h 5664874"/>
              <a:gd name="connsiteX3" fmla="*/ 6901779 w 6911925"/>
              <a:gd name="connsiteY3" fmla="*/ 3441317 h 5664874"/>
              <a:gd name="connsiteX4" fmla="*/ 5611514 w 6911925"/>
              <a:gd name="connsiteY4" fmla="*/ 5664874 h 5664874"/>
              <a:gd name="connsiteX5" fmla="*/ 1058385 w 6911925"/>
              <a:gd name="connsiteY5" fmla="*/ 5658936 h 5664874"/>
              <a:gd name="connsiteX6" fmla="*/ 996 w 6911925"/>
              <a:gd name="connsiteY6" fmla="*/ 3829263 h 5664874"/>
              <a:gd name="connsiteX0" fmla="*/ 3982 w 6914911"/>
              <a:gd name="connsiteY0" fmla="*/ 3835865 h 5671476"/>
              <a:gd name="connsiteX1" fmla="*/ 1421 w 6914911"/>
              <a:gd name="connsiteY1" fmla="*/ 0 h 5671476"/>
              <a:gd name="connsiteX2" fmla="*/ 6914911 w 6914911"/>
              <a:gd name="connsiteY2" fmla="*/ 10266 h 5671476"/>
              <a:gd name="connsiteX3" fmla="*/ 6904765 w 6914911"/>
              <a:gd name="connsiteY3" fmla="*/ 3447919 h 5671476"/>
              <a:gd name="connsiteX4" fmla="*/ 5614500 w 6914911"/>
              <a:gd name="connsiteY4" fmla="*/ 5671476 h 5671476"/>
              <a:gd name="connsiteX5" fmla="*/ 1061371 w 6914911"/>
              <a:gd name="connsiteY5" fmla="*/ 5665538 h 5671476"/>
              <a:gd name="connsiteX6" fmla="*/ 3982 w 6914911"/>
              <a:gd name="connsiteY6" fmla="*/ 3835865 h 5671476"/>
              <a:gd name="connsiteX0" fmla="*/ 3982 w 6904765"/>
              <a:gd name="connsiteY0" fmla="*/ 3835865 h 5671476"/>
              <a:gd name="connsiteX1" fmla="*/ 1421 w 6904765"/>
              <a:gd name="connsiteY1" fmla="*/ 0 h 5671476"/>
              <a:gd name="connsiteX2" fmla="*/ 6815114 w 6904765"/>
              <a:gd name="connsiteY2" fmla="*/ 49879 h 5671476"/>
              <a:gd name="connsiteX3" fmla="*/ 6904765 w 6904765"/>
              <a:gd name="connsiteY3" fmla="*/ 3447919 h 5671476"/>
              <a:gd name="connsiteX4" fmla="*/ 5614500 w 6904765"/>
              <a:gd name="connsiteY4" fmla="*/ 5671476 h 5671476"/>
              <a:gd name="connsiteX5" fmla="*/ 1061371 w 6904765"/>
              <a:gd name="connsiteY5" fmla="*/ 5665538 h 5671476"/>
              <a:gd name="connsiteX6" fmla="*/ 3982 w 6904765"/>
              <a:gd name="connsiteY6" fmla="*/ 3835865 h 5671476"/>
              <a:gd name="connsiteX0" fmla="*/ 3982 w 6914914"/>
              <a:gd name="connsiteY0" fmla="*/ 3835865 h 5671476"/>
              <a:gd name="connsiteX1" fmla="*/ 1421 w 6914914"/>
              <a:gd name="connsiteY1" fmla="*/ 0 h 5671476"/>
              <a:gd name="connsiteX2" fmla="*/ 6914914 w 6914914"/>
              <a:gd name="connsiteY2" fmla="*/ 6965 h 5671476"/>
              <a:gd name="connsiteX3" fmla="*/ 6904765 w 6914914"/>
              <a:gd name="connsiteY3" fmla="*/ 3447919 h 5671476"/>
              <a:gd name="connsiteX4" fmla="*/ 5614500 w 6914914"/>
              <a:gd name="connsiteY4" fmla="*/ 5671476 h 5671476"/>
              <a:gd name="connsiteX5" fmla="*/ 1061371 w 6914914"/>
              <a:gd name="connsiteY5" fmla="*/ 5665538 h 5671476"/>
              <a:gd name="connsiteX6" fmla="*/ 3982 w 6914914"/>
              <a:gd name="connsiteY6" fmla="*/ 3835865 h 5671476"/>
              <a:gd name="connsiteX0" fmla="*/ 3982 w 6917563"/>
              <a:gd name="connsiteY0" fmla="*/ 3835865 h 5671476"/>
              <a:gd name="connsiteX1" fmla="*/ 1421 w 6917563"/>
              <a:gd name="connsiteY1" fmla="*/ 0 h 5671476"/>
              <a:gd name="connsiteX2" fmla="*/ 6914914 w 6917563"/>
              <a:gd name="connsiteY2" fmla="*/ 696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3982 w 6917563"/>
              <a:gd name="connsiteY0" fmla="*/ 3835865 h 5671476"/>
              <a:gd name="connsiteX1" fmla="*/ 1421 w 6917563"/>
              <a:gd name="connsiteY1" fmla="*/ 0 h 5671476"/>
              <a:gd name="connsiteX2" fmla="*/ 6914917 w 6917563"/>
              <a:gd name="connsiteY2" fmla="*/ 61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61713 w 6917905"/>
              <a:gd name="connsiteY5" fmla="*/ 5665538 h 5671476"/>
              <a:gd name="connsiteX6" fmla="*/ 998 w 6917905"/>
              <a:gd name="connsiteY6" fmla="*/ 3862276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45081 w 6917905"/>
              <a:gd name="connsiteY5" fmla="*/ 5668839 h 5671476"/>
              <a:gd name="connsiteX6" fmla="*/ 998 w 6917905"/>
              <a:gd name="connsiteY6" fmla="*/ 3862276 h 5671476"/>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511718 w 6917905"/>
              <a:gd name="connsiteY4" fmla="*/ 5588948 h 5668839"/>
              <a:gd name="connsiteX5" fmla="*/ 1045081 w 6917905"/>
              <a:gd name="connsiteY5" fmla="*/ 5668839 h 5668839"/>
              <a:gd name="connsiteX6" fmla="*/ 998 w 6917905"/>
              <a:gd name="connsiteY6" fmla="*/ 3862276 h 5668839"/>
              <a:gd name="connsiteX0" fmla="*/ 998 w 6917905"/>
              <a:gd name="connsiteY0" fmla="*/ 3862276 h 5674780"/>
              <a:gd name="connsiteX1" fmla="*/ 1763 w 6917905"/>
              <a:gd name="connsiteY1" fmla="*/ 0 h 5674780"/>
              <a:gd name="connsiteX2" fmla="*/ 6915259 w 6917905"/>
              <a:gd name="connsiteY2" fmla="*/ 615 h 5674780"/>
              <a:gd name="connsiteX3" fmla="*/ 6917905 w 6917905"/>
              <a:gd name="connsiteY3" fmla="*/ 3435219 h 5674780"/>
              <a:gd name="connsiteX4" fmla="*/ 5614843 w 6917905"/>
              <a:gd name="connsiteY4" fmla="*/ 5674780 h 5674780"/>
              <a:gd name="connsiteX5" fmla="*/ 1045081 w 6917905"/>
              <a:gd name="connsiteY5" fmla="*/ 5668839 h 5674780"/>
              <a:gd name="connsiteX6" fmla="*/ 998 w 6917905"/>
              <a:gd name="connsiteY6" fmla="*/ 3862276 h 5674780"/>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608190 w 6917905"/>
              <a:gd name="connsiteY4" fmla="*/ 5645070 h 5668839"/>
              <a:gd name="connsiteX5" fmla="*/ 1045081 w 6917905"/>
              <a:gd name="connsiteY5" fmla="*/ 5668839 h 5668839"/>
              <a:gd name="connsiteX6" fmla="*/ 998 w 6917905"/>
              <a:gd name="connsiteY6" fmla="*/ 3862276 h 5668839"/>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45081 w 6917905"/>
              <a:gd name="connsiteY5" fmla="*/ 5668839 h 5671482"/>
              <a:gd name="connsiteX6" fmla="*/ 998 w 6917905"/>
              <a:gd name="connsiteY6" fmla="*/ 3862276 h 5671482"/>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38428 w 6917905"/>
              <a:gd name="connsiteY5" fmla="*/ 5668839 h 5671482"/>
              <a:gd name="connsiteX6" fmla="*/ 998 w 6917905"/>
              <a:gd name="connsiteY6" fmla="*/ 3862276 h 5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905" h="5671482">
                <a:moveTo>
                  <a:pt x="998" y="3862276"/>
                </a:moveTo>
                <a:cubicBezTo>
                  <a:pt x="6784" y="2580785"/>
                  <a:pt x="-4023" y="1281491"/>
                  <a:pt x="1763" y="0"/>
                </a:cubicBezTo>
                <a:lnTo>
                  <a:pt x="6915259" y="615"/>
                </a:lnTo>
                <a:lnTo>
                  <a:pt x="6917905" y="3435219"/>
                </a:lnTo>
                <a:lnTo>
                  <a:pt x="5614844" y="5671482"/>
                </a:lnTo>
                <a:lnTo>
                  <a:pt x="1038428" y="5668839"/>
                </a:lnTo>
                <a:lnTo>
                  <a:pt x="998" y="38622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icture Placeholder 16">
            <a:extLst>
              <a:ext uri="{FF2B5EF4-FFF2-40B4-BE49-F238E27FC236}">
                <a16:creationId xmlns:a16="http://schemas.microsoft.com/office/drawing/2014/main" id="{05B32A22-FAFC-364D-99CB-B22D6ABBBFB9}"/>
              </a:ext>
            </a:extLst>
          </p:cNvPr>
          <p:cNvSpPr>
            <a:spLocks noGrp="1"/>
          </p:cNvSpPr>
          <p:nvPr>
            <p:ph type="pic" sz="quarter" idx="15" hasCustomPrompt="1"/>
          </p:nvPr>
        </p:nvSpPr>
        <p:spPr>
          <a:xfrm>
            <a:off x="3302000" y="-3175"/>
            <a:ext cx="8890000" cy="6861175"/>
          </a:xfrm>
          <a:custGeom>
            <a:avLst/>
            <a:gdLst>
              <a:gd name="connsiteX0" fmla="*/ 0 w 8890000"/>
              <a:gd name="connsiteY0" fmla="*/ 0 h 6861175"/>
              <a:gd name="connsiteX1" fmla="*/ 8890000 w 8890000"/>
              <a:gd name="connsiteY1" fmla="*/ 0 h 6861175"/>
              <a:gd name="connsiteX2" fmla="*/ 8890000 w 8890000"/>
              <a:gd name="connsiteY2" fmla="*/ 6861175 h 6861175"/>
              <a:gd name="connsiteX3" fmla="*/ 561739 w 8890000"/>
              <a:gd name="connsiteY3" fmla="*/ 6861175 h 6861175"/>
              <a:gd name="connsiteX4" fmla="*/ 2362512 w 8890000"/>
              <a:gd name="connsiteY4" fmla="*/ 5834990 h 6861175"/>
              <a:gd name="connsiteX5" fmla="*/ 2365155 w 8890000"/>
              <a:gd name="connsiteY5" fmla="*/ 1293624 h 6861175"/>
              <a:gd name="connsiteX6" fmla="*/ 128892 w 8890000"/>
              <a:gd name="connsiteY6" fmla="*/ 543 h 6861175"/>
              <a:gd name="connsiteX7" fmla="*/ 0 w 8890000"/>
              <a:gd name="connsiteY7" fmla="*/ 6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0" h="6861175">
                <a:moveTo>
                  <a:pt x="0" y="0"/>
                </a:moveTo>
                <a:lnTo>
                  <a:pt x="8890000" y="0"/>
                </a:lnTo>
                <a:lnTo>
                  <a:pt x="8890000" y="6861175"/>
                </a:lnTo>
                <a:lnTo>
                  <a:pt x="561739" y="6861175"/>
                </a:lnTo>
                <a:lnTo>
                  <a:pt x="2362512" y="5834990"/>
                </a:lnTo>
                <a:lnTo>
                  <a:pt x="2365155" y="1293624"/>
                </a:lnTo>
                <a:lnTo>
                  <a:pt x="128892" y="543"/>
                </a:lnTo>
                <a:lnTo>
                  <a:pt x="0" y="642"/>
                </a:lnTo>
                <a:close/>
              </a:path>
            </a:pathLst>
          </a:custGeom>
        </p:spPr>
        <p:txBody>
          <a:bodyPr wrap="square" lIns="2160000" tIns="720000" rIns="1080000" bIns="2880000" anchor="ctr">
            <a:noAutofit/>
          </a:bodyPr>
          <a:lstStyle>
            <a:lvl1pPr algn="ctr">
              <a:buNone/>
              <a:defRPr/>
            </a:lvl1pPr>
          </a:lstStyle>
          <a:p>
            <a:r>
              <a:rPr lang="en-GB" dirty="0"/>
              <a:t>Click on icon to insert image (include Alt Text)</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612000" y="516181"/>
            <a:ext cx="86510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612775" y="2519999"/>
            <a:ext cx="4428148" cy="3001565"/>
          </a:xfrm>
          <a:prstGeom prst="rect">
            <a:avLst/>
          </a:prstGeom>
        </p:spPr>
        <p:txBody>
          <a:bodyPr lIns="0" tIns="0" rIns="0" bIns="0">
            <a:noAutofit/>
          </a:bodyPr>
          <a:lstStyle>
            <a:lvl1pPr marL="0" indent="0">
              <a:buNone/>
              <a:defRPr sz="3600" b="1">
                <a:solidFill>
                  <a:schemeClr val="bg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text across multiple lines, keep to max 3 or 4 lines</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pic>
        <p:nvPicPr>
          <p:cNvPr id="3" name="Picture 2">
            <a:extLst>
              <a:ext uri="{FF2B5EF4-FFF2-40B4-BE49-F238E27FC236}">
                <a16:creationId xmlns:a16="http://schemas.microsoft.com/office/drawing/2014/main" id="{D5A69053-62AC-354E-A652-2995ADCBC1C8}"/>
              </a:ext>
            </a:extLst>
          </p:cNvPr>
          <p:cNvPicPr>
            <a:picLocks noChangeAspect="1"/>
          </p:cNvPicPr>
          <p:nvPr userDrawn="1"/>
        </p:nvPicPr>
        <p:blipFill>
          <a:blip r:embed="rId2"/>
          <a:stretch>
            <a:fillRect/>
          </a:stretch>
        </p:blipFill>
        <p:spPr>
          <a:xfrm>
            <a:off x="-6726" y="6318433"/>
            <a:ext cx="12192000" cy="571500"/>
          </a:xfrm>
          <a:prstGeom prst="rect">
            <a:avLst/>
          </a:prstGeom>
        </p:spPr>
      </p:pic>
      <p:sp>
        <p:nvSpPr>
          <p:cNvPr id="4" name="Text Placeholder 3">
            <a:extLst>
              <a:ext uri="{FF2B5EF4-FFF2-40B4-BE49-F238E27FC236}">
                <a16:creationId xmlns:a16="http://schemas.microsoft.com/office/drawing/2014/main" id="{F33A0CEB-1ADA-CA42-8099-765250B64F2E}"/>
              </a:ext>
            </a:extLst>
          </p:cNvPr>
          <p:cNvSpPr>
            <a:spLocks noGrp="1"/>
          </p:cNvSpPr>
          <p:nvPr>
            <p:ph type="body" sz="quarter" idx="16" hasCustomPrompt="1"/>
          </p:nvPr>
        </p:nvSpPr>
        <p:spPr>
          <a:xfrm>
            <a:off x="612775" y="604838"/>
            <a:ext cx="3217820" cy="508000"/>
          </a:xfrm>
        </p:spPr>
        <p:txBody>
          <a:bodyPr lIns="0" tIns="0" rIns="0" bIns="0"/>
          <a:lstStyle>
            <a:lvl1pPr>
              <a:buNone/>
              <a:defRPr sz="2400" b="1">
                <a:solidFill>
                  <a:schemeClr val="bg1"/>
                </a:solidFill>
              </a:defRPr>
            </a:lvl1pPr>
          </a:lstStyle>
          <a:p>
            <a:pPr lvl="0"/>
            <a:r>
              <a:rPr lang="en-GB" dirty="0"/>
              <a:t>Heading label</a:t>
            </a:r>
          </a:p>
        </p:txBody>
      </p:sp>
    </p:spTree>
    <p:extLst>
      <p:ext uri="{BB962C8B-B14F-4D97-AF65-F5344CB8AC3E}">
        <p14:creationId xmlns:p14="http://schemas.microsoft.com/office/powerpoint/2010/main" val="363820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line and image with Header 2">
    <p:bg>
      <p:bgPr>
        <a:solidFill>
          <a:srgbClr val="FFFFFF"/>
        </a:solidFill>
        <a:effectLst/>
      </p:bgPr>
    </p:bg>
    <p:spTree>
      <p:nvGrpSpPr>
        <p:cNvPr id="1" name=""/>
        <p:cNvGrpSpPr/>
        <p:nvPr/>
      </p:nvGrpSpPr>
      <p:grpSpPr>
        <a:xfrm>
          <a:off x="0" y="0"/>
          <a:ext cx="0" cy="0"/>
          <a:chOff x="0" y="0"/>
          <a:chExt cx="0" cy="0"/>
        </a:xfrm>
      </p:grpSpPr>
      <p:sp>
        <p:nvSpPr>
          <p:cNvPr id="16" name="Hexagon 3">
            <a:extLst>
              <a:ext uri="{FF2B5EF4-FFF2-40B4-BE49-F238E27FC236}">
                <a16:creationId xmlns:a16="http://schemas.microsoft.com/office/drawing/2014/main" id="{916CD9E2-0E59-E54B-A342-1439CC94F98C}"/>
              </a:ext>
            </a:extLst>
          </p:cNvPr>
          <p:cNvSpPr/>
          <p:nvPr userDrawn="1"/>
        </p:nvSpPr>
        <p:spPr>
          <a:xfrm rot="16200000">
            <a:off x="-605612" y="596720"/>
            <a:ext cx="6864922" cy="5671482"/>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566227 w 6872006"/>
              <a:gd name="connsiteY3" fmla="*/ 325796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1210"/>
              <a:gd name="connsiteX1" fmla="*/ 0 w 6872006"/>
              <a:gd name="connsiteY1" fmla="*/ 0 h 5661210"/>
              <a:gd name="connsiteX2" fmla="*/ 6872006 w 6872006"/>
              <a:gd name="connsiteY2" fmla="*/ 5938 h 5661210"/>
              <a:gd name="connsiteX3" fmla="*/ 6861860 w 6872006"/>
              <a:gd name="connsiteY3" fmla="*/ 3443591 h 5661210"/>
              <a:gd name="connsiteX4" fmla="*/ 4973453 w 6872006"/>
              <a:gd name="connsiteY4" fmla="*/ 5089632 h 5661210"/>
              <a:gd name="connsiteX5" fmla="*/ 1300348 w 6872006"/>
              <a:gd name="connsiteY5" fmla="*/ 5661210 h 5661210"/>
              <a:gd name="connsiteX6" fmla="*/ 4209 w 6872006"/>
              <a:gd name="connsiteY6" fmla="*/ 3462966 h 5661210"/>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462966 h 5667148"/>
              <a:gd name="connsiteX0" fmla="*/ 4209 w 6872006"/>
              <a:gd name="connsiteY0" fmla="*/ 3861727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861727 h 5667148"/>
              <a:gd name="connsiteX0" fmla="*/ 0 w 6889363"/>
              <a:gd name="connsiteY0" fmla="*/ 3844474 h 5667148"/>
              <a:gd name="connsiteX1" fmla="*/ 17357 w 6889363"/>
              <a:gd name="connsiteY1" fmla="*/ 0 h 5667148"/>
              <a:gd name="connsiteX2" fmla="*/ 6889363 w 6889363"/>
              <a:gd name="connsiteY2" fmla="*/ 5938 h 5667148"/>
              <a:gd name="connsiteX3" fmla="*/ 6879217 w 6889363"/>
              <a:gd name="connsiteY3" fmla="*/ 3443591 h 5667148"/>
              <a:gd name="connsiteX4" fmla="*/ 5588952 w 6889363"/>
              <a:gd name="connsiteY4" fmla="*/ 5667148 h 5667148"/>
              <a:gd name="connsiteX5" fmla="*/ 1035823 w 6889363"/>
              <a:gd name="connsiteY5" fmla="*/ 5661210 h 5667148"/>
              <a:gd name="connsiteX6" fmla="*/ 0 w 6889363"/>
              <a:gd name="connsiteY6" fmla="*/ 3844474 h 5667148"/>
              <a:gd name="connsiteX0" fmla="*/ 0 w 6910929"/>
              <a:gd name="connsiteY0" fmla="*/ 3831537 h 5667148"/>
              <a:gd name="connsiteX1" fmla="*/ 38923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31537 h 5667148"/>
              <a:gd name="connsiteX1" fmla="*/ 13042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25962 h 5661573"/>
              <a:gd name="connsiteX1" fmla="*/ 7423 w 6910929"/>
              <a:gd name="connsiteY1" fmla="*/ 0 h 5661573"/>
              <a:gd name="connsiteX2" fmla="*/ 6910929 w 6910929"/>
              <a:gd name="connsiteY2" fmla="*/ 363 h 5661573"/>
              <a:gd name="connsiteX3" fmla="*/ 6900783 w 6910929"/>
              <a:gd name="connsiteY3" fmla="*/ 3438016 h 5661573"/>
              <a:gd name="connsiteX4" fmla="*/ 5610518 w 6910929"/>
              <a:gd name="connsiteY4" fmla="*/ 5661573 h 5661573"/>
              <a:gd name="connsiteX5" fmla="*/ 1057389 w 6910929"/>
              <a:gd name="connsiteY5" fmla="*/ 5655635 h 5661573"/>
              <a:gd name="connsiteX6" fmla="*/ 0 w 6910929"/>
              <a:gd name="connsiteY6" fmla="*/ 3825962 h 5661573"/>
              <a:gd name="connsiteX0" fmla="*/ 56137 w 6967066"/>
              <a:gd name="connsiteY0" fmla="*/ 3832564 h 5668175"/>
              <a:gd name="connsiteX1" fmla="*/ 352 w 6967066"/>
              <a:gd name="connsiteY1" fmla="*/ 0 h 5668175"/>
              <a:gd name="connsiteX2" fmla="*/ 6967066 w 6967066"/>
              <a:gd name="connsiteY2" fmla="*/ 6965 h 5668175"/>
              <a:gd name="connsiteX3" fmla="*/ 6956920 w 6967066"/>
              <a:gd name="connsiteY3" fmla="*/ 3444618 h 5668175"/>
              <a:gd name="connsiteX4" fmla="*/ 5666655 w 6967066"/>
              <a:gd name="connsiteY4" fmla="*/ 5668175 h 5668175"/>
              <a:gd name="connsiteX5" fmla="*/ 1113526 w 6967066"/>
              <a:gd name="connsiteY5" fmla="*/ 5662237 h 5668175"/>
              <a:gd name="connsiteX6" fmla="*/ 56137 w 6967066"/>
              <a:gd name="connsiteY6" fmla="*/ 3832564 h 5668175"/>
              <a:gd name="connsiteX0" fmla="*/ 0 w 6910929"/>
              <a:gd name="connsiteY0" fmla="*/ 3825599 h 5661210"/>
              <a:gd name="connsiteX1" fmla="*/ 44012 w 6910929"/>
              <a:gd name="connsiteY1" fmla="*/ 45852 h 5661210"/>
              <a:gd name="connsiteX2" fmla="*/ 6910929 w 6910929"/>
              <a:gd name="connsiteY2" fmla="*/ 0 h 5661210"/>
              <a:gd name="connsiteX3" fmla="*/ 6900783 w 6910929"/>
              <a:gd name="connsiteY3" fmla="*/ 3437653 h 5661210"/>
              <a:gd name="connsiteX4" fmla="*/ 5610518 w 6910929"/>
              <a:gd name="connsiteY4" fmla="*/ 5661210 h 5661210"/>
              <a:gd name="connsiteX5" fmla="*/ 1057389 w 6910929"/>
              <a:gd name="connsiteY5" fmla="*/ 5655272 h 5661210"/>
              <a:gd name="connsiteX6" fmla="*/ 0 w 6910929"/>
              <a:gd name="connsiteY6" fmla="*/ 3825599 h 5661210"/>
              <a:gd name="connsiteX0" fmla="*/ 996 w 6911925"/>
              <a:gd name="connsiteY0" fmla="*/ 3829263 h 5664874"/>
              <a:gd name="connsiteX1" fmla="*/ 1763 w 6911925"/>
              <a:gd name="connsiteY1" fmla="*/ 0 h 5664874"/>
              <a:gd name="connsiteX2" fmla="*/ 6911925 w 6911925"/>
              <a:gd name="connsiteY2" fmla="*/ 3664 h 5664874"/>
              <a:gd name="connsiteX3" fmla="*/ 6901779 w 6911925"/>
              <a:gd name="connsiteY3" fmla="*/ 3441317 h 5664874"/>
              <a:gd name="connsiteX4" fmla="*/ 5611514 w 6911925"/>
              <a:gd name="connsiteY4" fmla="*/ 5664874 h 5664874"/>
              <a:gd name="connsiteX5" fmla="*/ 1058385 w 6911925"/>
              <a:gd name="connsiteY5" fmla="*/ 5658936 h 5664874"/>
              <a:gd name="connsiteX6" fmla="*/ 996 w 6911925"/>
              <a:gd name="connsiteY6" fmla="*/ 3829263 h 5664874"/>
              <a:gd name="connsiteX0" fmla="*/ 3982 w 6914911"/>
              <a:gd name="connsiteY0" fmla="*/ 3835865 h 5671476"/>
              <a:gd name="connsiteX1" fmla="*/ 1421 w 6914911"/>
              <a:gd name="connsiteY1" fmla="*/ 0 h 5671476"/>
              <a:gd name="connsiteX2" fmla="*/ 6914911 w 6914911"/>
              <a:gd name="connsiteY2" fmla="*/ 10266 h 5671476"/>
              <a:gd name="connsiteX3" fmla="*/ 6904765 w 6914911"/>
              <a:gd name="connsiteY3" fmla="*/ 3447919 h 5671476"/>
              <a:gd name="connsiteX4" fmla="*/ 5614500 w 6914911"/>
              <a:gd name="connsiteY4" fmla="*/ 5671476 h 5671476"/>
              <a:gd name="connsiteX5" fmla="*/ 1061371 w 6914911"/>
              <a:gd name="connsiteY5" fmla="*/ 5665538 h 5671476"/>
              <a:gd name="connsiteX6" fmla="*/ 3982 w 6914911"/>
              <a:gd name="connsiteY6" fmla="*/ 3835865 h 5671476"/>
              <a:gd name="connsiteX0" fmla="*/ 3982 w 6904765"/>
              <a:gd name="connsiteY0" fmla="*/ 3835865 h 5671476"/>
              <a:gd name="connsiteX1" fmla="*/ 1421 w 6904765"/>
              <a:gd name="connsiteY1" fmla="*/ 0 h 5671476"/>
              <a:gd name="connsiteX2" fmla="*/ 6815114 w 6904765"/>
              <a:gd name="connsiteY2" fmla="*/ 49879 h 5671476"/>
              <a:gd name="connsiteX3" fmla="*/ 6904765 w 6904765"/>
              <a:gd name="connsiteY3" fmla="*/ 3447919 h 5671476"/>
              <a:gd name="connsiteX4" fmla="*/ 5614500 w 6904765"/>
              <a:gd name="connsiteY4" fmla="*/ 5671476 h 5671476"/>
              <a:gd name="connsiteX5" fmla="*/ 1061371 w 6904765"/>
              <a:gd name="connsiteY5" fmla="*/ 5665538 h 5671476"/>
              <a:gd name="connsiteX6" fmla="*/ 3982 w 6904765"/>
              <a:gd name="connsiteY6" fmla="*/ 3835865 h 5671476"/>
              <a:gd name="connsiteX0" fmla="*/ 3982 w 6914914"/>
              <a:gd name="connsiteY0" fmla="*/ 3835865 h 5671476"/>
              <a:gd name="connsiteX1" fmla="*/ 1421 w 6914914"/>
              <a:gd name="connsiteY1" fmla="*/ 0 h 5671476"/>
              <a:gd name="connsiteX2" fmla="*/ 6914914 w 6914914"/>
              <a:gd name="connsiteY2" fmla="*/ 6965 h 5671476"/>
              <a:gd name="connsiteX3" fmla="*/ 6904765 w 6914914"/>
              <a:gd name="connsiteY3" fmla="*/ 3447919 h 5671476"/>
              <a:gd name="connsiteX4" fmla="*/ 5614500 w 6914914"/>
              <a:gd name="connsiteY4" fmla="*/ 5671476 h 5671476"/>
              <a:gd name="connsiteX5" fmla="*/ 1061371 w 6914914"/>
              <a:gd name="connsiteY5" fmla="*/ 5665538 h 5671476"/>
              <a:gd name="connsiteX6" fmla="*/ 3982 w 6914914"/>
              <a:gd name="connsiteY6" fmla="*/ 3835865 h 5671476"/>
              <a:gd name="connsiteX0" fmla="*/ 3982 w 6917563"/>
              <a:gd name="connsiteY0" fmla="*/ 3835865 h 5671476"/>
              <a:gd name="connsiteX1" fmla="*/ 1421 w 6917563"/>
              <a:gd name="connsiteY1" fmla="*/ 0 h 5671476"/>
              <a:gd name="connsiteX2" fmla="*/ 6914914 w 6917563"/>
              <a:gd name="connsiteY2" fmla="*/ 696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3982 w 6917563"/>
              <a:gd name="connsiteY0" fmla="*/ 3835865 h 5671476"/>
              <a:gd name="connsiteX1" fmla="*/ 1421 w 6917563"/>
              <a:gd name="connsiteY1" fmla="*/ 0 h 5671476"/>
              <a:gd name="connsiteX2" fmla="*/ 6914917 w 6917563"/>
              <a:gd name="connsiteY2" fmla="*/ 61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61713 w 6917905"/>
              <a:gd name="connsiteY5" fmla="*/ 5665538 h 5671476"/>
              <a:gd name="connsiteX6" fmla="*/ 998 w 6917905"/>
              <a:gd name="connsiteY6" fmla="*/ 3862276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45081 w 6917905"/>
              <a:gd name="connsiteY5" fmla="*/ 5668839 h 5671476"/>
              <a:gd name="connsiteX6" fmla="*/ 998 w 6917905"/>
              <a:gd name="connsiteY6" fmla="*/ 3862276 h 5671476"/>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511718 w 6917905"/>
              <a:gd name="connsiteY4" fmla="*/ 5588948 h 5668839"/>
              <a:gd name="connsiteX5" fmla="*/ 1045081 w 6917905"/>
              <a:gd name="connsiteY5" fmla="*/ 5668839 h 5668839"/>
              <a:gd name="connsiteX6" fmla="*/ 998 w 6917905"/>
              <a:gd name="connsiteY6" fmla="*/ 3862276 h 5668839"/>
              <a:gd name="connsiteX0" fmla="*/ 998 w 6917905"/>
              <a:gd name="connsiteY0" fmla="*/ 3862276 h 5674780"/>
              <a:gd name="connsiteX1" fmla="*/ 1763 w 6917905"/>
              <a:gd name="connsiteY1" fmla="*/ 0 h 5674780"/>
              <a:gd name="connsiteX2" fmla="*/ 6915259 w 6917905"/>
              <a:gd name="connsiteY2" fmla="*/ 615 h 5674780"/>
              <a:gd name="connsiteX3" fmla="*/ 6917905 w 6917905"/>
              <a:gd name="connsiteY3" fmla="*/ 3435219 h 5674780"/>
              <a:gd name="connsiteX4" fmla="*/ 5614843 w 6917905"/>
              <a:gd name="connsiteY4" fmla="*/ 5674780 h 5674780"/>
              <a:gd name="connsiteX5" fmla="*/ 1045081 w 6917905"/>
              <a:gd name="connsiteY5" fmla="*/ 5668839 h 5674780"/>
              <a:gd name="connsiteX6" fmla="*/ 998 w 6917905"/>
              <a:gd name="connsiteY6" fmla="*/ 3862276 h 5674780"/>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608190 w 6917905"/>
              <a:gd name="connsiteY4" fmla="*/ 5645070 h 5668839"/>
              <a:gd name="connsiteX5" fmla="*/ 1045081 w 6917905"/>
              <a:gd name="connsiteY5" fmla="*/ 5668839 h 5668839"/>
              <a:gd name="connsiteX6" fmla="*/ 998 w 6917905"/>
              <a:gd name="connsiteY6" fmla="*/ 3862276 h 5668839"/>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45081 w 6917905"/>
              <a:gd name="connsiteY5" fmla="*/ 5668839 h 5671482"/>
              <a:gd name="connsiteX6" fmla="*/ 998 w 6917905"/>
              <a:gd name="connsiteY6" fmla="*/ 3862276 h 5671482"/>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38428 w 6917905"/>
              <a:gd name="connsiteY5" fmla="*/ 5668839 h 5671482"/>
              <a:gd name="connsiteX6" fmla="*/ 998 w 6917905"/>
              <a:gd name="connsiteY6" fmla="*/ 3862276 h 5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905" h="5671482">
                <a:moveTo>
                  <a:pt x="998" y="3862276"/>
                </a:moveTo>
                <a:cubicBezTo>
                  <a:pt x="6784" y="2580785"/>
                  <a:pt x="-4023" y="1281491"/>
                  <a:pt x="1763" y="0"/>
                </a:cubicBezTo>
                <a:lnTo>
                  <a:pt x="6915259" y="615"/>
                </a:lnTo>
                <a:lnTo>
                  <a:pt x="6917905" y="3435219"/>
                </a:lnTo>
                <a:lnTo>
                  <a:pt x="5614844" y="5671482"/>
                </a:lnTo>
                <a:lnTo>
                  <a:pt x="1038428" y="5668839"/>
                </a:lnTo>
                <a:lnTo>
                  <a:pt x="998" y="3862276"/>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icture Placeholder 16">
            <a:extLst>
              <a:ext uri="{FF2B5EF4-FFF2-40B4-BE49-F238E27FC236}">
                <a16:creationId xmlns:a16="http://schemas.microsoft.com/office/drawing/2014/main" id="{05B32A22-FAFC-364D-99CB-B22D6ABBBFB9}"/>
              </a:ext>
            </a:extLst>
          </p:cNvPr>
          <p:cNvSpPr>
            <a:spLocks noGrp="1"/>
          </p:cNvSpPr>
          <p:nvPr>
            <p:ph type="pic" sz="quarter" idx="15" hasCustomPrompt="1"/>
          </p:nvPr>
        </p:nvSpPr>
        <p:spPr>
          <a:xfrm>
            <a:off x="3302000" y="-3175"/>
            <a:ext cx="8890000" cy="6861175"/>
          </a:xfrm>
          <a:custGeom>
            <a:avLst/>
            <a:gdLst>
              <a:gd name="connsiteX0" fmla="*/ 0 w 8890000"/>
              <a:gd name="connsiteY0" fmla="*/ 0 h 6861175"/>
              <a:gd name="connsiteX1" fmla="*/ 8890000 w 8890000"/>
              <a:gd name="connsiteY1" fmla="*/ 0 h 6861175"/>
              <a:gd name="connsiteX2" fmla="*/ 8890000 w 8890000"/>
              <a:gd name="connsiteY2" fmla="*/ 6861175 h 6861175"/>
              <a:gd name="connsiteX3" fmla="*/ 561739 w 8890000"/>
              <a:gd name="connsiteY3" fmla="*/ 6861175 h 6861175"/>
              <a:gd name="connsiteX4" fmla="*/ 2362512 w 8890000"/>
              <a:gd name="connsiteY4" fmla="*/ 5834990 h 6861175"/>
              <a:gd name="connsiteX5" fmla="*/ 2365155 w 8890000"/>
              <a:gd name="connsiteY5" fmla="*/ 1293624 h 6861175"/>
              <a:gd name="connsiteX6" fmla="*/ 128892 w 8890000"/>
              <a:gd name="connsiteY6" fmla="*/ 543 h 6861175"/>
              <a:gd name="connsiteX7" fmla="*/ 0 w 8890000"/>
              <a:gd name="connsiteY7" fmla="*/ 6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0" h="6861175">
                <a:moveTo>
                  <a:pt x="0" y="0"/>
                </a:moveTo>
                <a:lnTo>
                  <a:pt x="8890000" y="0"/>
                </a:lnTo>
                <a:lnTo>
                  <a:pt x="8890000" y="6861175"/>
                </a:lnTo>
                <a:lnTo>
                  <a:pt x="561739" y="6861175"/>
                </a:lnTo>
                <a:lnTo>
                  <a:pt x="2362512" y="5834990"/>
                </a:lnTo>
                <a:lnTo>
                  <a:pt x="2365155" y="1293624"/>
                </a:lnTo>
                <a:lnTo>
                  <a:pt x="128892" y="543"/>
                </a:lnTo>
                <a:lnTo>
                  <a:pt x="0" y="642"/>
                </a:lnTo>
                <a:close/>
              </a:path>
            </a:pathLst>
          </a:custGeom>
        </p:spPr>
        <p:txBody>
          <a:bodyPr wrap="square" lIns="2160000" tIns="720000" rIns="1080000" bIns="2880000" anchor="ctr">
            <a:noAutofit/>
          </a:bodyPr>
          <a:lstStyle>
            <a:lvl1pPr algn="ctr">
              <a:buNone/>
              <a:defRPr/>
            </a:lvl1pPr>
          </a:lstStyle>
          <a:p>
            <a:r>
              <a:rPr lang="en-GB" dirty="0"/>
              <a:t>Click on icon to insert image (include Alt Text)</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612000" y="516181"/>
            <a:ext cx="8651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612775" y="2519999"/>
            <a:ext cx="4428148" cy="3001565"/>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text across multiple lines, keep to max 3 or 4 lines</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pic>
        <p:nvPicPr>
          <p:cNvPr id="3" name="Picture 2">
            <a:extLst>
              <a:ext uri="{FF2B5EF4-FFF2-40B4-BE49-F238E27FC236}">
                <a16:creationId xmlns:a16="http://schemas.microsoft.com/office/drawing/2014/main" id="{D5A69053-62AC-354E-A652-2995ADCBC1C8}"/>
              </a:ext>
            </a:extLst>
          </p:cNvPr>
          <p:cNvPicPr>
            <a:picLocks noChangeAspect="1"/>
          </p:cNvPicPr>
          <p:nvPr userDrawn="1"/>
        </p:nvPicPr>
        <p:blipFill>
          <a:blip r:embed="rId2"/>
          <a:stretch>
            <a:fillRect/>
          </a:stretch>
        </p:blipFill>
        <p:spPr>
          <a:xfrm>
            <a:off x="-6726" y="6318433"/>
            <a:ext cx="12192000" cy="571500"/>
          </a:xfrm>
          <a:prstGeom prst="rect">
            <a:avLst/>
          </a:prstGeom>
        </p:spPr>
      </p:pic>
      <p:sp>
        <p:nvSpPr>
          <p:cNvPr id="4" name="Text Placeholder 3">
            <a:extLst>
              <a:ext uri="{FF2B5EF4-FFF2-40B4-BE49-F238E27FC236}">
                <a16:creationId xmlns:a16="http://schemas.microsoft.com/office/drawing/2014/main" id="{F33A0CEB-1ADA-CA42-8099-765250B64F2E}"/>
              </a:ext>
            </a:extLst>
          </p:cNvPr>
          <p:cNvSpPr>
            <a:spLocks noGrp="1"/>
          </p:cNvSpPr>
          <p:nvPr>
            <p:ph type="body" sz="quarter" idx="16" hasCustomPrompt="1"/>
          </p:nvPr>
        </p:nvSpPr>
        <p:spPr>
          <a:xfrm>
            <a:off x="612775" y="604838"/>
            <a:ext cx="3217820" cy="508000"/>
          </a:xfrm>
        </p:spPr>
        <p:txBody>
          <a:bodyPr lIns="0" tIns="0" rIns="0" bIns="0"/>
          <a:lstStyle>
            <a:lvl1pPr>
              <a:buNone/>
              <a:defRPr sz="2400" b="1">
                <a:solidFill>
                  <a:schemeClr val="tx1"/>
                </a:solidFill>
              </a:defRPr>
            </a:lvl1pPr>
          </a:lstStyle>
          <a:p>
            <a:pPr lvl="0"/>
            <a:r>
              <a:rPr lang="en-GB" dirty="0"/>
              <a:t>Heading label</a:t>
            </a:r>
          </a:p>
        </p:txBody>
      </p:sp>
    </p:spTree>
    <p:extLst>
      <p:ext uri="{BB962C8B-B14F-4D97-AF65-F5344CB8AC3E}">
        <p14:creationId xmlns:p14="http://schemas.microsoft.com/office/powerpoint/2010/main" val="17373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bg>
      <p:bgPr>
        <a:solidFill>
          <a:srgbClr val="FFFFFF"/>
        </a:solidFill>
        <a:effectLst/>
      </p:bgPr>
    </p:bg>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5926744" y="595440"/>
            <a:ext cx="6866053" cy="5669837"/>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10724056" y="516181"/>
            <a:ext cx="8651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pic>
        <p:nvPicPr>
          <p:cNvPr id="13" name="Picture 12">
            <a:extLst>
              <a:ext uri="{FF2B5EF4-FFF2-40B4-BE49-F238E27FC236}">
                <a16:creationId xmlns:a16="http://schemas.microsoft.com/office/drawing/2014/main" id="{A107C157-6B77-47D4-A0FC-8C387622D9BD}"/>
              </a:ext>
            </a:extLst>
          </p:cNvPr>
          <p:cNvPicPr>
            <a:picLocks noChangeAspect="1"/>
          </p:cNvPicPr>
          <p:nvPr userDrawn="1"/>
        </p:nvPicPr>
        <p:blipFill>
          <a:blip r:embed="rId2"/>
          <a:stretch>
            <a:fillRect/>
          </a:stretch>
        </p:blipFill>
        <p:spPr>
          <a:xfrm>
            <a:off x="0" y="6286500"/>
            <a:ext cx="12192000" cy="571500"/>
          </a:xfrm>
          <a:prstGeom prst="rect">
            <a:avLst/>
          </a:prstGeom>
        </p:spPr>
      </p:pic>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8412933" y="612000"/>
            <a:ext cx="3217820" cy="508000"/>
          </a:xfrm>
        </p:spPr>
        <p:txBody>
          <a:bodyPr lIns="0" tIns="0" rIns="0" bIns="0"/>
          <a:lstStyle>
            <a:lvl1pPr algn="r">
              <a:buNone/>
              <a:defRPr sz="2400" b="1">
                <a:solidFill>
                  <a:schemeClr val="tx1"/>
                </a:solidFill>
              </a:defRPr>
            </a:lvl1pPr>
          </a:lstStyle>
          <a:p>
            <a:pPr lvl="0"/>
            <a:r>
              <a:rPr lang="en-GB" dirty="0"/>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7202605" y="2358345"/>
            <a:ext cx="4428148" cy="3001565"/>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text across multiple lines, keep to max 3 or 4 lines</a:t>
            </a:r>
          </a:p>
        </p:txBody>
      </p:sp>
      <p:sp>
        <p:nvSpPr>
          <p:cNvPr id="11" name="Picture Placeholder 20">
            <a:extLst>
              <a:ext uri="{FF2B5EF4-FFF2-40B4-BE49-F238E27FC236}">
                <a16:creationId xmlns:a16="http://schemas.microsoft.com/office/drawing/2014/main" id="{021F5C52-2CE2-094A-8FAA-3C5C8B0D874B}"/>
              </a:ext>
            </a:extLst>
          </p:cNvPr>
          <p:cNvSpPr>
            <a:spLocks noGrp="1"/>
          </p:cNvSpPr>
          <p:nvPr>
            <p:ph type="pic" sz="quarter" idx="15" hasCustomPrompt="1"/>
          </p:nvPr>
        </p:nvSpPr>
        <p:spPr>
          <a:xfrm>
            <a:off x="0" y="0"/>
            <a:ext cx="8729034" cy="68580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dirty="0"/>
              <a:t>Click on icon to insert image (include Alt Text)</a:t>
            </a: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Quote and image 5">
    <p:bg>
      <p:bgPr>
        <a:solidFill>
          <a:srgbClr val="FFFFFF"/>
        </a:solidFill>
        <a:effectLst/>
      </p:bgPr>
    </p:bg>
    <p:spTree>
      <p:nvGrpSpPr>
        <p:cNvPr id="1" name=""/>
        <p:cNvGrpSpPr/>
        <p:nvPr/>
      </p:nvGrpSpPr>
      <p:grpSpPr>
        <a:xfrm>
          <a:off x="0" y="0"/>
          <a:ext cx="0" cy="0"/>
          <a:chOff x="0" y="0"/>
          <a:chExt cx="0" cy="0"/>
        </a:xfrm>
      </p:grpSpPr>
      <p:sp>
        <p:nvSpPr>
          <p:cNvPr id="14" name="Hexagon 3">
            <a:extLst>
              <a:ext uri="{FF2B5EF4-FFF2-40B4-BE49-F238E27FC236}">
                <a16:creationId xmlns:a16="http://schemas.microsoft.com/office/drawing/2014/main" id="{15BF2317-F58F-4046-A84A-45857550CCA4}"/>
              </a:ext>
            </a:extLst>
          </p:cNvPr>
          <p:cNvSpPr/>
          <p:nvPr userDrawn="1"/>
        </p:nvSpPr>
        <p:spPr>
          <a:xfrm rot="5400000">
            <a:off x="5926744" y="595440"/>
            <a:ext cx="6866053" cy="5669837"/>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7164000" y="2519999"/>
            <a:ext cx="4428148" cy="3001565"/>
          </a:xfrm>
          <a:prstGeom prst="rect">
            <a:avLst/>
          </a:prstGeom>
        </p:spPr>
        <p:txBody>
          <a:bodyPr>
            <a:noAutofit/>
          </a:bodyPr>
          <a:lstStyle>
            <a:lvl1pPr marL="216000" indent="-216000">
              <a:buNone/>
              <a:defRPr sz="24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	quote across 6 lines max”</a:t>
            </a:r>
          </a:p>
        </p:txBody>
      </p:sp>
      <p:sp>
        <p:nvSpPr>
          <p:cNvPr id="15" name="Rectangle 14">
            <a:extLst>
              <a:ext uri="{FF2B5EF4-FFF2-40B4-BE49-F238E27FC236}">
                <a16:creationId xmlns:a16="http://schemas.microsoft.com/office/drawing/2014/main" id="{3A493359-C561-854D-9A31-F4DCF4878ED2}"/>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pic>
        <p:nvPicPr>
          <p:cNvPr id="11" name="Picture 10">
            <a:extLst>
              <a:ext uri="{FF2B5EF4-FFF2-40B4-BE49-F238E27FC236}">
                <a16:creationId xmlns:a16="http://schemas.microsoft.com/office/drawing/2014/main" id="{309FAB98-EC6D-48EF-BEA4-DCEA37D6E97A}"/>
              </a:ext>
            </a:extLst>
          </p:cNvPr>
          <p:cNvPicPr>
            <a:picLocks noChangeAspect="1"/>
          </p:cNvPicPr>
          <p:nvPr userDrawn="1"/>
        </p:nvPicPr>
        <p:blipFill>
          <a:blip r:embed="rId2"/>
          <a:stretch>
            <a:fillRect/>
          </a:stretch>
        </p:blipFill>
        <p:spPr>
          <a:xfrm>
            <a:off x="0" y="6286500"/>
            <a:ext cx="12192000" cy="571500"/>
          </a:xfrm>
          <a:prstGeom prst="rect">
            <a:avLst/>
          </a:prstGeom>
        </p:spPr>
      </p:pic>
      <p:cxnSp>
        <p:nvCxnSpPr>
          <p:cNvPr id="18" name="Straight Connector 17">
            <a:extLst>
              <a:ext uri="{FF2B5EF4-FFF2-40B4-BE49-F238E27FC236}">
                <a16:creationId xmlns:a16="http://schemas.microsoft.com/office/drawing/2014/main" id="{A5AA3C2E-FFC5-DA4B-A533-3AC606F6F96A}"/>
              </a:ext>
            </a:extLst>
          </p:cNvPr>
          <p:cNvCxnSpPr/>
          <p:nvPr userDrawn="1"/>
        </p:nvCxnSpPr>
        <p:spPr>
          <a:xfrm>
            <a:off x="10724056" y="516181"/>
            <a:ext cx="8651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20">
            <a:extLst>
              <a:ext uri="{FF2B5EF4-FFF2-40B4-BE49-F238E27FC236}">
                <a16:creationId xmlns:a16="http://schemas.microsoft.com/office/drawing/2014/main" id="{ADAAEE27-BDEF-9A4E-8C7C-9EFBD5BB8117}"/>
              </a:ext>
            </a:extLst>
          </p:cNvPr>
          <p:cNvSpPr>
            <a:spLocks noGrp="1"/>
          </p:cNvSpPr>
          <p:nvPr>
            <p:ph type="pic" sz="quarter" idx="15" hasCustomPrompt="1"/>
          </p:nvPr>
        </p:nvSpPr>
        <p:spPr>
          <a:xfrm>
            <a:off x="0" y="0"/>
            <a:ext cx="8729034" cy="68580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dirty="0"/>
              <a:t>Click on icon to insert image (include Alt Text)</a:t>
            </a:r>
          </a:p>
        </p:txBody>
      </p:sp>
    </p:spTree>
    <p:extLst>
      <p:ext uri="{BB962C8B-B14F-4D97-AF65-F5344CB8AC3E}">
        <p14:creationId xmlns:p14="http://schemas.microsoft.com/office/powerpoint/2010/main" val="53750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ation (Full Image 2)">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2086" y="0"/>
            <a:ext cx="12194086" cy="6858000"/>
          </a:xfrm>
          <a:blipFill>
            <a:blip r:embed="rId2"/>
            <a:stretch>
              <a:fillRect/>
            </a:stretch>
          </a:blipFill>
        </p:spPr>
        <p:txBody>
          <a:bodyPr lIns="612000" tIns="2520000">
            <a:normAutofit/>
          </a:bodyPr>
          <a:lstStyle>
            <a:lvl1pPr marL="177800" marR="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sz="1700">
                <a:solidFill>
                  <a:schemeClr val="tx1"/>
                </a:solidFill>
                <a:highlight>
                  <a:srgbClr val="FFFF00"/>
                </a:highlight>
              </a:defRPr>
            </a:lvl1pPr>
          </a:lstStyle>
          <a:p>
            <a:pPr marL="177800" marR="0" lvl="0" indent="-177800" algn="l" defTabSz="914400"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lang="en-GB" dirty="0"/>
              <a:t>Click image icon in centre to insert picture, </a:t>
            </a:r>
            <a:br>
              <a:rPr lang="en-GB" dirty="0"/>
            </a:br>
            <a:r>
              <a:rPr lang="en-GB" dirty="0"/>
              <a:t>then ‘right-click’ image and choose ‘Send to back'</a:t>
            </a:r>
          </a:p>
        </p:txBody>
      </p:sp>
      <p:sp>
        <p:nvSpPr>
          <p:cNvPr id="4" name="Date Placeholder 3"/>
          <p:cNvSpPr>
            <a:spLocks noGrp="1"/>
          </p:cNvSpPr>
          <p:nvPr>
            <p:ph type="dt" sz="half" idx="10"/>
          </p:nvPr>
        </p:nvSpPr>
        <p:spPr/>
        <p:txBody>
          <a:bodyPr/>
          <a:lstStyle>
            <a:lvl1pPr>
              <a:defRPr>
                <a:solidFill>
                  <a:schemeClr val="accent1"/>
                </a:solidFill>
              </a:defRPr>
            </a:lvl1pPr>
          </a:lstStyle>
          <a:p>
            <a:fld id="{05E7B95C-A193-4CCF-A912-4D852A5A7231}" type="datetime1">
              <a:rPr lang="en-GB" smtClean="0"/>
              <a:pPr/>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6607247-EB78-480B-A962-35111A450531}" type="slidenum">
              <a:rPr lang="en-GB" smtClean="0"/>
              <a:pPr/>
              <a:t>‹#›</a:t>
            </a:fld>
            <a:endParaRPr lang="en-GB" dirty="0"/>
          </a:p>
        </p:txBody>
      </p:sp>
      <p:sp>
        <p:nvSpPr>
          <p:cNvPr id="9" name="Text Placeholder 12"/>
          <p:cNvSpPr>
            <a:spLocks noGrp="1"/>
          </p:cNvSpPr>
          <p:nvPr>
            <p:ph type="body" sz="quarter" idx="14"/>
          </p:nvPr>
        </p:nvSpPr>
        <p:spPr>
          <a:xfrm>
            <a:off x="6858000" y="1"/>
            <a:ext cx="4267200" cy="5695950"/>
          </a:xfrm>
          <a:solidFill>
            <a:schemeClr val="accent1">
              <a:alpha val="82000"/>
            </a:schemeClr>
          </a:solidFill>
        </p:spPr>
        <p:txBody>
          <a:bodyPr lIns="540000" tIns="1008000" rIns="540000" anchor="t"/>
          <a:lstStyle>
            <a:lvl1pPr marL="123825" indent="-123825">
              <a:spcBef>
                <a:spcPts val="0"/>
              </a:spcBef>
              <a:spcAft>
                <a:spcPts val="600"/>
              </a:spcAft>
              <a:buNone/>
              <a:defRPr sz="2700" b="0">
                <a:solidFill>
                  <a:schemeClr val="bg1"/>
                </a:solidFill>
              </a:defRPr>
            </a:lvl1pPr>
            <a:lvl2pPr marL="123825" indent="0">
              <a:spcBef>
                <a:spcPts val="0"/>
              </a:spcBef>
              <a:buNone/>
              <a:defRPr sz="1800" b="1">
                <a:solidFill>
                  <a:schemeClr val="accent6"/>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6265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612000" y="2466000"/>
            <a:ext cx="8651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1999" y="2519999"/>
            <a:ext cx="6539077" cy="3142243"/>
          </a:xfrm>
          <a:prstGeom prst="rect">
            <a:avLst/>
          </a:prstGeom>
        </p:spPr>
        <p:txBody>
          <a:bodyPr>
            <a:noAutofit/>
          </a:bodyPr>
          <a:lstStyle>
            <a:lvl1pPr marL="0" indent="0">
              <a:buNone/>
              <a:defRPr sz="4200" b="1">
                <a:solidFill>
                  <a:schemeClr val="bg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Section heading running over multiple lines but max of three lines</a:t>
            </a:r>
          </a:p>
        </p:txBody>
      </p:sp>
      <p:sp>
        <p:nvSpPr>
          <p:cNvPr id="10" name="Rectangle 9">
            <a:extLst>
              <a:ext uri="{FF2B5EF4-FFF2-40B4-BE49-F238E27FC236}">
                <a16:creationId xmlns:a16="http://schemas.microsoft.com/office/drawing/2014/main" id="{09D49428-E57D-9F4A-BB51-A28ECC51DC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5891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s1">
    <p:bg>
      <p:bgPr>
        <a:solidFill>
          <a:srgbClr val="FFFFFF"/>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8F9FD1E-0374-8C48-A302-06A05AD2EC16}"/>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435CD185-C2E2-7644-BA62-89D27EFC3676}"/>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FFAE6FA6-BC90-1C46-88FC-27929701AF99}"/>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0652EB53-B2D7-9C42-9F9F-22D6D89AF2F0}"/>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F27C246-7AAF-5A44-B903-0A74917187A3}"/>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032582-DE08-C442-AE25-49C8D511AEC7}"/>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39D6FE3E-FBE0-1F43-9B8B-DA8A608735A9}"/>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FE5C4EE4-434F-944C-B2B8-DCFDD276E7FB}"/>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2305F680-8E05-974C-9AA0-DD88B5F709A6}"/>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EADDBF1-B308-534D-ACF2-2E95578A78DD}"/>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FCDD6894-5777-D045-8EA2-E59BE9CBF904}"/>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409E38B-8E75-0F40-9CC4-01D66C1DDFB7}"/>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4BC5C076-B0A4-7745-A07B-0B8B910F185B}"/>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F20DFDC8-D196-1447-BEA4-5FFECD811685}"/>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295F77E6-184B-8140-9391-8B0E4F0E2553}"/>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CDF4F26B-3E41-4745-87BA-11000FE9D189}"/>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77C61F89-6CCA-4F4E-B18F-FC25E1F58BBA}"/>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2BD6C48D-DAED-264D-A06E-923B8A8361A6}"/>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D22F5C2D-B8C1-764A-B3C6-337B02132EE5}"/>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0504B093-4285-3040-A9B1-49CB3D0089D8}"/>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926B4D5A-A9F7-7A4E-82AB-6D485E51A5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AF0ECC5A-0A4C-3F4A-90B2-1226C2D5B898}"/>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4CF926CC-49EF-7744-B063-D631A0D15ED4}"/>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8F8227A6-1CBC-A644-9DF0-CE5590446E16}"/>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91D6E733-A9D7-9348-A67E-CD8A521F6783}"/>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D6C3C00B-43B3-2B43-888C-CFBA4DD3B535}"/>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55AB7826-29E5-6649-976E-76829289D61E}"/>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A00DBA59-3A0B-3143-8C72-3F6B7FE7B50F}"/>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653BA4A0-86B7-AF45-A371-230B2EA1D318}"/>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A7A3A372-85F6-4645-B7E1-BA0323C165F7}"/>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3">
            <a:extLst>
              <a:ext uri="{FF2B5EF4-FFF2-40B4-BE49-F238E27FC236}">
                <a16:creationId xmlns:a16="http://schemas.microsoft.com/office/drawing/2014/main" id="{D782B670-010A-2A4F-8CEB-27EC2C7DDC01}"/>
              </a:ext>
            </a:extLst>
          </p:cNvPr>
          <p:cNvSpPr>
            <a:spLocks noGrp="1"/>
          </p:cNvSpPr>
          <p:nvPr>
            <p:ph type="title" hasCustomPrompt="1"/>
          </p:nvPr>
        </p:nvSpPr>
        <p:spPr>
          <a:xfrm>
            <a:off x="432000" y="432000"/>
            <a:ext cx="11160000" cy="648000"/>
          </a:xfrm>
          <a:prstGeom prst="rect">
            <a:avLst/>
          </a:prstGeom>
        </p:spPr>
        <p:txBody>
          <a:bodyPr/>
          <a:lstStyle>
            <a:lvl1pPr>
              <a:defRPr>
                <a:solidFill>
                  <a:schemeClr val="tx1"/>
                </a:solidFill>
              </a:defRPr>
            </a:lvl1pPr>
          </a:lstStyle>
          <a:p>
            <a:r>
              <a:rPr lang="en-GB" dirty="0"/>
              <a:t>Icon selection 1</a:t>
            </a:r>
          </a:p>
        </p:txBody>
      </p:sp>
      <p:pic>
        <p:nvPicPr>
          <p:cNvPr id="15" name="Picture 14" descr="Map pin icon">
            <a:extLst>
              <a:ext uri="{FF2B5EF4-FFF2-40B4-BE49-F238E27FC236}">
                <a16:creationId xmlns:a16="http://schemas.microsoft.com/office/drawing/2014/main" id="{157F17BB-32BD-C948-813E-8C8AE78BBE27}"/>
              </a:ext>
            </a:extLst>
          </p:cNvPr>
          <p:cNvPicPr>
            <a:picLocks noChangeAspect="1"/>
          </p:cNvPicPr>
          <p:nvPr userDrawn="1"/>
        </p:nvPicPr>
        <p:blipFill>
          <a:blip r:embed="rId2"/>
          <a:stretch>
            <a:fillRect/>
          </a:stretch>
        </p:blipFill>
        <p:spPr>
          <a:xfrm>
            <a:off x="480941" y="3287949"/>
            <a:ext cx="853440" cy="853440"/>
          </a:xfrm>
          <a:prstGeom prst="rect">
            <a:avLst/>
          </a:prstGeom>
        </p:spPr>
      </p:pic>
      <p:sp>
        <p:nvSpPr>
          <p:cNvPr id="16" name="TextBox 15">
            <a:extLst>
              <a:ext uri="{FF2B5EF4-FFF2-40B4-BE49-F238E27FC236}">
                <a16:creationId xmlns:a16="http://schemas.microsoft.com/office/drawing/2014/main" id="{379239A2-7A8B-5D4A-9401-863DDF84FE40}"/>
              </a:ext>
            </a:extLst>
          </p:cNvPr>
          <p:cNvSpPr txBox="1"/>
          <p:nvPr userDrawn="1"/>
        </p:nvSpPr>
        <p:spPr>
          <a:xfrm>
            <a:off x="383058" y="2863361"/>
            <a:ext cx="951323" cy="230832"/>
          </a:xfrm>
          <a:prstGeom prst="rect">
            <a:avLst/>
          </a:prstGeom>
          <a:noFill/>
        </p:spPr>
        <p:txBody>
          <a:bodyPr wrap="square" lIns="0" tIns="0" rIns="0" bIns="0" rtlCol="0">
            <a:spAutoFit/>
          </a:bodyPr>
          <a:lstStyle/>
          <a:p>
            <a:pPr algn="ctr"/>
            <a:r>
              <a:rPr lang="en-GB" sz="1500" dirty="0">
                <a:solidFill>
                  <a:schemeClr val="tx1"/>
                </a:solidFill>
              </a:rPr>
              <a:t>Heart</a:t>
            </a:r>
          </a:p>
        </p:txBody>
      </p:sp>
      <p:pic>
        <p:nvPicPr>
          <p:cNvPr id="17" name="Picture 16" descr="Sync icon">
            <a:extLst>
              <a:ext uri="{FF2B5EF4-FFF2-40B4-BE49-F238E27FC236}">
                <a16:creationId xmlns:a16="http://schemas.microsoft.com/office/drawing/2014/main" id="{0F5DA515-29E1-E541-9EA5-39E7DABEBA95}"/>
              </a:ext>
            </a:extLst>
          </p:cNvPr>
          <p:cNvPicPr>
            <a:picLocks noChangeAspect="1"/>
          </p:cNvPicPr>
          <p:nvPr userDrawn="1"/>
        </p:nvPicPr>
        <p:blipFill>
          <a:blip r:embed="rId3"/>
          <a:srcRect/>
          <a:stretch/>
        </p:blipFill>
        <p:spPr>
          <a:xfrm>
            <a:off x="1631461" y="1918870"/>
            <a:ext cx="853440" cy="853440"/>
          </a:xfrm>
          <a:prstGeom prst="rect">
            <a:avLst/>
          </a:prstGeom>
        </p:spPr>
      </p:pic>
      <p:sp>
        <p:nvSpPr>
          <p:cNvPr id="18" name="TextBox 17">
            <a:extLst>
              <a:ext uri="{FF2B5EF4-FFF2-40B4-BE49-F238E27FC236}">
                <a16:creationId xmlns:a16="http://schemas.microsoft.com/office/drawing/2014/main" id="{AA30AF7F-CA6C-A84F-AB46-EF1DE71E3053}"/>
              </a:ext>
            </a:extLst>
          </p:cNvPr>
          <p:cNvSpPr txBox="1"/>
          <p:nvPr userDrawn="1"/>
        </p:nvSpPr>
        <p:spPr>
          <a:xfrm>
            <a:off x="1534735" y="2868106"/>
            <a:ext cx="951323" cy="230832"/>
          </a:xfrm>
          <a:prstGeom prst="rect">
            <a:avLst/>
          </a:prstGeom>
          <a:noFill/>
        </p:spPr>
        <p:txBody>
          <a:bodyPr wrap="square" lIns="0" tIns="0" rIns="0" bIns="0" rtlCol="0">
            <a:spAutoFit/>
          </a:bodyPr>
          <a:lstStyle/>
          <a:p>
            <a:pPr algn="ctr"/>
            <a:r>
              <a:rPr lang="en-GB" sz="1500" dirty="0">
                <a:solidFill>
                  <a:schemeClr val="tx1"/>
                </a:solidFill>
              </a:rPr>
              <a:t>Sync</a:t>
            </a:r>
          </a:p>
        </p:txBody>
      </p:sp>
      <p:pic>
        <p:nvPicPr>
          <p:cNvPr id="19" name="Picture 18" descr="Star icon">
            <a:extLst>
              <a:ext uri="{FF2B5EF4-FFF2-40B4-BE49-F238E27FC236}">
                <a16:creationId xmlns:a16="http://schemas.microsoft.com/office/drawing/2014/main" id="{9CCA6D0D-519E-344E-9558-0DF79A722FB4}"/>
              </a:ext>
            </a:extLst>
          </p:cNvPr>
          <p:cNvPicPr>
            <a:picLocks noChangeAspect="1"/>
          </p:cNvPicPr>
          <p:nvPr userDrawn="1"/>
        </p:nvPicPr>
        <p:blipFill>
          <a:blip r:embed="rId4"/>
          <a:srcRect/>
          <a:stretch/>
        </p:blipFill>
        <p:spPr>
          <a:xfrm>
            <a:off x="2781981" y="1919043"/>
            <a:ext cx="853440" cy="853440"/>
          </a:xfrm>
          <a:prstGeom prst="rect">
            <a:avLst/>
          </a:prstGeom>
        </p:spPr>
      </p:pic>
      <p:sp>
        <p:nvSpPr>
          <p:cNvPr id="20" name="TextBox 19">
            <a:extLst>
              <a:ext uri="{FF2B5EF4-FFF2-40B4-BE49-F238E27FC236}">
                <a16:creationId xmlns:a16="http://schemas.microsoft.com/office/drawing/2014/main" id="{DA3095C7-B399-ED43-9B88-D4B63DB2FD2C}"/>
              </a:ext>
            </a:extLst>
          </p:cNvPr>
          <p:cNvSpPr txBox="1"/>
          <p:nvPr userDrawn="1"/>
        </p:nvSpPr>
        <p:spPr>
          <a:xfrm>
            <a:off x="2694974" y="2868106"/>
            <a:ext cx="951323" cy="230832"/>
          </a:xfrm>
          <a:prstGeom prst="rect">
            <a:avLst/>
          </a:prstGeom>
          <a:noFill/>
        </p:spPr>
        <p:txBody>
          <a:bodyPr wrap="square" lIns="0" tIns="0" rIns="0" bIns="0" rtlCol="0">
            <a:spAutoFit/>
          </a:bodyPr>
          <a:lstStyle/>
          <a:p>
            <a:pPr algn="ctr"/>
            <a:r>
              <a:rPr lang="en-GB" sz="1500" dirty="0">
                <a:solidFill>
                  <a:schemeClr val="tx1"/>
                </a:solidFill>
              </a:rPr>
              <a:t>Star</a:t>
            </a:r>
          </a:p>
        </p:txBody>
      </p:sp>
      <p:pic>
        <p:nvPicPr>
          <p:cNvPr id="22" name="Picture 21" descr="Shield icon">
            <a:extLst>
              <a:ext uri="{FF2B5EF4-FFF2-40B4-BE49-F238E27FC236}">
                <a16:creationId xmlns:a16="http://schemas.microsoft.com/office/drawing/2014/main" id="{7FF2B79D-C080-8C44-996A-6F668CA35519}"/>
              </a:ext>
            </a:extLst>
          </p:cNvPr>
          <p:cNvPicPr>
            <a:picLocks noChangeAspect="1"/>
          </p:cNvPicPr>
          <p:nvPr userDrawn="1"/>
        </p:nvPicPr>
        <p:blipFill>
          <a:blip r:embed="rId5"/>
          <a:srcRect/>
          <a:stretch/>
        </p:blipFill>
        <p:spPr>
          <a:xfrm>
            <a:off x="3932501" y="1918870"/>
            <a:ext cx="853440" cy="853440"/>
          </a:xfrm>
          <a:prstGeom prst="rect">
            <a:avLst/>
          </a:prstGeom>
        </p:spPr>
      </p:pic>
      <p:sp>
        <p:nvSpPr>
          <p:cNvPr id="23" name="TextBox 22">
            <a:extLst>
              <a:ext uri="{FF2B5EF4-FFF2-40B4-BE49-F238E27FC236}">
                <a16:creationId xmlns:a16="http://schemas.microsoft.com/office/drawing/2014/main" id="{7A480371-2BB1-0A41-9062-45C1CC80A27F}"/>
              </a:ext>
            </a:extLst>
          </p:cNvPr>
          <p:cNvSpPr txBox="1"/>
          <p:nvPr userDrawn="1"/>
        </p:nvSpPr>
        <p:spPr>
          <a:xfrm>
            <a:off x="3850932" y="2864116"/>
            <a:ext cx="951323" cy="230832"/>
          </a:xfrm>
          <a:prstGeom prst="rect">
            <a:avLst/>
          </a:prstGeom>
          <a:noFill/>
        </p:spPr>
        <p:txBody>
          <a:bodyPr wrap="square" lIns="0" tIns="0" rIns="0" bIns="0" rtlCol="0">
            <a:spAutoFit/>
          </a:bodyPr>
          <a:lstStyle/>
          <a:p>
            <a:pPr algn="ctr"/>
            <a:r>
              <a:rPr lang="en-GB" sz="1500" dirty="0">
                <a:solidFill>
                  <a:schemeClr val="tx1"/>
                </a:solidFill>
              </a:rPr>
              <a:t>Shield</a:t>
            </a:r>
          </a:p>
        </p:txBody>
      </p:sp>
      <p:pic>
        <p:nvPicPr>
          <p:cNvPr id="24" name="Picture 23" descr="Calendar icon">
            <a:extLst>
              <a:ext uri="{FF2B5EF4-FFF2-40B4-BE49-F238E27FC236}">
                <a16:creationId xmlns:a16="http://schemas.microsoft.com/office/drawing/2014/main" id="{FEF08E0C-5FA8-474D-82FA-3A25BEE62CEC}"/>
              </a:ext>
            </a:extLst>
          </p:cNvPr>
          <p:cNvPicPr>
            <a:picLocks noChangeAspect="1"/>
          </p:cNvPicPr>
          <p:nvPr userDrawn="1"/>
        </p:nvPicPr>
        <p:blipFill>
          <a:blip r:embed="rId6"/>
          <a:srcRect/>
          <a:stretch/>
        </p:blipFill>
        <p:spPr>
          <a:xfrm>
            <a:off x="5083021" y="1918870"/>
            <a:ext cx="853440" cy="853440"/>
          </a:xfrm>
          <a:prstGeom prst="rect">
            <a:avLst/>
          </a:prstGeom>
        </p:spPr>
      </p:pic>
      <p:sp>
        <p:nvSpPr>
          <p:cNvPr id="25" name="TextBox 24">
            <a:extLst>
              <a:ext uri="{FF2B5EF4-FFF2-40B4-BE49-F238E27FC236}">
                <a16:creationId xmlns:a16="http://schemas.microsoft.com/office/drawing/2014/main" id="{32A43E92-3A95-7342-A9A5-3A9030C44453}"/>
              </a:ext>
            </a:extLst>
          </p:cNvPr>
          <p:cNvSpPr txBox="1"/>
          <p:nvPr userDrawn="1"/>
        </p:nvSpPr>
        <p:spPr>
          <a:xfrm>
            <a:off x="5002609" y="2863361"/>
            <a:ext cx="951323" cy="230832"/>
          </a:xfrm>
          <a:prstGeom prst="rect">
            <a:avLst/>
          </a:prstGeom>
          <a:noFill/>
        </p:spPr>
        <p:txBody>
          <a:bodyPr wrap="square" lIns="0" tIns="0" rIns="0" bIns="0" rtlCol="0">
            <a:spAutoFit/>
          </a:bodyPr>
          <a:lstStyle/>
          <a:p>
            <a:pPr algn="ctr"/>
            <a:r>
              <a:rPr lang="en-GB" sz="1500" dirty="0">
                <a:solidFill>
                  <a:schemeClr val="tx1"/>
                </a:solidFill>
              </a:rPr>
              <a:t>Calendar</a:t>
            </a:r>
          </a:p>
        </p:txBody>
      </p:sp>
      <p:pic>
        <p:nvPicPr>
          <p:cNvPr id="26" name="Picture 25" descr="Bell icon">
            <a:extLst>
              <a:ext uri="{FF2B5EF4-FFF2-40B4-BE49-F238E27FC236}">
                <a16:creationId xmlns:a16="http://schemas.microsoft.com/office/drawing/2014/main" id="{CF686B42-8B94-1045-8A64-0E3B72C55EEA}"/>
              </a:ext>
            </a:extLst>
          </p:cNvPr>
          <p:cNvPicPr>
            <a:picLocks noChangeAspect="1"/>
          </p:cNvPicPr>
          <p:nvPr userDrawn="1"/>
        </p:nvPicPr>
        <p:blipFill>
          <a:blip r:embed="rId7"/>
          <a:srcRect/>
          <a:stretch/>
        </p:blipFill>
        <p:spPr>
          <a:xfrm>
            <a:off x="6233541" y="1903387"/>
            <a:ext cx="853440" cy="853440"/>
          </a:xfrm>
          <a:prstGeom prst="rect">
            <a:avLst/>
          </a:prstGeom>
        </p:spPr>
      </p:pic>
      <p:sp>
        <p:nvSpPr>
          <p:cNvPr id="27" name="TextBox 26">
            <a:extLst>
              <a:ext uri="{FF2B5EF4-FFF2-40B4-BE49-F238E27FC236}">
                <a16:creationId xmlns:a16="http://schemas.microsoft.com/office/drawing/2014/main" id="{5133BDC3-56DA-B940-B4B1-2914DF9E1748}"/>
              </a:ext>
            </a:extLst>
          </p:cNvPr>
          <p:cNvSpPr txBox="1"/>
          <p:nvPr userDrawn="1"/>
        </p:nvSpPr>
        <p:spPr>
          <a:xfrm>
            <a:off x="6162847" y="2863361"/>
            <a:ext cx="951323" cy="230832"/>
          </a:xfrm>
          <a:prstGeom prst="rect">
            <a:avLst/>
          </a:prstGeom>
          <a:noFill/>
        </p:spPr>
        <p:txBody>
          <a:bodyPr wrap="square" lIns="0" tIns="0" rIns="0" bIns="0" rtlCol="0">
            <a:spAutoFit/>
          </a:bodyPr>
          <a:lstStyle/>
          <a:p>
            <a:pPr algn="ctr"/>
            <a:r>
              <a:rPr lang="en-GB" sz="1500" dirty="0">
                <a:solidFill>
                  <a:schemeClr val="tx1"/>
                </a:solidFill>
              </a:rPr>
              <a:t>Alert bell</a:t>
            </a:r>
          </a:p>
        </p:txBody>
      </p:sp>
      <p:pic>
        <p:nvPicPr>
          <p:cNvPr id="28" name="Picture 27" descr="Briefcase icon">
            <a:extLst>
              <a:ext uri="{FF2B5EF4-FFF2-40B4-BE49-F238E27FC236}">
                <a16:creationId xmlns:a16="http://schemas.microsoft.com/office/drawing/2014/main" id="{2D3DBB23-0F9B-0F40-8A3B-CBD5CD7B144E}"/>
              </a:ext>
            </a:extLst>
          </p:cNvPr>
          <p:cNvPicPr>
            <a:picLocks noChangeAspect="1"/>
          </p:cNvPicPr>
          <p:nvPr userDrawn="1"/>
        </p:nvPicPr>
        <p:blipFill>
          <a:blip r:embed="rId8"/>
          <a:srcRect/>
          <a:stretch/>
        </p:blipFill>
        <p:spPr>
          <a:xfrm>
            <a:off x="7384061" y="1909979"/>
            <a:ext cx="853440" cy="853440"/>
          </a:xfrm>
          <a:prstGeom prst="rect">
            <a:avLst/>
          </a:prstGeom>
        </p:spPr>
      </p:pic>
      <p:sp>
        <p:nvSpPr>
          <p:cNvPr id="29" name="TextBox 28">
            <a:extLst>
              <a:ext uri="{FF2B5EF4-FFF2-40B4-BE49-F238E27FC236}">
                <a16:creationId xmlns:a16="http://schemas.microsoft.com/office/drawing/2014/main" id="{9AA49792-FC6C-9740-B117-78196F7FF464}"/>
              </a:ext>
            </a:extLst>
          </p:cNvPr>
          <p:cNvSpPr txBox="1"/>
          <p:nvPr userDrawn="1"/>
        </p:nvSpPr>
        <p:spPr>
          <a:xfrm>
            <a:off x="7318805" y="2863361"/>
            <a:ext cx="951323" cy="230832"/>
          </a:xfrm>
          <a:prstGeom prst="rect">
            <a:avLst/>
          </a:prstGeom>
          <a:noFill/>
        </p:spPr>
        <p:txBody>
          <a:bodyPr wrap="square" lIns="0" tIns="0" rIns="0" bIns="0" rtlCol="0">
            <a:spAutoFit/>
          </a:bodyPr>
          <a:lstStyle/>
          <a:p>
            <a:pPr algn="ctr"/>
            <a:r>
              <a:rPr lang="en-GB" sz="1500" dirty="0">
                <a:solidFill>
                  <a:schemeClr val="tx1"/>
                </a:solidFill>
              </a:rPr>
              <a:t>Briefcase</a:t>
            </a:r>
          </a:p>
        </p:txBody>
      </p:sp>
      <p:pic>
        <p:nvPicPr>
          <p:cNvPr id="30" name="Picture 29" descr="Clock icon">
            <a:extLst>
              <a:ext uri="{FF2B5EF4-FFF2-40B4-BE49-F238E27FC236}">
                <a16:creationId xmlns:a16="http://schemas.microsoft.com/office/drawing/2014/main" id="{02D9EC88-85FA-8A43-9036-8DF8FB7C1A96}"/>
              </a:ext>
            </a:extLst>
          </p:cNvPr>
          <p:cNvPicPr>
            <a:picLocks noChangeAspect="1"/>
          </p:cNvPicPr>
          <p:nvPr userDrawn="1"/>
        </p:nvPicPr>
        <p:blipFill>
          <a:blip r:embed="rId9"/>
          <a:srcRect/>
          <a:stretch/>
        </p:blipFill>
        <p:spPr>
          <a:xfrm>
            <a:off x="8534581" y="1918870"/>
            <a:ext cx="853440" cy="853440"/>
          </a:xfrm>
          <a:prstGeom prst="rect">
            <a:avLst/>
          </a:prstGeom>
        </p:spPr>
      </p:pic>
      <p:sp>
        <p:nvSpPr>
          <p:cNvPr id="31" name="TextBox 30">
            <a:extLst>
              <a:ext uri="{FF2B5EF4-FFF2-40B4-BE49-F238E27FC236}">
                <a16:creationId xmlns:a16="http://schemas.microsoft.com/office/drawing/2014/main" id="{3F4F146F-092D-E24E-80D4-321DC776C1B9}"/>
              </a:ext>
            </a:extLst>
          </p:cNvPr>
          <p:cNvSpPr txBox="1"/>
          <p:nvPr userDrawn="1"/>
        </p:nvSpPr>
        <p:spPr>
          <a:xfrm>
            <a:off x="8474764" y="2863361"/>
            <a:ext cx="951323" cy="230832"/>
          </a:xfrm>
          <a:prstGeom prst="rect">
            <a:avLst/>
          </a:prstGeom>
          <a:noFill/>
        </p:spPr>
        <p:txBody>
          <a:bodyPr wrap="square" lIns="0" tIns="0" rIns="0" bIns="0" rtlCol="0">
            <a:spAutoFit/>
          </a:bodyPr>
          <a:lstStyle/>
          <a:p>
            <a:pPr algn="ctr"/>
            <a:r>
              <a:rPr lang="en-GB" sz="1500" dirty="0">
                <a:solidFill>
                  <a:schemeClr val="tx1"/>
                </a:solidFill>
              </a:rPr>
              <a:t>Clock</a:t>
            </a:r>
          </a:p>
        </p:txBody>
      </p:sp>
      <p:pic>
        <p:nvPicPr>
          <p:cNvPr id="32" name="Picture 31" descr="Split path icon">
            <a:extLst>
              <a:ext uri="{FF2B5EF4-FFF2-40B4-BE49-F238E27FC236}">
                <a16:creationId xmlns:a16="http://schemas.microsoft.com/office/drawing/2014/main" id="{C1708EF0-79D9-3E41-A63E-C73B13472E50}"/>
              </a:ext>
            </a:extLst>
          </p:cNvPr>
          <p:cNvPicPr>
            <a:picLocks noChangeAspect="1"/>
          </p:cNvPicPr>
          <p:nvPr userDrawn="1"/>
        </p:nvPicPr>
        <p:blipFill>
          <a:blip r:embed="rId10"/>
          <a:srcRect/>
          <a:stretch/>
        </p:blipFill>
        <p:spPr>
          <a:xfrm>
            <a:off x="9685101" y="1903387"/>
            <a:ext cx="853440" cy="853440"/>
          </a:xfrm>
          <a:prstGeom prst="rect">
            <a:avLst/>
          </a:prstGeom>
        </p:spPr>
      </p:pic>
      <p:sp>
        <p:nvSpPr>
          <p:cNvPr id="33" name="TextBox 32">
            <a:extLst>
              <a:ext uri="{FF2B5EF4-FFF2-40B4-BE49-F238E27FC236}">
                <a16:creationId xmlns:a16="http://schemas.microsoft.com/office/drawing/2014/main" id="{633F0297-75F6-9F43-8AB8-DB96355BB590}"/>
              </a:ext>
            </a:extLst>
          </p:cNvPr>
          <p:cNvSpPr txBox="1"/>
          <p:nvPr userDrawn="1"/>
        </p:nvSpPr>
        <p:spPr>
          <a:xfrm>
            <a:off x="9630722" y="2863361"/>
            <a:ext cx="951323" cy="230832"/>
          </a:xfrm>
          <a:prstGeom prst="rect">
            <a:avLst/>
          </a:prstGeom>
          <a:noFill/>
        </p:spPr>
        <p:txBody>
          <a:bodyPr wrap="square" lIns="0" tIns="0" rIns="0" bIns="0" rtlCol="0">
            <a:spAutoFit/>
          </a:bodyPr>
          <a:lstStyle/>
          <a:p>
            <a:pPr algn="ctr"/>
            <a:r>
              <a:rPr lang="en-GB" sz="1500" dirty="0">
                <a:solidFill>
                  <a:schemeClr val="tx1"/>
                </a:solidFill>
              </a:rPr>
              <a:t>Diverge</a:t>
            </a:r>
          </a:p>
        </p:txBody>
      </p:sp>
      <p:pic>
        <p:nvPicPr>
          <p:cNvPr id="34" name="Picture 33">
            <a:extLst>
              <a:ext uri="{FF2B5EF4-FFF2-40B4-BE49-F238E27FC236}">
                <a16:creationId xmlns:a16="http://schemas.microsoft.com/office/drawing/2014/main" id="{7501DD26-F764-0D46-BD09-5E0F5B0C155A}"/>
              </a:ext>
            </a:extLst>
          </p:cNvPr>
          <p:cNvPicPr>
            <a:picLocks noChangeAspect="1"/>
          </p:cNvPicPr>
          <p:nvPr userDrawn="1"/>
        </p:nvPicPr>
        <p:blipFill>
          <a:blip r:embed="rId11"/>
          <a:srcRect/>
          <a:stretch/>
        </p:blipFill>
        <p:spPr>
          <a:xfrm>
            <a:off x="10835621" y="1903387"/>
            <a:ext cx="853440" cy="853440"/>
          </a:xfrm>
          <a:prstGeom prst="rect">
            <a:avLst/>
          </a:prstGeom>
        </p:spPr>
      </p:pic>
      <p:sp>
        <p:nvSpPr>
          <p:cNvPr id="35" name="TextBox 34">
            <a:extLst>
              <a:ext uri="{FF2B5EF4-FFF2-40B4-BE49-F238E27FC236}">
                <a16:creationId xmlns:a16="http://schemas.microsoft.com/office/drawing/2014/main" id="{95568807-CDE8-334B-88F8-CD959717785E}"/>
              </a:ext>
            </a:extLst>
          </p:cNvPr>
          <p:cNvSpPr txBox="1"/>
          <p:nvPr userDrawn="1"/>
        </p:nvSpPr>
        <p:spPr>
          <a:xfrm>
            <a:off x="10786680" y="2881018"/>
            <a:ext cx="951323" cy="230832"/>
          </a:xfrm>
          <a:prstGeom prst="rect">
            <a:avLst/>
          </a:prstGeom>
          <a:noFill/>
        </p:spPr>
        <p:txBody>
          <a:bodyPr wrap="square" lIns="0" tIns="0" rIns="0" bIns="0" rtlCol="0">
            <a:spAutoFit/>
          </a:bodyPr>
          <a:lstStyle/>
          <a:p>
            <a:pPr algn="ctr"/>
            <a:r>
              <a:rPr lang="en-GB" sz="1500" dirty="0">
                <a:solidFill>
                  <a:schemeClr val="tx1"/>
                </a:solidFill>
              </a:rPr>
              <a:t>Converge</a:t>
            </a:r>
          </a:p>
        </p:txBody>
      </p:sp>
      <p:pic>
        <p:nvPicPr>
          <p:cNvPr id="36" name="Picture 35">
            <a:extLst>
              <a:ext uri="{FF2B5EF4-FFF2-40B4-BE49-F238E27FC236}">
                <a16:creationId xmlns:a16="http://schemas.microsoft.com/office/drawing/2014/main" id="{7D50BBAE-AF0F-3B4E-8C42-FA49FF557706}"/>
              </a:ext>
            </a:extLst>
          </p:cNvPr>
          <p:cNvPicPr>
            <a:picLocks noChangeAspect="1"/>
          </p:cNvPicPr>
          <p:nvPr userDrawn="1"/>
        </p:nvPicPr>
        <p:blipFill>
          <a:blip r:embed="rId12"/>
          <a:srcRect/>
          <a:stretch/>
        </p:blipFill>
        <p:spPr>
          <a:xfrm>
            <a:off x="480941" y="1907847"/>
            <a:ext cx="853440" cy="853440"/>
          </a:xfrm>
          <a:prstGeom prst="rect">
            <a:avLst/>
          </a:prstGeom>
        </p:spPr>
      </p:pic>
      <p:sp>
        <p:nvSpPr>
          <p:cNvPr id="37" name="TextBox 36">
            <a:extLst>
              <a:ext uri="{FF2B5EF4-FFF2-40B4-BE49-F238E27FC236}">
                <a16:creationId xmlns:a16="http://schemas.microsoft.com/office/drawing/2014/main" id="{C292F851-2075-9E41-A6A8-BBA2101FDE69}"/>
              </a:ext>
            </a:extLst>
          </p:cNvPr>
          <p:cNvSpPr txBox="1"/>
          <p:nvPr userDrawn="1"/>
        </p:nvSpPr>
        <p:spPr>
          <a:xfrm>
            <a:off x="394781" y="4218338"/>
            <a:ext cx="951323" cy="230832"/>
          </a:xfrm>
          <a:prstGeom prst="rect">
            <a:avLst/>
          </a:prstGeom>
          <a:noFill/>
        </p:spPr>
        <p:txBody>
          <a:bodyPr wrap="square" lIns="0" tIns="0" rIns="0" bIns="0" rtlCol="0">
            <a:spAutoFit/>
          </a:bodyPr>
          <a:lstStyle/>
          <a:p>
            <a:pPr algn="ctr"/>
            <a:r>
              <a:rPr lang="en-GB" sz="1500" dirty="0">
                <a:solidFill>
                  <a:schemeClr val="tx1"/>
                </a:solidFill>
              </a:rPr>
              <a:t>Map pin</a:t>
            </a:r>
          </a:p>
        </p:txBody>
      </p:sp>
      <p:pic>
        <p:nvPicPr>
          <p:cNvPr id="38" name="Picture 37" descr="Share icon">
            <a:extLst>
              <a:ext uri="{FF2B5EF4-FFF2-40B4-BE49-F238E27FC236}">
                <a16:creationId xmlns:a16="http://schemas.microsoft.com/office/drawing/2014/main" id="{8339F90F-B07F-714C-A803-C2D7B3E5E337}"/>
              </a:ext>
            </a:extLst>
          </p:cNvPr>
          <p:cNvPicPr>
            <a:picLocks noChangeAspect="1"/>
          </p:cNvPicPr>
          <p:nvPr userDrawn="1"/>
        </p:nvPicPr>
        <p:blipFill>
          <a:blip r:embed="rId13"/>
          <a:srcRect/>
          <a:stretch/>
        </p:blipFill>
        <p:spPr>
          <a:xfrm>
            <a:off x="480941" y="4649928"/>
            <a:ext cx="853440" cy="853440"/>
          </a:xfrm>
          <a:prstGeom prst="rect">
            <a:avLst/>
          </a:prstGeom>
        </p:spPr>
      </p:pic>
      <p:sp>
        <p:nvSpPr>
          <p:cNvPr id="39" name="TextBox 38">
            <a:extLst>
              <a:ext uri="{FF2B5EF4-FFF2-40B4-BE49-F238E27FC236}">
                <a16:creationId xmlns:a16="http://schemas.microsoft.com/office/drawing/2014/main" id="{275A8C38-222B-6B43-868F-3803D1C15A98}"/>
              </a:ext>
            </a:extLst>
          </p:cNvPr>
          <p:cNvSpPr txBox="1"/>
          <p:nvPr userDrawn="1"/>
        </p:nvSpPr>
        <p:spPr>
          <a:xfrm>
            <a:off x="394781" y="5594112"/>
            <a:ext cx="951323" cy="230832"/>
          </a:xfrm>
          <a:prstGeom prst="rect">
            <a:avLst/>
          </a:prstGeom>
          <a:noFill/>
        </p:spPr>
        <p:txBody>
          <a:bodyPr wrap="square" lIns="0" tIns="0" rIns="0" bIns="0" rtlCol="0">
            <a:spAutoFit/>
          </a:bodyPr>
          <a:lstStyle/>
          <a:p>
            <a:pPr algn="ctr"/>
            <a:r>
              <a:rPr lang="en-GB" sz="1500" dirty="0">
                <a:solidFill>
                  <a:schemeClr val="tx1"/>
                </a:solidFill>
              </a:rPr>
              <a:t>Share</a:t>
            </a:r>
          </a:p>
        </p:txBody>
      </p:sp>
      <p:pic>
        <p:nvPicPr>
          <p:cNvPr id="40" name="Picture 39" descr="Camera icon">
            <a:extLst>
              <a:ext uri="{FF2B5EF4-FFF2-40B4-BE49-F238E27FC236}">
                <a16:creationId xmlns:a16="http://schemas.microsoft.com/office/drawing/2014/main" id="{3B3B1BED-D8BE-7A4B-98AA-775D55CF4A43}"/>
              </a:ext>
            </a:extLst>
          </p:cNvPr>
          <p:cNvPicPr>
            <a:picLocks noChangeAspect="1"/>
          </p:cNvPicPr>
          <p:nvPr userDrawn="1"/>
        </p:nvPicPr>
        <p:blipFill>
          <a:blip r:embed="rId14"/>
          <a:srcRect/>
          <a:stretch/>
        </p:blipFill>
        <p:spPr>
          <a:xfrm>
            <a:off x="1631461" y="3286988"/>
            <a:ext cx="853440" cy="853440"/>
          </a:xfrm>
          <a:prstGeom prst="rect">
            <a:avLst/>
          </a:prstGeom>
        </p:spPr>
      </p:pic>
      <p:sp>
        <p:nvSpPr>
          <p:cNvPr id="41" name="TextBox 40">
            <a:extLst>
              <a:ext uri="{FF2B5EF4-FFF2-40B4-BE49-F238E27FC236}">
                <a16:creationId xmlns:a16="http://schemas.microsoft.com/office/drawing/2014/main" id="{768F2BBD-CCDA-7F45-8DE4-543C026843D0}"/>
              </a:ext>
            </a:extLst>
          </p:cNvPr>
          <p:cNvSpPr txBox="1"/>
          <p:nvPr userDrawn="1"/>
        </p:nvSpPr>
        <p:spPr>
          <a:xfrm>
            <a:off x="1534735" y="4218338"/>
            <a:ext cx="951323" cy="230832"/>
          </a:xfrm>
          <a:prstGeom prst="rect">
            <a:avLst/>
          </a:prstGeom>
          <a:noFill/>
        </p:spPr>
        <p:txBody>
          <a:bodyPr wrap="square" lIns="0" tIns="0" rIns="0" bIns="0" rtlCol="0">
            <a:spAutoFit/>
          </a:bodyPr>
          <a:lstStyle/>
          <a:p>
            <a:pPr algn="ctr"/>
            <a:r>
              <a:rPr lang="en-GB" sz="1500" dirty="0">
                <a:solidFill>
                  <a:schemeClr val="tx1"/>
                </a:solidFill>
              </a:rPr>
              <a:t>Camera</a:t>
            </a:r>
          </a:p>
        </p:txBody>
      </p:sp>
      <p:pic>
        <p:nvPicPr>
          <p:cNvPr id="42" name="Picture 41" descr="Cloud icon">
            <a:extLst>
              <a:ext uri="{FF2B5EF4-FFF2-40B4-BE49-F238E27FC236}">
                <a16:creationId xmlns:a16="http://schemas.microsoft.com/office/drawing/2014/main" id="{26007F0F-96D4-A040-8902-1F7A0F5661CA}"/>
              </a:ext>
            </a:extLst>
          </p:cNvPr>
          <p:cNvPicPr>
            <a:picLocks noChangeAspect="1"/>
          </p:cNvPicPr>
          <p:nvPr userDrawn="1"/>
        </p:nvPicPr>
        <p:blipFill>
          <a:blip r:embed="rId15"/>
          <a:srcRect/>
          <a:stretch/>
        </p:blipFill>
        <p:spPr>
          <a:xfrm>
            <a:off x="2781981" y="3287161"/>
            <a:ext cx="853440" cy="853440"/>
          </a:xfrm>
          <a:prstGeom prst="rect">
            <a:avLst/>
          </a:prstGeom>
        </p:spPr>
      </p:pic>
      <p:sp>
        <p:nvSpPr>
          <p:cNvPr id="43" name="TextBox 42">
            <a:extLst>
              <a:ext uri="{FF2B5EF4-FFF2-40B4-BE49-F238E27FC236}">
                <a16:creationId xmlns:a16="http://schemas.microsoft.com/office/drawing/2014/main" id="{9A3184D6-D84D-5E40-B68A-D6996287DB78}"/>
              </a:ext>
            </a:extLst>
          </p:cNvPr>
          <p:cNvSpPr txBox="1"/>
          <p:nvPr userDrawn="1"/>
        </p:nvSpPr>
        <p:spPr>
          <a:xfrm>
            <a:off x="2694974" y="4218338"/>
            <a:ext cx="951323" cy="230832"/>
          </a:xfrm>
          <a:prstGeom prst="rect">
            <a:avLst/>
          </a:prstGeom>
          <a:noFill/>
        </p:spPr>
        <p:txBody>
          <a:bodyPr wrap="square" lIns="0" tIns="0" rIns="0" bIns="0" rtlCol="0">
            <a:spAutoFit/>
          </a:bodyPr>
          <a:lstStyle/>
          <a:p>
            <a:pPr algn="ctr"/>
            <a:r>
              <a:rPr lang="en-GB" sz="1500" dirty="0">
                <a:solidFill>
                  <a:schemeClr val="tx1"/>
                </a:solidFill>
              </a:rPr>
              <a:t>Cloud</a:t>
            </a:r>
          </a:p>
        </p:txBody>
      </p:sp>
      <p:pic>
        <p:nvPicPr>
          <p:cNvPr id="44" name="Picture 43" descr="Cloud upload icon">
            <a:extLst>
              <a:ext uri="{FF2B5EF4-FFF2-40B4-BE49-F238E27FC236}">
                <a16:creationId xmlns:a16="http://schemas.microsoft.com/office/drawing/2014/main" id="{A9DB398A-0F74-3E43-B756-66DE6DCF6B84}"/>
              </a:ext>
            </a:extLst>
          </p:cNvPr>
          <p:cNvPicPr>
            <a:picLocks noChangeAspect="1"/>
          </p:cNvPicPr>
          <p:nvPr userDrawn="1"/>
        </p:nvPicPr>
        <p:blipFill>
          <a:blip r:embed="rId16"/>
          <a:srcRect/>
          <a:stretch/>
        </p:blipFill>
        <p:spPr>
          <a:xfrm>
            <a:off x="3932501" y="3286988"/>
            <a:ext cx="853440" cy="853440"/>
          </a:xfrm>
          <a:prstGeom prst="rect">
            <a:avLst/>
          </a:prstGeom>
        </p:spPr>
      </p:pic>
      <p:sp>
        <p:nvSpPr>
          <p:cNvPr id="45" name="TextBox 44">
            <a:extLst>
              <a:ext uri="{FF2B5EF4-FFF2-40B4-BE49-F238E27FC236}">
                <a16:creationId xmlns:a16="http://schemas.microsoft.com/office/drawing/2014/main" id="{14BA2C0E-9706-C84B-A390-E678BA065757}"/>
              </a:ext>
            </a:extLst>
          </p:cNvPr>
          <p:cNvSpPr txBox="1"/>
          <p:nvPr userDrawn="1"/>
        </p:nvSpPr>
        <p:spPr>
          <a:xfrm>
            <a:off x="3755346" y="4218338"/>
            <a:ext cx="1140801" cy="230832"/>
          </a:xfrm>
          <a:prstGeom prst="rect">
            <a:avLst/>
          </a:prstGeom>
          <a:noFill/>
        </p:spPr>
        <p:txBody>
          <a:bodyPr wrap="square" lIns="0" tIns="0" rIns="0" bIns="0" rtlCol="0">
            <a:spAutoFit/>
          </a:bodyPr>
          <a:lstStyle/>
          <a:p>
            <a:pPr algn="ctr"/>
            <a:r>
              <a:rPr lang="en-GB" sz="1500" spc="-40" dirty="0">
                <a:solidFill>
                  <a:schemeClr val="tx1"/>
                </a:solidFill>
              </a:rPr>
              <a:t>Cloud upload</a:t>
            </a:r>
          </a:p>
        </p:txBody>
      </p:sp>
      <p:pic>
        <p:nvPicPr>
          <p:cNvPr id="46" name="Picture 45" descr="Cloud download icon">
            <a:extLst>
              <a:ext uri="{FF2B5EF4-FFF2-40B4-BE49-F238E27FC236}">
                <a16:creationId xmlns:a16="http://schemas.microsoft.com/office/drawing/2014/main" id="{693AAAE9-897C-5840-AC49-6A0DD5A63DC3}"/>
              </a:ext>
            </a:extLst>
          </p:cNvPr>
          <p:cNvPicPr>
            <a:picLocks noChangeAspect="1"/>
          </p:cNvPicPr>
          <p:nvPr userDrawn="1"/>
        </p:nvPicPr>
        <p:blipFill>
          <a:blip r:embed="rId17"/>
          <a:srcRect/>
          <a:stretch/>
        </p:blipFill>
        <p:spPr>
          <a:xfrm>
            <a:off x="5083021" y="3286988"/>
            <a:ext cx="853440" cy="853440"/>
          </a:xfrm>
          <a:prstGeom prst="rect">
            <a:avLst/>
          </a:prstGeom>
        </p:spPr>
      </p:pic>
      <p:pic>
        <p:nvPicPr>
          <p:cNvPr id="47" name="Picture 46" descr="Code icon">
            <a:extLst>
              <a:ext uri="{FF2B5EF4-FFF2-40B4-BE49-F238E27FC236}">
                <a16:creationId xmlns:a16="http://schemas.microsoft.com/office/drawing/2014/main" id="{0DFEBF10-8812-6245-A72B-8392F9460528}"/>
              </a:ext>
            </a:extLst>
          </p:cNvPr>
          <p:cNvPicPr>
            <a:picLocks noChangeAspect="1"/>
          </p:cNvPicPr>
          <p:nvPr userDrawn="1"/>
        </p:nvPicPr>
        <p:blipFill>
          <a:blip r:embed="rId18"/>
          <a:srcRect/>
          <a:stretch/>
        </p:blipFill>
        <p:spPr>
          <a:xfrm>
            <a:off x="6233541" y="3271505"/>
            <a:ext cx="853440" cy="853440"/>
          </a:xfrm>
          <a:prstGeom prst="rect">
            <a:avLst/>
          </a:prstGeom>
        </p:spPr>
      </p:pic>
      <p:sp>
        <p:nvSpPr>
          <p:cNvPr id="48" name="TextBox 47">
            <a:extLst>
              <a:ext uri="{FF2B5EF4-FFF2-40B4-BE49-F238E27FC236}">
                <a16:creationId xmlns:a16="http://schemas.microsoft.com/office/drawing/2014/main" id="{340E8586-EF62-824A-8C16-EC08B59F7CCE}"/>
              </a:ext>
            </a:extLst>
          </p:cNvPr>
          <p:cNvSpPr txBox="1"/>
          <p:nvPr userDrawn="1"/>
        </p:nvSpPr>
        <p:spPr>
          <a:xfrm>
            <a:off x="6174570" y="4218338"/>
            <a:ext cx="951323" cy="230832"/>
          </a:xfrm>
          <a:prstGeom prst="rect">
            <a:avLst/>
          </a:prstGeom>
          <a:noFill/>
        </p:spPr>
        <p:txBody>
          <a:bodyPr wrap="square" lIns="0" tIns="0" rIns="0" bIns="0" rtlCol="0">
            <a:spAutoFit/>
          </a:bodyPr>
          <a:lstStyle/>
          <a:p>
            <a:pPr algn="ctr"/>
            <a:r>
              <a:rPr lang="en-GB" sz="1500" dirty="0">
                <a:solidFill>
                  <a:schemeClr val="tx1"/>
                </a:solidFill>
              </a:rPr>
              <a:t>Code</a:t>
            </a:r>
          </a:p>
        </p:txBody>
      </p:sp>
      <p:pic>
        <p:nvPicPr>
          <p:cNvPr id="49" name="Picture 48" descr="Speech icon">
            <a:extLst>
              <a:ext uri="{FF2B5EF4-FFF2-40B4-BE49-F238E27FC236}">
                <a16:creationId xmlns:a16="http://schemas.microsoft.com/office/drawing/2014/main" id="{6A2E2B7F-CFD6-C44D-B1D4-1A96DAD4A487}"/>
              </a:ext>
            </a:extLst>
          </p:cNvPr>
          <p:cNvPicPr>
            <a:picLocks noChangeAspect="1"/>
          </p:cNvPicPr>
          <p:nvPr userDrawn="1"/>
        </p:nvPicPr>
        <p:blipFill>
          <a:blip r:embed="rId19"/>
          <a:srcRect/>
          <a:stretch/>
        </p:blipFill>
        <p:spPr>
          <a:xfrm>
            <a:off x="7384061" y="3278097"/>
            <a:ext cx="853440" cy="853440"/>
          </a:xfrm>
          <a:prstGeom prst="rect">
            <a:avLst/>
          </a:prstGeom>
        </p:spPr>
      </p:pic>
      <p:sp>
        <p:nvSpPr>
          <p:cNvPr id="50" name="TextBox 49">
            <a:extLst>
              <a:ext uri="{FF2B5EF4-FFF2-40B4-BE49-F238E27FC236}">
                <a16:creationId xmlns:a16="http://schemas.microsoft.com/office/drawing/2014/main" id="{3B6B9FF2-E2DD-3B49-8086-4537D69CB16C}"/>
              </a:ext>
            </a:extLst>
          </p:cNvPr>
          <p:cNvSpPr txBox="1"/>
          <p:nvPr userDrawn="1"/>
        </p:nvSpPr>
        <p:spPr>
          <a:xfrm>
            <a:off x="7318805" y="4218338"/>
            <a:ext cx="951323" cy="230832"/>
          </a:xfrm>
          <a:prstGeom prst="rect">
            <a:avLst/>
          </a:prstGeom>
          <a:noFill/>
        </p:spPr>
        <p:txBody>
          <a:bodyPr wrap="square" lIns="0" tIns="0" rIns="0" bIns="0" rtlCol="0">
            <a:spAutoFit/>
          </a:bodyPr>
          <a:lstStyle/>
          <a:p>
            <a:pPr algn="ctr"/>
            <a:r>
              <a:rPr lang="en-GB" sz="1500" dirty="0">
                <a:solidFill>
                  <a:schemeClr val="tx1"/>
                </a:solidFill>
              </a:rPr>
              <a:t>Speech</a:t>
            </a:r>
          </a:p>
        </p:txBody>
      </p:sp>
      <p:pic>
        <p:nvPicPr>
          <p:cNvPr id="51" name="Picture 50" descr="Comment icon">
            <a:extLst>
              <a:ext uri="{FF2B5EF4-FFF2-40B4-BE49-F238E27FC236}">
                <a16:creationId xmlns:a16="http://schemas.microsoft.com/office/drawing/2014/main" id="{56DDD3A2-AF2D-4449-8A3C-3EECDF226860}"/>
              </a:ext>
            </a:extLst>
          </p:cNvPr>
          <p:cNvPicPr>
            <a:picLocks noChangeAspect="1"/>
          </p:cNvPicPr>
          <p:nvPr userDrawn="1"/>
        </p:nvPicPr>
        <p:blipFill>
          <a:blip r:embed="rId20"/>
          <a:srcRect/>
          <a:stretch/>
        </p:blipFill>
        <p:spPr>
          <a:xfrm>
            <a:off x="8534581" y="3286988"/>
            <a:ext cx="853440" cy="853440"/>
          </a:xfrm>
          <a:prstGeom prst="rect">
            <a:avLst/>
          </a:prstGeom>
        </p:spPr>
      </p:pic>
      <p:sp>
        <p:nvSpPr>
          <p:cNvPr id="52" name="TextBox 51">
            <a:extLst>
              <a:ext uri="{FF2B5EF4-FFF2-40B4-BE49-F238E27FC236}">
                <a16:creationId xmlns:a16="http://schemas.microsoft.com/office/drawing/2014/main" id="{58D6B0C9-CF06-5845-8C1A-8517AFB4182C}"/>
              </a:ext>
            </a:extLst>
          </p:cNvPr>
          <p:cNvSpPr txBox="1"/>
          <p:nvPr userDrawn="1"/>
        </p:nvSpPr>
        <p:spPr>
          <a:xfrm>
            <a:off x="8342400" y="4218338"/>
            <a:ext cx="1210337" cy="230832"/>
          </a:xfrm>
          <a:prstGeom prst="rect">
            <a:avLst/>
          </a:prstGeom>
          <a:noFill/>
        </p:spPr>
        <p:txBody>
          <a:bodyPr wrap="square" lIns="0" tIns="0" rIns="0" bIns="0" rtlCol="0">
            <a:spAutoFit/>
          </a:bodyPr>
          <a:lstStyle/>
          <a:p>
            <a:pPr algn="ctr"/>
            <a:r>
              <a:rPr lang="en-GB" sz="1500" spc="-50" dirty="0">
                <a:solidFill>
                  <a:schemeClr val="tx1"/>
                </a:solidFill>
              </a:rPr>
              <a:t>Comment</a:t>
            </a:r>
          </a:p>
        </p:txBody>
      </p:sp>
      <p:pic>
        <p:nvPicPr>
          <p:cNvPr id="53" name="Picture 52" descr="Chat icon">
            <a:extLst>
              <a:ext uri="{FF2B5EF4-FFF2-40B4-BE49-F238E27FC236}">
                <a16:creationId xmlns:a16="http://schemas.microsoft.com/office/drawing/2014/main" id="{BE764D91-C7C6-AE4B-A752-EBEC169383E4}"/>
              </a:ext>
            </a:extLst>
          </p:cNvPr>
          <p:cNvPicPr>
            <a:picLocks noChangeAspect="1"/>
          </p:cNvPicPr>
          <p:nvPr userDrawn="1"/>
        </p:nvPicPr>
        <p:blipFill>
          <a:blip r:embed="rId21"/>
          <a:srcRect/>
          <a:stretch/>
        </p:blipFill>
        <p:spPr>
          <a:xfrm>
            <a:off x="9685101" y="3271505"/>
            <a:ext cx="853440" cy="853440"/>
          </a:xfrm>
          <a:prstGeom prst="rect">
            <a:avLst/>
          </a:prstGeom>
        </p:spPr>
      </p:pic>
      <p:sp>
        <p:nvSpPr>
          <p:cNvPr id="54" name="TextBox 53">
            <a:extLst>
              <a:ext uri="{FF2B5EF4-FFF2-40B4-BE49-F238E27FC236}">
                <a16:creationId xmlns:a16="http://schemas.microsoft.com/office/drawing/2014/main" id="{C0BE0237-5EB2-DB4D-9BB8-3134AA9C2179}"/>
              </a:ext>
            </a:extLst>
          </p:cNvPr>
          <p:cNvSpPr txBox="1"/>
          <p:nvPr userDrawn="1"/>
        </p:nvSpPr>
        <p:spPr>
          <a:xfrm>
            <a:off x="9630722" y="4218338"/>
            <a:ext cx="951323" cy="230832"/>
          </a:xfrm>
          <a:prstGeom prst="rect">
            <a:avLst/>
          </a:prstGeom>
          <a:noFill/>
        </p:spPr>
        <p:txBody>
          <a:bodyPr wrap="square" lIns="0" tIns="0" rIns="0" bIns="0" rtlCol="0">
            <a:spAutoFit/>
          </a:bodyPr>
          <a:lstStyle/>
          <a:p>
            <a:pPr algn="ctr"/>
            <a:r>
              <a:rPr lang="en-GB" sz="1500" dirty="0">
                <a:solidFill>
                  <a:schemeClr val="tx1"/>
                </a:solidFill>
              </a:rPr>
              <a:t>Chat</a:t>
            </a:r>
          </a:p>
        </p:txBody>
      </p:sp>
      <p:pic>
        <p:nvPicPr>
          <p:cNvPr id="55" name="Picture 54" descr="Crossover icon">
            <a:extLst>
              <a:ext uri="{FF2B5EF4-FFF2-40B4-BE49-F238E27FC236}">
                <a16:creationId xmlns:a16="http://schemas.microsoft.com/office/drawing/2014/main" id="{05147F86-2382-2645-9288-119076818220}"/>
              </a:ext>
            </a:extLst>
          </p:cNvPr>
          <p:cNvPicPr>
            <a:picLocks noChangeAspect="1"/>
          </p:cNvPicPr>
          <p:nvPr userDrawn="1"/>
        </p:nvPicPr>
        <p:blipFill>
          <a:blip r:embed="rId22"/>
          <a:srcRect/>
          <a:stretch/>
        </p:blipFill>
        <p:spPr>
          <a:xfrm>
            <a:off x="10835621" y="3271505"/>
            <a:ext cx="853440" cy="853440"/>
          </a:xfrm>
          <a:prstGeom prst="rect">
            <a:avLst/>
          </a:prstGeom>
        </p:spPr>
      </p:pic>
      <p:sp>
        <p:nvSpPr>
          <p:cNvPr id="56" name="TextBox 55">
            <a:extLst>
              <a:ext uri="{FF2B5EF4-FFF2-40B4-BE49-F238E27FC236}">
                <a16:creationId xmlns:a16="http://schemas.microsoft.com/office/drawing/2014/main" id="{DF548BDA-9066-1548-BE49-59118C3C41E5}"/>
              </a:ext>
            </a:extLst>
          </p:cNvPr>
          <p:cNvSpPr txBox="1"/>
          <p:nvPr userDrawn="1"/>
        </p:nvSpPr>
        <p:spPr>
          <a:xfrm>
            <a:off x="10786680" y="4218338"/>
            <a:ext cx="951323" cy="230832"/>
          </a:xfrm>
          <a:prstGeom prst="rect">
            <a:avLst/>
          </a:prstGeom>
          <a:noFill/>
        </p:spPr>
        <p:txBody>
          <a:bodyPr wrap="square" lIns="0" tIns="0" rIns="0" bIns="0" rtlCol="0">
            <a:spAutoFit/>
          </a:bodyPr>
          <a:lstStyle/>
          <a:p>
            <a:pPr algn="ctr"/>
            <a:r>
              <a:rPr lang="en-GB" sz="1500" dirty="0">
                <a:solidFill>
                  <a:schemeClr val="tx1"/>
                </a:solidFill>
              </a:rPr>
              <a:t>Crossover</a:t>
            </a:r>
          </a:p>
        </p:txBody>
      </p:sp>
      <p:pic>
        <p:nvPicPr>
          <p:cNvPr id="57" name="Picture 56" descr="Cross icon">
            <a:extLst>
              <a:ext uri="{FF2B5EF4-FFF2-40B4-BE49-F238E27FC236}">
                <a16:creationId xmlns:a16="http://schemas.microsoft.com/office/drawing/2014/main" id="{C0F21865-2796-E440-8F44-DECEC23C662A}"/>
              </a:ext>
            </a:extLst>
          </p:cNvPr>
          <p:cNvPicPr>
            <a:picLocks noChangeAspect="1"/>
          </p:cNvPicPr>
          <p:nvPr userDrawn="1"/>
        </p:nvPicPr>
        <p:blipFill>
          <a:blip r:embed="rId23"/>
          <a:srcRect/>
          <a:stretch/>
        </p:blipFill>
        <p:spPr>
          <a:xfrm>
            <a:off x="1631461" y="4641965"/>
            <a:ext cx="853440" cy="853440"/>
          </a:xfrm>
          <a:prstGeom prst="rect">
            <a:avLst/>
          </a:prstGeom>
        </p:spPr>
      </p:pic>
      <p:sp>
        <p:nvSpPr>
          <p:cNvPr id="58" name="TextBox 57">
            <a:extLst>
              <a:ext uri="{FF2B5EF4-FFF2-40B4-BE49-F238E27FC236}">
                <a16:creationId xmlns:a16="http://schemas.microsoft.com/office/drawing/2014/main" id="{CF2330BB-14B0-D646-B52C-D4F4BA14B031}"/>
              </a:ext>
            </a:extLst>
          </p:cNvPr>
          <p:cNvSpPr txBox="1"/>
          <p:nvPr userDrawn="1"/>
        </p:nvSpPr>
        <p:spPr>
          <a:xfrm>
            <a:off x="1582519" y="5604113"/>
            <a:ext cx="951323" cy="230832"/>
          </a:xfrm>
          <a:prstGeom prst="rect">
            <a:avLst/>
          </a:prstGeom>
          <a:noFill/>
        </p:spPr>
        <p:txBody>
          <a:bodyPr wrap="square" lIns="0" tIns="0" rIns="0" bIns="0" rtlCol="0">
            <a:spAutoFit/>
          </a:bodyPr>
          <a:lstStyle/>
          <a:p>
            <a:pPr algn="ctr"/>
            <a:r>
              <a:rPr lang="en-GB" sz="1500" dirty="0">
                <a:solidFill>
                  <a:schemeClr val="tx1"/>
                </a:solidFill>
              </a:rPr>
              <a:t>Cross</a:t>
            </a:r>
          </a:p>
        </p:txBody>
      </p:sp>
      <p:pic>
        <p:nvPicPr>
          <p:cNvPr id="59" name="Picture 58" descr="Monitor screen icon">
            <a:extLst>
              <a:ext uri="{FF2B5EF4-FFF2-40B4-BE49-F238E27FC236}">
                <a16:creationId xmlns:a16="http://schemas.microsoft.com/office/drawing/2014/main" id="{C0ABA14D-4B18-FD4B-BBF0-DBB034C541FA}"/>
              </a:ext>
            </a:extLst>
          </p:cNvPr>
          <p:cNvPicPr>
            <a:picLocks noChangeAspect="1"/>
          </p:cNvPicPr>
          <p:nvPr userDrawn="1"/>
        </p:nvPicPr>
        <p:blipFill>
          <a:blip r:embed="rId24"/>
          <a:srcRect/>
          <a:stretch/>
        </p:blipFill>
        <p:spPr>
          <a:xfrm>
            <a:off x="2781981" y="4642138"/>
            <a:ext cx="853440" cy="853440"/>
          </a:xfrm>
          <a:prstGeom prst="rect">
            <a:avLst/>
          </a:prstGeom>
        </p:spPr>
      </p:pic>
      <p:sp>
        <p:nvSpPr>
          <p:cNvPr id="60" name="TextBox 59">
            <a:extLst>
              <a:ext uri="{FF2B5EF4-FFF2-40B4-BE49-F238E27FC236}">
                <a16:creationId xmlns:a16="http://schemas.microsoft.com/office/drawing/2014/main" id="{EB0FF729-4E44-7E4D-A469-373D3893C166}"/>
              </a:ext>
            </a:extLst>
          </p:cNvPr>
          <p:cNvSpPr txBox="1"/>
          <p:nvPr userDrawn="1"/>
        </p:nvSpPr>
        <p:spPr>
          <a:xfrm>
            <a:off x="2706697" y="5604595"/>
            <a:ext cx="951323" cy="230832"/>
          </a:xfrm>
          <a:prstGeom prst="rect">
            <a:avLst/>
          </a:prstGeom>
          <a:noFill/>
        </p:spPr>
        <p:txBody>
          <a:bodyPr wrap="square" lIns="0" tIns="0" rIns="0" bIns="0" rtlCol="0">
            <a:spAutoFit/>
          </a:bodyPr>
          <a:lstStyle/>
          <a:p>
            <a:pPr algn="ctr"/>
            <a:r>
              <a:rPr lang="en-GB" sz="1500" dirty="0">
                <a:solidFill>
                  <a:schemeClr val="tx1"/>
                </a:solidFill>
              </a:rPr>
              <a:t>Monitor</a:t>
            </a:r>
          </a:p>
        </p:txBody>
      </p:sp>
      <p:pic>
        <p:nvPicPr>
          <p:cNvPr id="61" name="Picture 60" descr="Tablet device icon">
            <a:extLst>
              <a:ext uri="{FF2B5EF4-FFF2-40B4-BE49-F238E27FC236}">
                <a16:creationId xmlns:a16="http://schemas.microsoft.com/office/drawing/2014/main" id="{DCD4783F-B404-7849-9270-B4C8CDCF9B9C}"/>
              </a:ext>
            </a:extLst>
          </p:cNvPr>
          <p:cNvPicPr>
            <a:picLocks noChangeAspect="1"/>
          </p:cNvPicPr>
          <p:nvPr userDrawn="1"/>
        </p:nvPicPr>
        <p:blipFill>
          <a:blip r:embed="rId25"/>
          <a:srcRect/>
          <a:stretch/>
        </p:blipFill>
        <p:spPr>
          <a:xfrm>
            <a:off x="3932501" y="4641965"/>
            <a:ext cx="853440" cy="853440"/>
          </a:xfrm>
          <a:prstGeom prst="rect">
            <a:avLst/>
          </a:prstGeom>
        </p:spPr>
      </p:pic>
      <p:sp>
        <p:nvSpPr>
          <p:cNvPr id="62" name="TextBox 61">
            <a:extLst>
              <a:ext uri="{FF2B5EF4-FFF2-40B4-BE49-F238E27FC236}">
                <a16:creationId xmlns:a16="http://schemas.microsoft.com/office/drawing/2014/main" id="{E5DBA880-E259-2B4F-96BC-B9436B0BA41F}"/>
              </a:ext>
            </a:extLst>
          </p:cNvPr>
          <p:cNvSpPr txBox="1"/>
          <p:nvPr userDrawn="1"/>
        </p:nvSpPr>
        <p:spPr>
          <a:xfrm>
            <a:off x="3850932" y="5587211"/>
            <a:ext cx="951323" cy="230832"/>
          </a:xfrm>
          <a:prstGeom prst="rect">
            <a:avLst/>
          </a:prstGeom>
          <a:noFill/>
        </p:spPr>
        <p:txBody>
          <a:bodyPr wrap="square" lIns="0" tIns="0" rIns="0" bIns="0" rtlCol="0">
            <a:spAutoFit/>
          </a:bodyPr>
          <a:lstStyle/>
          <a:p>
            <a:pPr algn="ctr"/>
            <a:r>
              <a:rPr lang="en-GB" sz="1500" dirty="0">
                <a:solidFill>
                  <a:schemeClr val="tx1"/>
                </a:solidFill>
              </a:rPr>
              <a:t>Tablet</a:t>
            </a:r>
          </a:p>
        </p:txBody>
      </p:sp>
      <p:pic>
        <p:nvPicPr>
          <p:cNvPr id="63" name="Picture 62" descr="Wifi icon">
            <a:extLst>
              <a:ext uri="{FF2B5EF4-FFF2-40B4-BE49-F238E27FC236}">
                <a16:creationId xmlns:a16="http://schemas.microsoft.com/office/drawing/2014/main" id="{F0E1AC9F-7C86-8A48-8E51-BEFCFC8D6A36}"/>
              </a:ext>
            </a:extLst>
          </p:cNvPr>
          <p:cNvPicPr>
            <a:picLocks noChangeAspect="1"/>
          </p:cNvPicPr>
          <p:nvPr userDrawn="1"/>
        </p:nvPicPr>
        <p:blipFill>
          <a:blip r:embed="rId26"/>
          <a:srcRect/>
          <a:stretch/>
        </p:blipFill>
        <p:spPr>
          <a:xfrm>
            <a:off x="5083021" y="4641965"/>
            <a:ext cx="853440" cy="853440"/>
          </a:xfrm>
          <a:prstGeom prst="rect">
            <a:avLst/>
          </a:prstGeom>
        </p:spPr>
      </p:pic>
      <p:sp>
        <p:nvSpPr>
          <p:cNvPr id="64" name="TextBox 63">
            <a:extLst>
              <a:ext uri="{FF2B5EF4-FFF2-40B4-BE49-F238E27FC236}">
                <a16:creationId xmlns:a16="http://schemas.microsoft.com/office/drawing/2014/main" id="{5EBD3906-7C89-DF49-9775-9E9E8E6F4AEB}"/>
              </a:ext>
            </a:extLst>
          </p:cNvPr>
          <p:cNvSpPr txBox="1"/>
          <p:nvPr userDrawn="1"/>
        </p:nvSpPr>
        <p:spPr>
          <a:xfrm>
            <a:off x="5002609" y="5586456"/>
            <a:ext cx="951323" cy="230832"/>
          </a:xfrm>
          <a:prstGeom prst="rect">
            <a:avLst/>
          </a:prstGeom>
          <a:noFill/>
        </p:spPr>
        <p:txBody>
          <a:bodyPr wrap="square" lIns="0" tIns="0" rIns="0" bIns="0" rtlCol="0">
            <a:spAutoFit/>
          </a:bodyPr>
          <a:lstStyle/>
          <a:p>
            <a:pPr algn="ctr"/>
            <a:r>
              <a:rPr lang="en-GB" sz="1500" dirty="0" err="1">
                <a:solidFill>
                  <a:schemeClr val="tx1"/>
                </a:solidFill>
              </a:rPr>
              <a:t>Wifi</a:t>
            </a:r>
            <a:endParaRPr lang="en-GB" sz="1500" dirty="0">
              <a:solidFill>
                <a:schemeClr val="tx1"/>
              </a:solidFill>
            </a:endParaRPr>
          </a:p>
        </p:txBody>
      </p:sp>
      <p:pic>
        <p:nvPicPr>
          <p:cNvPr id="65" name="Picture 64" descr="Document icon">
            <a:extLst>
              <a:ext uri="{FF2B5EF4-FFF2-40B4-BE49-F238E27FC236}">
                <a16:creationId xmlns:a16="http://schemas.microsoft.com/office/drawing/2014/main" id="{B29B1617-8720-E145-85D5-2C281F007E9A}"/>
              </a:ext>
            </a:extLst>
          </p:cNvPr>
          <p:cNvPicPr>
            <a:picLocks noChangeAspect="1"/>
          </p:cNvPicPr>
          <p:nvPr userDrawn="1"/>
        </p:nvPicPr>
        <p:blipFill>
          <a:blip r:embed="rId27"/>
          <a:srcRect/>
          <a:stretch/>
        </p:blipFill>
        <p:spPr>
          <a:xfrm>
            <a:off x="6233541" y="4626482"/>
            <a:ext cx="853440" cy="853440"/>
          </a:xfrm>
          <a:prstGeom prst="rect">
            <a:avLst/>
          </a:prstGeom>
        </p:spPr>
      </p:pic>
      <p:sp>
        <p:nvSpPr>
          <p:cNvPr id="66" name="TextBox 65">
            <a:extLst>
              <a:ext uri="{FF2B5EF4-FFF2-40B4-BE49-F238E27FC236}">
                <a16:creationId xmlns:a16="http://schemas.microsoft.com/office/drawing/2014/main" id="{B6F49C0D-7961-3C46-AAC5-8566126B59C7}"/>
              </a:ext>
            </a:extLst>
          </p:cNvPr>
          <p:cNvSpPr txBox="1"/>
          <p:nvPr userDrawn="1"/>
        </p:nvSpPr>
        <p:spPr>
          <a:xfrm>
            <a:off x="6162847" y="5586456"/>
            <a:ext cx="951323" cy="230832"/>
          </a:xfrm>
          <a:prstGeom prst="rect">
            <a:avLst/>
          </a:prstGeom>
          <a:noFill/>
        </p:spPr>
        <p:txBody>
          <a:bodyPr wrap="square" lIns="0" tIns="0" rIns="0" bIns="0" rtlCol="0">
            <a:spAutoFit/>
          </a:bodyPr>
          <a:lstStyle/>
          <a:p>
            <a:pPr algn="ctr"/>
            <a:r>
              <a:rPr lang="en-GB" sz="1500" dirty="0">
                <a:solidFill>
                  <a:schemeClr val="tx1"/>
                </a:solidFill>
              </a:rPr>
              <a:t>Document</a:t>
            </a:r>
          </a:p>
        </p:txBody>
      </p:sp>
      <p:pic>
        <p:nvPicPr>
          <p:cNvPr id="67" name="Picture 66" descr="Download icon">
            <a:extLst>
              <a:ext uri="{FF2B5EF4-FFF2-40B4-BE49-F238E27FC236}">
                <a16:creationId xmlns:a16="http://schemas.microsoft.com/office/drawing/2014/main" id="{229610B1-480B-474A-97A6-EA7B04A1B0F4}"/>
              </a:ext>
            </a:extLst>
          </p:cNvPr>
          <p:cNvPicPr>
            <a:picLocks noChangeAspect="1"/>
          </p:cNvPicPr>
          <p:nvPr userDrawn="1"/>
        </p:nvPicPr>
        <p:blipFill>
          <a:blip r:embed="rId28"/>
          <a:srcRect/>
          <a:stretch/>
        </p:blipFill>
        <p:spPr>
          <a:xfrm>
            <a:off x="7384061" y="4633074"/>
            <a:ext cx="853440" cy="853440"/>
          </a:xfrm>
          <a:prstGeom prst="rect">
            <a:avLst/>
          </a:prstGeom>
        </p:spPr>
      </p:pic>
      <p:sp>
        <p:nvSpPr>
          <p:cNvPr id="68" name="TextBox 67">
            <a:extLst>
              <a:ext uri="{FF2B5EF4-FFF2-40B4-BE49-F238E27FC236}">
                <a16:creationId xmlns:a16="http://schemas.microsoft.com/office/drawing/2014/main" id="{4275256C-54CF-3F40-9716-99FF5BEB1798}"/>
              </a:ext>
            </a:extLst>
          </p:cNvPr>
          <p:cNvSpPr txBox="1"/>
          <p:nvPr userDrawn="1"/>
        </p:nvSpPr>
        <p:spPr>
          <a:xfrm>
            <a:off x="7318805" y="5586456"/>
            <a:ext cx="951323" cy="230832"/>
          </a:xfrm>
          <a:prstGeom prst="rect">
            <a:avLst/>
          </a:prstGeom>
          <a:noFill/>
        </p:spPr>
        <p:txBody>
          <a:bodyPr wrap="square" lIns="0" tIns="0" rIns="0" bIns="0" rtlCol="0">
            <a:spAutoFit/>
          </a:bodyPr>
          <a:lstStyle/>
          <a:p>
            <a:pPr algn="ctr"/>
            <a:r>
              <a:rPr lang="en-GB" sz="1500" dirty="0">
                <a:solidFill>
                  <a:schemeClr val="tx1"/>
                </a:solidFill>
              </a:rPr>
              <a:t>Download</a:t>
            </a:r>
          </a:p>
        </p:txBody>
      </p:sp>
      <p:pic>
        <p:nvPicPr>
          <p:cNvPr id="69" name="Picture 68" descr="Warning icon">
            <a:extLst>
              <a:ext uri="{FF2B5EF4-FFF2-40B4-BE49-F238E27FC236}">
                <a16:creationId xmlns:a16="http://schemas.microsoft.com/office/drawing/2014/main" id="{F43E7D03-C018-BF47-8071-A72C0E6F479B}"/>
              </a:ext>
            </a:extLst>
          </p:cNvPr>
          <p:cNvPicPr>
            <a:picLocks noChangeAspect="1"/>
          </p:cNvPicPr>
          <p:nvPr userDrawn="1"/>
        </p:nvPicPr>
        <p:blipFill>
          <a:blip r:embed="rId29"/>
          <a:srcRect/>
          <a:stretch/>
        </p:blipFill>
        <p:spPr>
          <a:xfrm>
            <a:off x="8534581" y="4641965"/>
            <a:ext cx="853440" cy="853440"/>
          </a:xfrm>
          <a:prstGeom prst="rect">
            <a:avLst/>
          </a:prstGeom>
        </p:spPr>
      </p:pic>
      <p:sp>
        <p:nvSpPr>
          <p:cNvPr id="70" name="TextBox 69">
            <a:extLst>
              <a:ext uri="{FF2B5EF4-FFF2-40B4-BE49-F238E27FC236}">
                <a16:creationId xmlns:a16="http://schemas.microsoft.com/office/drawing/2014/main" id="{DAB29EFC-786F-334E-8373-9FC1BFA5DE30}"/>
              </a:ext>
            </a:extLst>
          </p:cNvPr>
          <p:cNvSpPr txBox="1"/>
          <p:nvPr userDrawn="1"/>
        </p:nvSpPr>
        <p:spPr>
          <a:xfrm>
            <a:off x="8474764" y="5586456"/>
            <a:ext cx="951323" cy="230832"/>
          </a:xfrm>
          <a:prstGeom prst="rect">
            <a:avLst/>
          </a:prstGeom>
          <a:noFill/>
        </p:spPr>
        <p:txBody>
          <a:bodyPr wrap="square" lIns="0" tIns="0" rIns="0" bIns="0" rtlCol="0">
            <a:spAutoFit/>
          </a:bodyPr>
          <a:lstStyle/>
          <a:p>
            <a:pPr algn="ctr"/>
            <a:r>
              <a:rPr lang="en-GB" sz="1500" dirty="0">
                <a:solidFill>
                  <a:schemeClr val="tx1"/>
                </a:solidFill>
              </a:rPr>
              <a:t>Warning</a:t>
            </a:r>
          </a:p>
        </p:txBody>
      </p:sp>
      <p:pic>
        <p:nvPicPr>
          <p:cNvPr id="71" name="Picture 70" descr="View icon">
            <a:extLst>
              <a:ext uri="{FF2B5EF4-FFF2-40B4-BE49-F238E27FC236}">
                <a16:creationId xmlns:a16="http://schemas.microsoft.com/office/drawing/2014/main" id="{E7B2F683-EE6E-664D-BD0C-3527C27BC504}"/>
              </a:ext>
            </a:extLst>
          </p:cNvPr>
          <p:cNvPicPr>
            <a:picLocks noChangeAspect="1"/>
          </p:cNvPicPr>
          <p:nvPr userDrawn="1"/>
        </p:nvPicPr>
        <p:blipFill>
          <a:blip r:embed="rId30"/>
          <a:srcRect/>
          <a:stretch/>
        </p:blipFill>
        <p:spPr>
          <a:xfrm>
            <a:off x="9685101" y="4626482"/>
            <a:ext cx="853440" cy="853440"/>
          </a:xfrm>
          <a:prstGeom prst="rect">
            <a:avLst/>
          </a:prstGeom>
        </p:spPr>
      </p:pic>
      <p:sp>
        <p:nvSpPr>
          <p:cNvPr id="72" name="TextBox 71">
            <a:extLst>
              <a:ext uri="{FF2B5EF4-FFF2-40B4-BE49-F238E27FC236}">
                <a16:creationId xmlns:a16="http://schemas.microsoft.com/office/drawing/2014/main" id="{624686AF-096B-9242-A4A4-87107A38F36B}"/>
              </a:ext>
            </a:extLst>
          </p:cNvPr>
          <p:cNvSpPr txBox="1"/>
          <p:nvPr userDrawn="1"/>
        </p:nvSpPr>
        <p:spPr>
          <a:xfrm>
            <a:off x="9630722" y="5586456"/>
            <a:ext cx="951323" cy="230832"/>
          </a:xfrm>
          <a:prstGeom prst="rect">
            <a:avLst/>
          </a:prstGeom>
          <a:noFill/>
        </p:spPr>
        <p:txBody>
          <a:bodyPr wrap="square" lIns="0" tIns="0" rIns="0" bIns="0" rtlCol="0">
            <a:spAutoFit/>
          </a:bodyPr>
          <a:lstStyle/>
          <a:p>
            <a:pPr algn="ctr"/>
            <a:r>
              <a:rPr lang="en-GB" sz="1500" dirty="0">
                <a:solidFill>
                  <a:schemeClr val="tx1"/>
                </a:solidFill>
              </a:rPr>
              <a:t>View</a:t>
            </a:r>
          </a:p>
        </p:txBody>
      </p:sp>
      <p:pic>
        <p:nvPicPr>
          <p:cNvPr id="73" name="Picture 72">
            <a:extLst>
              <a:ext uri="{FF2B5EF4-FFF2-40B4-BE49-F238E27FC236}">
                <a16:creationId xmlns:a16="http://schemas.microsoft.com/office/drawing/2014/main" id="{48990E6E-66D2-BE47-858D-0A00ACB6BD82}"/>
              </a:ext>
            </a:extLst>
          </p:cNvPr>
          <p:cNvPicPr>
            <a:picLocks noChangeAspect="1"/>
          </p:cNvPicPr>
          <p:nvPr userDrawn="1"/>
        </p:nvPicPr>
        <p:blipFill>
          <a:blip r:embed="rId31"/>
          <a:srcRect/>
          <a:stretch/>
        </p:blipFill>
        <p:spPr>
          <a:xfrm>
            <a:off x="10835621" y="4626482"/>
            <a:ext cx="853440" cy="853440"/>
          </a:xfrm>
          <a:prstGeom prst="rect">
            <a:avLst/>
          </a:prstGeom>
        </p:spPr>
      </p:pic>
      <p:sp>
        <p:nvSpPr>
          <p:cNvPr id="74" name="TextBox 73" descr="Film icon">
            <a:extLst>
              <a:ext uri="{FF2B5EF4-FFF2-40B4-BE49-F238E27FC236}">
                <a16:creationId xmlns:a16="http://schemas.microsoft.com/office/drawing/2014/main" id="{EF1453C3-C039-3545-A1A2-7C6176E2E166}"/>
              </a:ext>
            </a:extLst>
          </p:cNvPr>
          <p:cNvSpPr txBox="1"/>
          <p:nvPr userDrawn="1"/>
        </p:nvSpPr>
        <p:spPr>
          <a:xfrm>
            <a:off x="10786680" y="5604113"/>
            <a:ext cx="951323" cy="230832"/>
          </a:xfrm>
          <a:prstGeom prst="rect">
            <a:avLst/>
          </a:prstGeom>
          <a:noFill/>
        </p:spPr>
        <p:txBody>
          <a:bodyPr wrap="square" lIns="0" tIns="0" rIns="0" bIns="0" rtlCol="0">
            <a:spAutoFit/>
          </a:bodyPr>
          <a:lstStyle/>
          <a:p>
            <a:pPr algn="ctr"/>
            <a:r>
              <a:rPr lang="en-GB" sz="1500" dirty="0">
                <a:solidFill>
                  <a:schemeClr val="tx1"/>
                </a:solidFill>
              </a:rPr>
              <a:t>Film</a:t>
            </a:r>
          </a:p>
        </p:txBody>
      </p:sp>
      <p:sp>
        <p:nvSpPr>
          <p:cNvPr id="75" name="TextBox 74">
            <a:extLst>
              <a:ext uri="{FF2B5EF4-FFF2-40B4-BE49-F238E27FC236}">
                <a16:creationId xmlns:a16="http://schemas.microsoft.com/office/drawing/2014/main" id="{409D412B-DA26-B24A-9C35-AB1779AC42C2}"/>
              </a:ext>
            </a:extLst>
          </p:cNvPr>
          <p:cNvSpPr txBox="1"/>
          <p:nvPr userDrawn="1"/>
        </p:nvSpPr>
        <p:spPr>
          <a:xfrm>
            <a:off x="4939031" y="4218338"/>
            <a:ext cx="1249505" cy="223138"/>
          </a:xfrm>
          <a:prstGeom prst="rect">
            <a:avLst/>
          </a:prstGeom>
          <a:noFill/>
        </p:spPr>
        <p:txBody>
          <a:bodyPr wrap="square" lIns="0" tIns="0" rIns="0" bIns="0" rtlCol="0">
            <a:spAutoFit/>
          </a:bodyPr>
          <a:lstStyle/>
          <a:p>
            <a:pPr algn="ctr"/>
            <a:r>
              <a:rPr lang="en-GB" sz="1450" spc="-60" dirty="0">
                <a:solidFill>
                  <a:schemeClr val="tx1"/>
                </a:solidFill>
              </a:rPr>
              <a:t>Cloud download</a:t>
            </a:r>
          </a:p>
        </p:txBody>
      </p:sp>
      <p:sp>
        <p:nvSpPr>
          <p:cNvPr id="108" name="Content Placeholder 4">
            <a:extLst>
              <a:ext uri="{FF2B5EF4-FFF2-40B4-BE49-F238E27FC236}">
                <a16:creationId xmlns:a16="http://schemas.microsoft.com/office/drawing/2014/main" id="{C372589E-1E75-154A-88BE-67C6CA844B28}"/>
              </a:ext>
            </a:extLst>
          </p:cNvPr>
          <p:cNvSpPr>
            <a:spLocks noGrp="1"/>
          </p:cNvSpPr>
          <p:nvPr>
            <p:ph idx="1"/>
          </p:nvPr>
        </p:nvSpPr>
        <p:spPr>
          <a:xfrm>
            <a:off x="431999" y="1033056"/>
            <a:ext cx="11466923" cy="1105623"/>
          </a:xfrm>
          <a:prstGeom prst="rect">
            <a:avLst/>
          </a:prstGeom>
        </p:spPr>
        <p:txBody>
          <a:bodyPr lIns="0" tIns="0" rIns="0" bIns="0">
            <a:normAutofit/>
          </a:bodyPr>
          <a:lstStyle>
            <a:lvl1pPr>
              <a:defRPr>
                <a:solidFill>
                  <a:schemeClr val="accent6"/>
                </a:solidFill>
              </a:defRPr>
            </a:lvl1pPr>
          </a:lstStyle>
          <a:p>
            <a:pPr marL="0" lvl="0" indent="0">
              <a:lnSpc>
                <a:spcPct val="120000"/>
              </a:lnSpc>
              <a:buNone/>
            </a:pPr>
            <a:r>
              <a:rPr lang="en-US" sz="1800" spc="-30"/>
              <a:t>Click to edit Master text styles</a:t>
            </a:r>
          </a:p>
        </p:txBody>
      </p:sp>
    </p:spTree>
    <p:extLst>
      <p:ext uri="{BB962C8B-B14F-4D97-AF65-F5344CB8AC3E}">
        <p14:creationId xmlns:p14="http://schemas.microsoft.com/office/powerpoint/2010/main" val="319160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s2">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6" name="Rectangle 105">
            <a:extLst>
              <a:ext uri="{FF2B5EF4-FFF2-40B4-BE49-F238E27FC236}">
                <a16:creationId xmlns:a16="http://schemas.microsoft.com/office/drawing/2014/main" id="{81A94559-2492-1D41-BC26-3C973EAAB73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0C58A71F-1108-8345-A990-C854C1FD4A26}"/>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51DE2783-6611-A54D-9C35-56227B94F9C4}"/>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B5427183-55C8-CA4E-A58F-C6EAAAA7C267}"/>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EF7FBD5-0911-0A4A-8B20-3F5549133384}"/>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D981CCA0-0C2F-5F45-92E1-9FD28117787A}"/>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0F56DBE-DEEE-174D-A7FC-5A791A67B5C9}"/>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FA61CB4D-0D3E-2C44-BBA6-0A8685798D52}"/>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B98D52A3-CA55-444E-A8D3-0685DA662C85}"/>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3D6BA47D-8C52-974C-A5C0-BC72D3DB920D}"/>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C1995CD8-DD59-5E42-B4D2-DB14BDD18D8D}"/>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7BDBE71F-ECA6-4942-8928-B6FD7CD7AF67}"/>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C212699F-F1A3-244E-A377-5FC1201BB144}"/>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D625920A-025C-3A4B-83D7-4CB84448507E}"/>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F48C1DD2-53ED-2946-BB95-DB242CA7DF84}"/>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D1E4815B-5C35-064C-B143-6BE9350742DB}"/>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C3E29BDC-D860-164E-9CF5-96A5F8F15995}"/>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C564ADC4-945F-CB4A-B361-A900C56ACB07}"/>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5F97ED0F-D0B0-2B46-BD93-32CC63BA354E}"/>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25416FE2-DB85-6740-A3E2-C34B12AB0E7E}"/>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FB5658A9-B39D-0441-922C-302AE734C496}"/>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91C3FB51-772E-ED47-A743-8D31CA47287D}"/>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EAFE096-102D-F74F-80AC-F9DA14050AD2}"/>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0768D664-0531-AA46-BDE3-88982F238D74}"/>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6FE7FEF5-0054-194F-9E4F-C586592632B5}"/>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F0434A39-E4A5-8C40-8DA8-2EAF81C666C3}"/>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F42DB588-646A-854A-AEA9-4322A79616A4}"/>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138DC405-3432-EE40-8F54-068AF2D23A93}"/>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38D82B20-862B-F740-8A23-5AD81FE8078B}"/>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C39AF39-F710-D64A-B989-F7DCD1F4863B}"/>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ontent Placeholder 4">
            <a:extLst>
              <a:ext uri="{FF2B5EF4-FFF2-40B4-BE49-F238E27FC236}">
                <a16:creationId xmlns:a16="http://schemas.microsoft.com/office/drawing/2014/main" id="{66BF65B2-8218-7E41-8670-8B31709A6621}"/>
              </a:ext>
            </a:extLst>
          </p:cNvPr>
          <p:cNvSpPr>
            <a:spLocks noGrp="1"/>
          </p:cNvSpPr>
          <p:nvPr>
            <p:ph idx="1" hasCustomPrompt="1"/>
          </p:nvPr>
        </p:nvSpPr>
        <p:spPr>
          <a:xfrm>
            <a:off x="431999" y="1033056"/>
            <a:ext cx="11466923" cy="1105623"/>
          </a:xfrm>
          <a:prstGeom prst="rect">
            <a:avLst/>
          </a:prstGeom>
        </p:spPr>
        <p:txBody>
          <a:bodyPr lIns="0" tIns="0" rIns="0" bIns="0">
            <a:normAutofit/>
          </a:bodyPr>
          <a:lstStyle>
            <a:lvl1pPr>
              <a:defRPr>
                <a:solidFill>
                  <a:schemeClr val="accent6"/>
                </a:solidFill>
              </a:defRPr>
            </a:lvl1pPr>
          </a:lstStyle>
          <a:p>
            <a:pPr marL="0" indent="0">
              <a:lnSpc>
                <a:spcPct val="120000"/>
              </a:lnSpc>
              <a:buNone/>
            </a:pPr>
            <a:r>
              <a:rPr lang="en-GB" sz="1800" spc="-30" dirty="0"/>
              <a:t>You can Copy and Paste these icons into one of the new corporate PowerPoint templates that feature the icon grids. All icons here have Alt Text that will carry across into your presentation. Alt text is a requirement for accessibility.</a:t>
            </a:r>
          </a:p>
        </p:txBody>
      </p:sp>
      <p:pic>
        <p:nvPicPr>
          <p:cNvPr id="138" name="Picture 137" descr="Hard drive icon">
            <a:extLst>
              <a:ext uri="{FF2B5EF4-FFF2-40B4-BE49-F238E27FC236}">
                <a16:creationId xmlns:a16="http://schemas.microsoft.com/office/drawing/2014/main" id="{18644808-32A6-B043-8CCF-163C56B64B0B}"/>
              </a:ext>
            </a:extLst>
          </p:cNvPr>
          <p:cNvPicPr>
            <a:picLocks noChangeAspect="1"/>
          </p:cNvPicPr>
          <p:nvPr userDrawn="1"/>
        </p:nvPicPr>
        <p:blipFill>
          <a:blip r:embed="rId2"/>
          <a:srcRect/>
          <a:stretch/>
        </p:blipFill>
        <p:spPr>
          <a:xfrm>
            <a:off x="480941" y="3287949"/>
            <a:ext cx="853440" cy="853440"/>
          </a:xfrm>
          <a:prstGeom prst="rect">
            <a:avLst/>
          </a:prstGeom>
        </p:spPr>
      </p:pic>
      <p:sp>
        <p:nvSpPr>
          <p:cNvPr id="139" name="TextBox 138">
            <a:extLst>
              <a:ext uri="{FF2B5EF4-FFF2-40B4-BE49-F238E27FC236}">
                <a16:creationId xmlns:a16="http://schemas.microsoft.com/office/drawing/2014/main" id="{3A1F4866-C03E-054C-B9B5-2EC730694D65}"/>
              </a:ext>
            </a:extLst>
          </p:cNvPr>
          <p:cNvSpPr txBox="1"/>
          <p:nvPr userDrawn="1"/>
        </p:nvSpPr>
        <p:spPr>
          <a:xfrm>
            <a:off x="383058" y="2863361"/>
            <a:ext cx="951323" cy="230832"/>
          </a:xfrm>
          <a:prstGeom prst="rect">
            <a:avLst/>
          </a:prstGeom>
          <a:noFill/>
        </p:spPr>
        <p:txBody>
          <a:bodyPr wrap="square" lIns="0" tIns="0" rIns="0" bIns="0" rtlCol="0">
            <a:spAutoFit/>
          </a:bodyPr>
          <a:lstStyle/>
          <a:p>
            <a:pPr algn="ctr"/>
            <a:r>
              <a:rPr lang="en-GB" sz="1500" dirty="0">
                <a:solidFill>
                  <a:schemeClr val="tx1"/>
                </a:solidFill>
              </a:rPr>
              <a:t>Flag</a:t>
            </a:r>
          </a:p>
        </p:txBody>
      </p:sp>
      <p:pic>
        <p:nvPicPr>
          <p:cNvPr id="140" name="Picture 139" descr="Folder icon">
            <a:extLst>
              <a:ext uri="{FF2B5EF4-FFF2-40B4-BE49-F238E27FC236}">
                <a16:creationId xmlns:a16="http://schemas.microsoft.com/office/drawing/2014/main" id="{C4CF79FC-FFFB-5742-BC69-A50CD7606478}"/>
              </a:ext>
            </a:extLst>
          </p:cNvPr>
          <p:cNvPicPr>
            <a:picLocks noChangeAspect="1"/>
          </p:cNvPicPr>
          <p:nvPr userDrawn="1"/>
        </p:nvPicPr>
        <p:blipFill>
          <a:blip r:embed="rId3"/>
          <a:srcRect/>
          <a:stretch/>
        </p:blipFill>
        <p:spPr>
          <a:xfrm>
            <a:off x="1631461" y="1918870"/>
            <a:ext cx="853440" cy="853440"/>
          </a:xfrm>
          <a:prstGeom prst="rect">
            <a:avLst/>
          </a:prstGeom>
        </p:spPr>
      </p:pic>
      <p:sp>
        <p:nvSpPr>
          <p:cNvPr id="141" name="TextBox 140">
            <a:extLst>
              <a:ext uri="{FF2B5EF4-FFF2-40B4-BE49-F238E27FC236}">
                <a16:creationId xmlns:a16="http://schemas.microsoft.com/office/drawing/2014/main" id="{81162F20-6E2B-BA4F-849C-4ECCF89EAA8D}"/>
              </a:ext>
            </a:extLst>
          </p:cNvPr>
          <p:cNvSpPr txBox="1"/>
          <p:nvPr userDrawn="1"/>
        </p:nvSpPr>
        <p:spPr>
          <a:xfrm>
            <a:off x="1534735" y="2868106"/>
            <a:ext cx="951323" cy="230832"/>
          </a:xfrm>
          <a:prstGeom prst="rect">
            <a:avLst/>
          </a:prstGeom>
          <a:noFill/>
        </p:spPr>
        <p:txBody>
          <a:bodyPr wrap="square" lIns="0" tIns="0" rIns="0" bIns="0" rtlCol="0">
            <a:spAutoFit/>
          </a:bodyPr>
          <a:lstStyle/>
          <a:p>
            <a:pPr algn="ctr"/>
            <a:r>
              <a:rPr lang="en-GB" sz="1500" dirty="0">
                <a:solidFill>
                  <a:schemeClr val="tx1"/>
                </a:solidFill>
              </a:rPr>
              <a:t>Folder</a:t>
            </a:r>
          </a:p>
        </p:txBody>
      </p:sp>
      <p:pic>
        <p:nvPicPr>
          <p:cNvPr id="142" name="Picture 141" descr="Forward all icon">
            <a:extLst>
              <a:ext uri="{FF2B5EF4-FFF2-40B4-BE49-F238E27FC236}">
                <a16:creationId xmlns:a16="http://schemas.microsoft.com/office/drawing/2014/main" id="{F23F17F4-7A76-8642-9A09-F0349AC11489}"/>
              </a:ext>
            </a:extLst>
          </p:cNvPr>
          <p:cNvPicPr>
            <a:picLocks noChangeAspect="1"/>
          </p:cNvPicPr>
          <p:nvPr userDrawn="1"/>
        </p:nvPicPr>
        <p:blipFill>
          <a:blip r:embed="rId4"/>
          <a:srcRect/>
          <a:stretch/>
        </p:blipFill>
        <p:spPr>
          <a:xfrm>
            <a:off x="2781981" y="1919043"/>
            <a:ext cx="853440" cy="853440"/>
          </a:xfrm>
          <a:prstGeom prst="rect">
            <a:avLst/>
          </a:prstGeom>
        </p:spPr>
      </p:pic>
      <p:sp>
        <p:nvSpPr>
          <p:cNvPr id="143" name="TextBox 142">
            <a:extLst>
              <a:ext uri="{FF2B5EF4-FFF2-40B4-BE49-F238E27FC236}">
                <a16:creationId xmlns:a16="http://schemas.microsoft.com/office/drawing/2014/main" id="{231884F5-2C63-DC42-A139-1893906A5F76}"/>
              </a:ext>
            </a:extLst>
          </p:cNvPr>
          <p:cNvSpPr txBox="1"/>
          <p:nvPr userDrawn="1"/>
        </p:nvSpPr>
        <p:spPr>
          <a:xfrm>
            <a:off x="2694974" y="2868106"/>
            <a:ext cx="951323" cy="230832"/>
          </a:xfrm>
          <a:prstGeom prst="rect">
            <a:avLst/>
          </a:prstGeom>
          <a:noFill/>
        </p:spPr>
        <p:txBody>
          <a:bodyPr wrap="square" lIns="0" tIns="0" rIns="0" bIns="0" rtlCol="0">
            <a:spAutoFit/>
          </a:bodyPr>
          <a:lstStyle/>
          <a:p>
            <a:pPr algn="ctr"/>
            <a:r>
              <a:rPr lang="en-GB" sz="1500" dirty="0" err="1">
                <a:solidFill>
                  <a:schemeClr val="tx1"/>
                </a:solidFill>
              </a:rPr>
              <a:t>Fwd</a:t>
            </a:r>
            <a:r>
              <a:rPr lang="en-GB" sz="1500" dirty="0">
                <a:solidFill>
                  <a:schemeClr val="tx1"/>
                </a:solidFill>
              </a:rPr>
              <a:t> all</a:t>
            </a:r>
          </a:p>
        </p:txBody>
      </p:sp>
      <p:pic>
        <p:nvPicPr>
          <p:cNvPr id="144" name="Picture 143" descr="Forward icon">
            <a:extLst>
              <a:ext uri="{FF2B5EF4-FFF2-40B4-BE49-F238E27FC236}">
                <a16:creationId xmlns:a16="http://schemas.microsoft.com/office/drawing/2014/main" id="{AAEC340B-8D03-0F40-8D69-1DD2FE8920C5}"/>
              </a:ext>
            </a:extLst>
          </p:cNvPr>
          <p:cNvPicPr>
            <a:picLocks noChangeAspect="1"/>
          </p:cNvPicPr>
          <p:nvPr userDrawn="1"/>
        </p:nvPicPr>
        <p:blipFill>
          <a:blip r:embed="rId5"/>
          <a:srcRect/>
          <a:stretch/>
        </p:blipFill>
        <p:spPr>
          <a:xfrm>
            <a:off x="3932501" y="1918870"/>
            <a:ext cx="853440" cy="853440"/>
          </a:xfrm>
          <a:prstGeom prst="rect">
            <a:avLst/>
          </a:prstGeom>
        </p:spPr>
      </p:pic>
      <p:sp>
        <p:nvSpPr>
          <p:cNvPr id="145" name="TextBox 144">
            <a:extLst>
              <a:ext uri="{FF2B5EF4-FFF2-40B4-BE49-F238E27FC236}">
                <a16:creationId xmlns:a16="http://schemas.microsoft.com/office/drawing/2014/main" id="{C94F1E19-5384-3A4C-ACB1-DEE45BF3EF8F}"/>
              </a:ext>
            </a:extLst>
          </p:cNvPr>
          <p:cNvSpPr txBox="1"/>
          <p:nvPr userDrawn="1"/>
        </p:nvSpPr>
        <p:spPr>
          <a:xfrm>
            <a:off x="3850932" y="2864116"/>
            <a:ext cx="951323" cy="230832"/>
          </a:xfrm>
          <a:prstGeom prst="rect">
            <a:avLst/>
          </a:prstGeom>
          <a:noFill/>
        </p:spPr>
        <p:txBody>
          <a:bodyPr wrap="square" lIns="0" tIns="0" rIns="0" bIns="0" rtlCol="0">
            <a:spAutoFit/>
          </a:bodyPr>
          <a:lstStyle/>
          <a:p>
            <a:pPr algn="ctr"/>
            <a:r>
              <a:rPr lang="en-GB" sz="1500" dirty="0">
                <a:solidFill>
                  <a:schemeClr val="tx1"/>
                </a:solidFill>
              </a:rPr>
              <a:t>Forward</a:t>
            </a:r>
          </a:p>
        </p:txBody>
      </p:sp>
      <p:pic>
        <p:nvPicPr>
          <p:cNvPr id="146" name="Picture 145" descr="Gift icon">
            <a:extLst>
              <a:ext uri="{FF2B5EF4-FFF2-40B4-BE49-F238E27FC236}">
                <a16:creationId xmlns:a16="http://schemas.microsoft.com/office/drawing/2014/main" id="{3D4AD157-98DB-A942-91DE-5907E7200DF0}"/>
              </a:ext>
            </a:extLst>
          </p:cNvPr>
          <p:cNvPicPr>
            <a:picLocks noChangeAspect="1"/>
          </p:cNvPicPr>
          <p:nvPr userDrawn="1"/>
        </p:nvPicPr>
        <p:blipFill>
          <a:blip r:embed="rId6"/>
          <a:srcRect/>
          <a:stretch/>
        </p:blipFill>
        <p:spPr>
          <a:xfrm>
            <a:off x="5083021" y="1918870"/>
            <a:ext cx="853440" cy="853440"/>
          </a:xfrm>
          <a:prstGeom prst="rect">
            <a:avLst/>
          </a:prstGeom>
        </p:spPr>
      </p:pic>
      <p:sp>
        <p:nvSpPr>
          <p:cNvPr id="147" name="TextBox 146">
            <a:extLst>
              <a:ext uri="{FF2B5EF4-FFF2-40B4-BE49-F238E27FC236}">
                <a16:creationId xmlns:a16="http://schemas.microsoft.com/office/drawing/2014/main" id="{18A1AE9B-0747-514E-BA90-6238A217947B}"/>
              </a:ext>
            </a:extLst>
          </p:cNvPr>
          <p:cNvSpPr txBox="1"/>
          <p:nvPr userDrawn="1"/>
        </p:nvSpPr>
        <p:spPr>
          <a:xfrm>
            <a:off x="5002609" y="2863361"/>
            <a:ext cx="951323" cy="230832"/>
          </a:xfrm>
          <a:prstGeom prst="rect">
            <a:avLst/>
          </a:prstGeom>
          <a:noFill/>
        </p:spPr>
        <p:txBody>
          <a:bodyPr wrap="square" lIns="0" tIns="0" rIns="0" bIns="0" rtlCol="0">
            <a:spAutoFit/>
          </a:bodyPr>
          <a:lstStyle/>
          <a:p>
            <a:pPr algn="ctr"/>
            <a:r>
              <a:rPr lang="en-GB" sz="1500" dirty="0">
                <a:solidFill>
                  <a:schemeClr val="tx1"/>
                </a:solidFill>
              </a:rPr>
              <a:t>Gift</a:t>
            </a:r>
          </a:p>
        </p:txBody>
      </p:sp>
      <p:pic>
        <p:nvPicPr>
          <p:cNvPr id="148" name="Picture 147" descr="Key icon">
            <a:extLst>
              <a:ext uri="{FF2B5EF4-FFF2-40B4-BE49-F238E27FC236}">
                <a16:creationId xmlns:a16="http://schemas.microsoft.com/office/drawing/2014/main" id="{B113D518-87CB-534F-B269-592411655170}"/>
              </a:ext>
            </a:extLst>
          </p:cNvPr>
          <p:cNvPicPr>
            <a:picLocks noChangeAspect="1"/>
          </p:cNvPicPr>
          <p:nvPr userDrawn="1"/>
        </p:nvPicPr>
        <p:blipFill>
          <a:blip r:embed="rId7"/>
          <a:srcRect/>
          <a:stretch/>
        </p:blipFill>
        <p:spPr>
          <a:xfrm>
            <a:off x="6233541" y="1903387"/>
            <a:ext cx="853440" cy="853440"/>
          </a:xfrm>
          <a:prstGeom prst="rect">
            <a:avLst/>
          </a:prstGeom>
        </p:spPr>
      </p:pic>
      <p:sp>
        <p:nvSpPr>
          <p:cNvPr id="149" name="TextBox 148">
            <a:extLst>
              <a:ext uri="{FF2B5EF4-FFF2-40B4-BE49-F238E27FC236}">
                <a16:creationId xmlns:a16="http://schemas.microsoft.com/office/drawing/2014/main" id="{5767D1C5-7AA6-784E-A064-13140F00B102}"/>
              </a:ext>
            </a:extLst>
          </p:cNvPr>
          <p:cNvSpPr txBox="1"/>
          <p:nvPr userDrawn="1"/>
        </p:nvSpPr>
        <p:spPr>
          <a:xfrm>
            <a:off x="6162847" y="2863361"/>
            <a:ext cx="951323" cy="230832"/>
          </a:xfrm>
          <a:prstGeom prst="rect">
            <a:avLst/>
          </a:prstGeom>
          <a:noFill/>
        </p:spPr>
        <p:txBody>
          <a:bodyPr wrap="square" lIns="0" tIns="0" rIns="0" bIns="0" rtlCol="0">
            <a:spAutoFit/>
          </a:bodyPr>
          <a:lstStyle/>
          <a:p>
            <a:pPr algn="ctr"/>
            <a:r>
              <a:rPr lang="en-GB" sz="1500" dirty="0">
                <a:solidFill>
                  <a:schemeClr val="tx1"/>
                </a:solidFill>
              </a:rPr>
              <a:t>Key</a:t>
            </a:r>
          </a:p>
        </p:txBody>
      </p:sp>
      <p:pic>
        <p:nvPicPr>
          <p:cNvPr id="150" name="Picture 149" descr="Lab flask icon&#10;">
            <a:extLst>
              <a:ext uri="{FF2B5EF4-FFF2-40B4-BE49-F238E27FC236}">
                <a16:creationId xmlns:a16="http://schemas.microsoft.com/office/drawing/2014/main" id="{B4A7D345-136F-374C-ACFD-3E1129F7F30B}"/>
              </a:ext>
            </a:extLst>
          </p:cNvPr>
          <p:cNvPicPr>
            <a:picLocks noChangeAspect="1"/>
          </p:cNvPicPr>
          <p:nvPr userDrawn="1"/>
        </p:nvPicPr>
        <p:blipFill>
          <a:blip r:embed="rId8"/>
          <a:srcRect/>
          <a:stretch/>
        </p:blipFill>
        <p:spPr>
          <a:xfrm>
            <a:off x="9679663" y="1912521"/>
            <a:ext cx="853440" cy="853440"/>
          </a:xfrm>
          <a:prstGeom prst="rect">
            <a:avLst/>
          </a:prstGeom>
        </p:spPr>
      </p:pic>
      <p:sp>
        <p:nvSpPr>
          <p:cNvPr id="151" name="TextBox 150" descr="Lab flask icon">
            <a:extLst>
              <a:ext uri="{FF2B5EF4-FFF2-40B4-BE49-F238E27FC236}">
                <a16:creationId xmlns:a16="http://schemas.microsoft.com/office/drawing/2014/main" id="{C7E730E7-01C1-C74B-AD57-EB6C72668DBE}"/>
              </a:ext>
            </a:extLst>
          </p:cNvPr>
          <p:cNvSpPr txBox="1"/>
          <p:nvPr userDrawn="1"/>
        </p:nvSpPr>
        <p:spPr>
          <a:xfrm>
            <a:off x="7318805" y="2863361"/>
            <a:ext cx="951323" cy="230832"/>
          </a:xfrm>
          <a:prstGeom prst="rect">
            <a:avLst/>
          </a:prstGeom>
          <a:noFill/>
        </p:spPr>
        <p:txBody>
          <a:bodyPr wrap="square" lIns="0" tIns="0" rIns="0" bIns="0" rtlCol="0">
            <a:spAutoFit/>
          </a:bodyPr>
          <a:lstStyle/>
          <a:p>
            <a:pPr algn="ctr"/>
            <a:r>
              <a:rPr lang="en-GB" sz="1500" dirty="0">
                <a:solidFill>
                  <a:schemeClr val="tx1"/>
                </a:solidFill>
              </a:rPr>
              <a:t>Lock</a:t>
            </a:r>
          </a:p>
        </p:txBody>
      </p:sp>
      <p:pic>
        <p:nvPicPr>
          <p:cNvPr id="152" name="Picture 151" descr="Lightning icon">
            <a:extLst>
              <a:ext uri="{FF2B5EF4-FFF2-40B4-BE49-F238E27FC236}">
                <a16:creationId xmlns:a16="http://schemas.microsoft.com/office/drawing/2014/main" id="{040C7212-ABBA-4546-B6C6-F7490A7BC644}"/>
              </a:ext>
            </a:extLst>
          </p:cNvPr>
          <p:cNvPicPr>
            <a:picLocks noChangeAspect="1"/>
          </p:cNvPicPr>
          <p:nvPr userDrawn="1"/>
        </p:nvPicPr>
        <p:blipFill>
          <a:blip r:embed="rId9"/>
          <a:srcRect/>
          <a:stretch/>
        </p:blipFill>
        <p:spPr>
          <a:xfrm>
            <a:off x="8534581" y="1918870"/>
            <a:ext cx="853440" cy="853440"/>
          </a:xfrm>
          <a:prstGeom prst="rect">
            <a:avLst/>
          </a:prstGeom>
        </p:spPr>
      </p:pic>
      <p:sp>
        <p:nvSpPr>
          <p:cNvPr id="153" name="TextBox 152">
            <a:extLst>
              <a:ext uri="{FF2B5EF4-FFF2-40B4-BE49-F238E27FC236}">
                <a16:creationId xmlns:a16="http://schemas.microsoft.com/office/drawing/2014/main" id="{CDEDF392-5FF8-114D-9D60-C5C5B0B3D77B}"/>
              </a:ext>
            </a:extLst>
          </p:cNvPr>
          <p:cNvSpPr txBox="1"/>
          <p:nvPr userDrawn="1"/>
        </p:nvSpPr>
        <p:spPr>
          <a:xfrm>
            <a:off x="8474764" y="2863361"/>
            <a:ext cx="951323" cy="230832"/>
          </a:xfrm>
          <a:prstGeom prst="rect">
            <a:avLst/>
          </a:prstGeom>
          <a:noFill/>
        </p:spPr>
        <p:txBody>
          <a:bodyPr wrap="square" lIns="0" tIns="0" rIns="0" bIns="0" rtlCol="0">
            <a:spAutoFit/>
          </a:bodyPr>
          <a:lstStyle/>
          <a:p>
            <a:pPr algn="ctr"/>
            <a:r>
              <a:rPr lang="en-GB" sz="1500" dirty="0">
                <a:solidFill>
                  <a:schemeClr val="tx1"/>
                </a:solidFill>
              </a:rPr>
              <a:t>Lightning</a:t>
            </a:r>
          </a:p>
        </p:txBody>
      </p:sp>
      <p:pic>
        <p:nvPicPr>
          <p:cNvPr id="154" name="Picture 153" descr="Lock icon">
            <a:extLst>
              <a:ext uri="{FF2B5EF4-FFF2-40B4-BE49-F238E27FC236}">
                <a16:creationId xmlns:a16="http://schemas.microsoft.com/office/drawing/2014/main" id="{20C68496-E50F-1D48-96D4-E730DF822977}"/>
              </a:ext>
            </a:extLst>
          </p:cNvPr>
          <p:cNvPicPr>
            <a:picLocks noChangeAspect="1"/>
          </p:cNvPicPr>
          <p:nvPr userDrawn="1"/>
        </p:nvPicPr>
        <p:blipFill>
          <a:blip r:embed="rId10"/>
          <a:srcRect/>
          <a:stretch/>
        </p:blipFill>
        <p:spPr>
          <a:xfrm>
            <a:off x="7367746" y="1912521"/>
            <a:ext cx="853440" cy="853440"/>
          </a:xfrm>
          <a:prstGeom prst="rect">
            <a:avLst/>
          </a:prstGeom>
        </p:spPr>
      </p:pic>
      <p:sp>
        <p:nvSpPr>
          <p:cNvPr id="155" name="TextBox 154">
            <a:extLst>
              <a:ext uri="{FF2B5EF4-FFF2-40B4-BE49-F238E27FC236}">
                <a16:creationId xmlns:a16="http://schemas.microsoft.com/office/drawing/2014/main" id="{ED5B68D5-E08F-1148-B7BF-7862C46EF8C5}"/>
              </a:ext>
            </a:extLst>
          </p:cNvPr>
          <p:cNvSpPr txBox="1"/>
          <p:nvPr userDrawn="1"/>
        </p:nvSpPr>
        <p:spPr>
          <a:xfrm>
            <a:off x="9630722" y="2863361"/>
            <a:ext cx="951323" cy="461665"/>
          </a:xfrm>
          <a:prstGeom prst="rect">
            <a:avLst/>
          </a:prstGeom>
          <a:noFill/>
        </p:spPr>
        <p:txBody>
          <a:bodyPr wrap="square" lIns="0" tIns="0" rIns="0" bIns="0" rtlCol="0">
            <a:spAutoFit/>
          </a:bodyPr>
          <a:lstStyle/>
          <a:p>
            <a:pPr algn="ctr"/>
            <a:r>
              <a:rPr lang="en-GB" sz="1500" dirty="0">
                <a:solidFill>
                  <a:schemeClr val="tx1"/>
                </a:solidFill>
              </a:rPr>
              <a:t>Lab flask</a:t>
            </a:r>
          </a:p>
          <a:p>
            <a:pPr algn="ctr"/>
            <a:endParaRPr lang="en-GB" sz="1500" dirty="0">
              <a:solidFill>
                <a:schemeClr val="tx1"/>
              </a:solidFill>
            </a:endParaRPr>
          </a:p>
        </p:txBody>
      </p:sp>
      <p:pic>
        <p:nvPicPr>
          <p:cNvPr id="156" name="Picture 155" descr="Mail icon">
            <a:extLst>
              <a:ext uri="{FF2B5EF4-FFF2-40B4-BE49-F238E27FC236}">
                <a16:creationId xmlns:a16="http://schemas.microsoft.com/office/drawing/2014/main" id="{39E008A2-A6C7-CF4B-BE02-B1EE89D0DE1E}"/>
              </a:ext>
            </a:extLst>
          </p:cNvPr>
          <p:cNvPicPr>
            <a:picLocks noChangeAspect="1"/>
          </p:cNvPicPr>
          <p:nvPr userDrawn="1"/>
        </p:nvPicPr>
        <p:blipFill>
          <a:blip r:embed="rId11"/>
          <a:srcRect/>
          <a:stretch/>
        </p:blipFill>
        <p:spPr>
          <a:xfrm>
            <a:off x="10835621" y="1903387"/>
            <a:ext cx="853440" cy="853440"/>
          </a:xfrm>
          <a:prstGeom prst="rect">
            <a:avLst/>
          </a:prstGeom>
        </p:spPr>
      </p:pic>
      <p:sp>
        <p:nvSpPr>
          <p:cNvPr id="157" name="TextBox 156">
            <a:extLst>
              <a:ext uri="{FF2B5EF4-FFF2-40B4-BE49-F238E27FC236}">
                <a16:creationId xmlns:a16="http://schemas.microsoft.com/office/drawing/2014/main" id="{26C88701-F773-7341-84FB-E2E17A1B84EC}"/>
              </a:ext>
            </a:extLst>
          </p:cNvPr>
          <p:cNvSpPr txBox="1"/>
          <p:nvPr userDrawn="1"/>
        </p:nvSpPr>
        <p:spPr>
          <a:xfrm>
            <a:off x="10786680" y="2881018"/>
            <a:ext cx="951323" cy="230832"/>
          </a:xfrm>
          <a:prstGeom prst="rect">
            <a:avLst/>
          </a:prstGeom>
          <a:noFill/>
        </p:spPr>
        <p:txBody>
          <a:bodyPr wrap="square" lIns="0" tIns="0" rIns="0" bIns="0" rtlCol="0">
            <a:spAutoFit/>
          </a:bodyPr>
          <a:lstStyle/>
          <a:p>
            <a:pPr algn="ctr"/>
            <a:r>
              <a:rPr lang="en-GB" sz="1500" dirty="0">
                <a:solidFill>
                  <a:schemeClr val="tx1"/>
                </a:solidFill>
              </a:rPr>
              <a:t>Mail</a:t>
            </a:r>
          </a:p>
        </p:txBody>
      </p:sp>
      <p:pic>
        <p:nvPicPr>
          <p:cNvPr id="158" name="Picture 157" descr="Flag icon">
            <a:extLst>
              <a:ext uri="{FF2B5EF4-FFF2-40B4-BE49-F238E27FC236}">
                <a16:creationId xmlns:a16="http://schemas.microsoft.com/office/drawing/2014/main" id="{30CB8AA0-48B7-F942-B449-7008CADFF8F8}"/>
              </a:ext>
            </a:extLst>
          </p:cNvPr>
          <p:cNvPicPr>
            <a:picLocks noChangeAspect="1"/>
          </p:cNvPicPr>
          <p:nvPr userDrawn="1"/>
        </p:nvPicPr>
        <p:blipFill>
          <a:blip r:embed="rId12"/>
          <a:srcRect/>
          <a:stretch/>
        </p:blipFill>
        <p:spPr>
          <a:xfrm>
            <a:off x="480941" y="1907847"/>
            <a:ext cx="853440" cy="853440"/>
          </a:xfrm>
          <a:prstGeom prst="rect">
            <a:avLst/>
          </a:prstGeom>
        </p:spPr>
      </p:pic>
      <p:sp>
        <p:nvSpPr>
          <p:cNvPr id="159" name="TextBox 158">
            <a:extLst>
              <a:ext uri="{FF2B5EF4-FFF2-40B4-BE49-F238E27FC236}">
                <a16:creationId xmlns:a16="http://schemas.microsoft.com/office/drawing/2014/main" id="{CF05293B-86B0-6744-AAF7-55F4AA2F1640}"/>
              </a:ext>
            </a:extLst>
          </p:cNvPr>
          <p:cNvSpPr txBox="1"/>
          <p:nvPr userDrawn="1"/>
        </p:nvSpPr>
        <p:spPr>
          <a:xfrm>
            <a:off x="394781" y="4246684"/>
            <a:ext cx="951323" cy="230832"/>
          </a:xfrm>
          <a:prstGeom prst="rect">
            <a:avLst/>
          </a:prstGeom>
          <a:noFill/>
        </p:spPr>
        <p:txBody>
          <a:bodyPr wrap="square" lIns="0" tIns="0" rIns="0" bIns="0" rtlCol="0">
            <a:spAutoFit/>
          </a:bodyPr>
          <a:lstStyle/>
          <a:p>
            <a:pPr algn="ctr"/>
            <a:r>
              <a:rPr lang="en-GB" sz="1500" dirty="0">
                <a:solidFill>
                  <a:schemeClr val="tx1"/>
                </a:solidFill>
              </a:rPr>
              <a:t>Hard drive</a:t>
            </a:r>
          </a:p>
        </p:txBody>
      </p:sp>
      <p:pic>
        <p:nvPicPr>
          <p:cNvPr id="160" name="Picture 159" descr="Pin icon">
            <a:extLst>
              <a:ext uri="{FF2B5EF4-FFF2-40B4-BE49-F238E27FC236}">
                <a16:creationId xmlns:a16="http://schemas.microsoft.com/office/drawing/2014/main" id="{C55801FE-067E-8349-9C30-65D18F99799A}"/>
              </a:ext>
            </a:extLst>
          </p:cNvPr>
          <p:cNvPicPr>
            <a:picLocks noChangeAspect="1"/>
          </p:cNvPicPr>
          <p:nvPr userDrawn="1"/>
        </p:nvPicPr>
        <p:blipFill>
          <a:blip r:embed="rId13"/>
          <a:srcRect/>
          <a:stretch/>
        </p:blipFill>
        <p:spPr>
          <a:xfrm>
            <a:off x="480941" y="4649928"/>
            <a:ext cx="853440" cy="853440"/>
          </a:xfrm>
          <a:prstGeom prst="rect">
            <a:avLst/>
          </a:prstGeom>
        </p:spPr>
      </p:pic>
      <p:sp>
        <p:nvSpPr>
          <p:cNvPr id="161" name="TextBox 160">
            <a:extLst>
              <a:ext uri="{FF2B5EF4-FFF2-40B4-BE49-F238E27FC236}">
                <a16:creationId xmlns:a16="http://schemas.microsoft.com/office/drawing/2014/main" id="{8D45EA35-9B2C-5249-9B68-56605AA4DD53}"/>
              </a:ext>
            </a:extLst>
          </p:cNvPr>
          <p:cNvSpPr txBox="1"/>
          <p:nvPr userDrawn="1"/>
        </p:nvSpPr>
        <p:spPr>
          <a:xfrm>
            <a:off x="394781" y="5594112"/>
            <a:ext cx="951323" cy="230832"/>
          </a:xfrm>
          <a:prstGeom prst="rect">
            <a:avLst/>
          </a:prstGeom>
          <a:noFill/>
        </p:spPr>
        <p:txBody>
          <a:bodyPr wrap="square" lIns="0" tIns="0" rIns="0" bIns="0" rtlCol="0">
            <a:spAutoFit/>
          </a:bodyPr>
          <a:lstStyle/>
          <a:p>
            <a:pPr algn="ctr"/>
            <a:r>
              <a:rPr lang="en-GB" sz="1500" dirty="0">
                <a:solidFill>
                  <a:schemeClr val="tx1"/>
                </a:solidFill>
              </a:rPr>
              <a:t>Pin</a:t>
            </a:r>
          </a:p>
        </p:txBody>
      </p:sp>
      <p:pic>
        <p:nvPicPr>
          <p:cNvPr id="162" name="Picture 161" descr="Server icon">
            <a:extLst>
              <a:ext uri="{FF2B5EF4-FFF2-40B4-BE49-F238E27FC236}">
                <a16:creationId xmlns:a16="http://schemas.microsoft.com/office/drawing/2014/main" id="{89F467D4-1274-F346-B7AF-0C3CEE74A40B}"/>
              </a:ext>
            </a:extLst>
          </p:cNvPr>
          <p:cNvPicPr>
            <a:picLocks noChangeAspect="1"/>
          </p:cNvPicPr>
          <p:nvPr userDrawn="1"/>
        </p:nvPicPr>
        <p:blipFill>
          <a:blip r:embed="rId14"/>
          <a:srcRect/>
          <a:stretch/>
        </p:blipFill>
        <p:spPr>
          <a:xfrm>
            <a:off x="1631461" y="3286988"/>
            <a:ext cx="853440" cy="853440"/>
          </a:xfrm>
          <a:prstGeom prst="rect">
            <a:avLst/>
          </a:prstGeom>
        </p:spPr>
      </p:pic>
      <p:sp>
        <p:nvSpPr>
          <p:cNvPr id="163" name="TextBox 162">
            <a:extLst>
              <a:ext uri="{FF2B5EF4-FFF2-40B4-BE49-F238E27FC236}">
                <a16:creationId xmlns:a16="http://schemas.microsoft.com/office/drawing/2014/main" id="{1607B543-032E-814A-ACDB-4F05641E3367}"/>
              </a:ext>
            </a:extLst>
          </p:cNvPr>
          <p:cNvSpPr txBox="1"/>
          <p:nvPr userDrawn="1"/>
        </p:nvSpPr>
        <p:spPr>
          <a:xfrm>
            <a:off x="1534735" y="4236224"/>
            <a:ext cx="951323" cy="230832"/>
          </a:xfrm>
          <a:prstGeom prst="rect">
            <a:avLst/>
          </a:prstGeom>
          <a:noFill/>
        </p:spPr>
        <p:txBody>
          <a:bodyPr wrap="square" lIns="0" tIns="0" rIns="0" bIns="0" rtlCol="0">
            <a:spAutoFit/>
          </a:bodyPr>
          <a:lstStyle/>
          <a:p>
            <a:pPr algn="ctr"/>
            <a:r>
              <a:rPr lang="en-GB" sz="1500" dirty="0">
                <a:solidFill>
                  <a:schemeClr val="tx1"/>
                </a:solidFill>
              </a:rPr>
              <a:t>Server</a:t>
            </a:r>
          </a:p>
        </p:txBody>
      </p:sp>
      <p:pic>
        <p:nvPicPr>
          <p:cNvPr id="164" name="Picture 163" descr="Cog icon">
            <a:extLst>
              <a:ext uri="{FF2B5EF4-FFF2-40B4-BE49-F238E27FC236}">
                <a16:creationId xmlns:a16="http://schemas.microsoft.com/office/drawing/2014/main" id="{4D5DD191-7118-244E-945F-ABBD0DEDEC4F}"/>
              </a:ext>
            </a:extLst>
          </p:cNvPr>
          <p:cNvPicPr>
            <a:picLocks noChangeAspect="1"/>
          </p:cNvPicPr>
          <p:nvPr userDrawn="1"/>
        </p:nvPicPr>
        <p:blipFill>
          <a:blip r:embed="rId15"/>
          <a:srcRect/>
          <a:stretch/>
        </p:blipFill>
        <p:spPr>
          <a:xfrm>
            <a:off x="2781981" y="3287161"/>
            <a:ext cx="853440" cy="853440"/>
          </a:xfrm>
          <a:prstGeom prst="rect">
            <a:avLst/>
          </a:prstGeom>
        </p:spPr>
      </p:pic>
      <p:sp>
        <p:nvSpPr>
          <p:cNvPr id="165" name="TextBox 164">
            <a:extLst>
              <a:ext uri="{FF2B5EF4-FFF2-40B4-BE49-F238E27FC236}">
                <a16:creationId xmlns:a16="http://schemas.microsoft.com/office/drawing/2014/main" id="{AD610299-C82A-604E-803F-66282AEFEAB2}"/>
              </a:ext>
            </a:extLst>
          </p:cNvPr>
          <p:cNvSpPr txBox="1"/>
          <p:nvPr userDrawn="1"/>
        </p:nvSpPr>
        <p:spPr>
          <a:xfrm>
            <a:off x="2694974" y="4236224"/>
            <a:ext cx="951323" cy="230832"/>
          </a:xfrm>
          <a:prstGeom prst="rect">
            <a:avLst/>
          </a:prstGeom>
          <a:noFill/>
        </p:spPr>
        <p:txBody>
          <a:bodyPr wrap="square" lIns="0" tIns="0" rIns="0" bIns="0" rtlCol="0">
            <a:spAutoFit/>
          </a:bodyPr>
          <a:lstStyle/>
          <a:p>
            <a:pPr algn="ctr"/>
            <a:r>
              <a:rPr lang="en-GB" sz="1500" dirty="0">
                <a:solidFill>
                  <a:schemeClr val="tx1"/>
                </a:solidFill>
              </a:rPr>
              <a:t>Cog</a:t>
            </a:r>
          </a:p>
        </p:txBody>
      </p:sp>
      <p:pic>
        <p:nvPicPr>
          <p:cNvPr id="166" name="Picture 165" descr="UI Panel icon">
            <a:extLst>
              <a:ext uri="{FF2B5EF4-FFF2-40B4-BE49-F238E27FC236}">
                <a16:creationId xmlns:a16="http://schemas.microsoft.com/office/drawing/2014/main" id="{E2921A9A-FACC-B542-8181-67E077824A63}"/>
              </a:ext>
            </a:extLst>
          </p:cNvPr>
          <p:cNvPicPr>
            <a:picLocks noChangeAspect="1"/>
          </p:cNvPicPr>
          <p:nvPr userDrawn="1"/>
        </p:nvPicPr>
        <p:blipFill>
          <a:blip r:embed="rId16"/>
          <a:srcRect/>
          <a:stretch/>
        </p:blipFill>
        <p:spPr>
          <a:xfrm>
            <a:off x="3932501" y="3286988"/>
            <a:ext cx="853440" cy="853440"/>
          </a:xfrm>
          <a:prstGeom prst="rect">
            <a:avLst/>
          </a:prstGeom>
        </p:spPr>
      </p:pic>
      <p:sp>
        <p:nvSpPr>
          <p:cNvPr id="167" name="TextBox 166" descr="UI panel icon">
            <a:extLst>
              <a:ext uri="{FF2B5EF4-FFF2-40B4-BE49-F238E27FC236}">
                <a16:creationId xmlns:a16="http://schemas.microsoft.com/office/drawing/2014/main" id="{55D35151-1053-4D47-843A-269D157D5191}"/>
              </a:ext>
            </a:extLst>
          </p:cNvPr>
          <p:cNvSpPr txBox="1"/>
          <p:nvPr userDrawn="1"/>
        </p:nvSpPr>
        <p:spPr>
          <a:xfrm>
            <a:off x="3755346" y="4232234"/>
            <a:ext cx="1140801" cy="230832"/>
          </a:xfrm>
          <a:prstGeom prst="rect">
            <a:avLst/>
          </a:prstGeom>
          <a:noFill/>
        </p:spPr>
        <p:txBody>
          <a:bodyPr wrap="square" lIns="0" tIns="0" rIns="0" bIns="0" rtlCol="0">
            <a:spAutoFit/>
          </a:bodyPr>
          <a:lstStyle/>
          <a:p>
            <a:pPr algn="ctr"/>
            <a:r>
              <a:rPr lang="en-GB" sz="1500" spc="-40" dirty="0">
                <a:solidFill>
                  <a:schemeClr val="tx1"/>
                </a:solidFill>
              </a:rPr>
              <a:t>UI panel</a:t>
            </a:r>
          </a:p>
        </p:txBody>
      </p:sp>
      <p:pic>
        <p:nvPicPr>
          <p:cNvPr id="168" name="Picture 167" descr="Information icon">
            <a:extLst>
              <a:ext uri="{FF2B5EF4-FFF2-40B4-BE49-F238E27FC236}">
                <a16:creationId xmlns:a16="http://schemas.microsoft.com/office/drawing/2014/main" id="{A87D3CC6-F68D-894C-ABC1-18476ADFCD0D}"/>
              </a:ext>
            </a:extLst>
          </p:cNvPr>
          <p:cNvPicPr>
            <a:picLocks noChangeAspect="1"/>
          </p:cNvPicPr>
          <p:nvPr userDrawn="1"/>
        </p:nvPicPr>
        <p:blipFill>
          <a:blip r:embed="rId17"/>
          <a:srcRect/>
          <a:stretch/>
        </p:blipFill>
        <p:spPr>
          <a:xfrm>
            <a:off x="5083021" y="3286988"/>
            <a:ext cx="853440" cy="853440"/>
          </a:xfrm>
          <a:prstGeom prst="rect">
            <a:avLst/>
          </a:prstGeom>
        </p:spPr>
      </p:pic>
      <p:pic>
        <p:nvPicPr>
          <p:cNvPr id="169" name="Picture 168" descr="Link icon">
            <a:extLst>
              <a:ext uri="{FF2B5EF4-FFF2-40B4-BE49-F238E27FC236}">
                <a16:creationId xmlns:a16="http://schemas.microsoft.com/office/drawing/2014/main" id="{F970EF36-BECB-EE41-9874-02AFD088E06A}"/>
              </a:ext>
            </a:extLst>
          </p:cNvPr>
          <p:cNvPicPr>
            <a:picLocks noChangeAspect="1"/>
          </p:cNvPicPr>
          <p:nvPr userDrawn="1"/>
        </p:nvPicPr>
        <p:blipFill>
          <a:blip r:embed="rId18"/>
          <a:srcRect/>
          <a:stretch/>
        </p:blipFill>
        <p:spPr>
          <a:xfrm>
            <a:off x="6233541" y="3271505"/>
            <a:ext cx="853440" cy="853440"/>
          </a:xfrm>
          <a:prstGeom prst="rect">
            <a:avLst/>
          </a:prstGeom>
        </p:spPr>
      </p:pic>
      <p:sp>
        <p:nvSpPr>
          <p:cNvPr id="170" name="TextBox 169">
            <a:extLst>
              <a:ext uri="{FF2B5EF4-FFF2-40B4-BE49-F238E27FC236}">
                <a16:creationId xmlns:a16="http://schemas.microsoft.com/office/drawing/2014/main" id="{6435E754-546D-BA44-89C0-510519C09B36}"/>
              </a:ext>
            </a:extLst>
          </p:cNvPr>
          <p:cNvSpPr txBox="1"/>
          <p:nvPr userDrawn="1"/>
        </p:nvSpPr>
        <p:spPr>
          <a:xfrm>
            <a:off x="6174570" y="4231479"/>
            <a:ext cx="951323" cy="230832"/>
          </a:xfrm>
          <a:prstGeom prst="rect">
            <a:avLst/>
          </a:prstGeom>
          <a:noFill/>
        </p:spPr>
        <p:txBody>
          <a:bodyPr wrap="square" lIns="0" tIns="0" rIns="0" bIns="0" rtlCol="0">
            <a:spAutoFit/>
          </a:bodyPr>
          <a:lstStyle/>
          <a:p>
            <a:pPr algn="ctr"/>
            <a:r>
              <a:rPr lang="en-GB" sz="1500" dirty="0">
                <a:solidFill>
                  <a:schemeClr val="tx1"/>
                </a:solidFill>
              </a:rPr>
              <a:t>Link</a:t>
            </a:r>
          </a:p>
        </p:txBody>
      </p:sp>
      <p:pic>
        <p:nvPicPr>
          <p:cNvPr id="171" name="Picture 170" descr="Menu bars icon">
            <a:extLst>
              <a:ext uri="{FF2B5EF4-FFF2-40B4-BE49-F238E27FC236}">
                <a16:creationId xmlns:a16="http://schemas.microsoft.com/office/drawing/2014/main" id="{000FBB89-83BA-3E47-91FF-29379B84F8A9}"/>
              </a:ext>
            </a:extLst>
          </p:cNvPr>
          <p:cNvPicPr>
            <a:picLocks noChangeAspect="1"/>
          </p:cNvPicPr>
          <p:nvPr userDrawn="1"/>
        </p:nvPicPr>
        <p:blipFill>
          <a:blip r:embed="rId19"/>
          <a:srcRect/>
          <a:stretch/>
        </p:blipFill>
        <p:spPr>
          <a:xfrm>
            <a:off x="7384061" y="3278097"/>
            <a:ext cx="853440" cy="853440"/>
          </a:xfrm>
          <a:prstGeom prst="rect">
            <a:avLst/>
          </a:prstGeom>
        </p:spPr>
      </p:pic>
      <p:sp>
        <p:nvSpPr>
          <p:cNvPr id="172" name="TextBox 171">
            <a:extLst>
              <a:ext uri="{FF2B5EF4-FFF2-40B4-BE49-F238E27FC236}">
                <a16:creationId xmlns:a16="http://schemas.microsoft.com/office/drawing/2014/main" id="{E29CD206-8D02-9F40-887B-70A49BC03AFA}"/>
              </a:ext>
            </a:extLst>
          </p:cNvPr>
          <p:cNvSpPr txBox="1"/>
          <p:nvPr userDrawn="1"/>
        </p:nvSpPr>
        <p:spPr>
          <a:xfrm>
            <a:off x="7318805" y="4231479"/>
            <a:ext cx="951323" cy="230832"/>
          </a:xfrm>
          <a:prstGeom prst="rect">
            <a:avLst/>
          </a:prstGeom>
          <a:noFill/>
        </p:spPr>
        <p:txBody>
          <a:bodyPr wrap="square" lIns="0" tIns="0" rIns="0" bIns="0" rtlCol="0">
            <a:spAutoFit/>
          </a:bodyPr>
          <a:lstStyle/>
          <a:p>
            <a:pPr algn="ctr"/>
            <a:r>
              <a:rPr lang="en-GB" sz="1500" dirty="0">
                <a:solidFill>
                  <a:schemeClr val="tx1"/>
                </a:solidFill>
              </a:rPr>
              <a:t>Menu bars</a:t>
            </a:r>
          </a:p>
        </p:txBody>
      </p:sp>
      <p:pic>
        <p:nvPicPr>
          <p:cNvPr id="173" name="Picture 172" descr="Notepad icon">
            <a:extLst>
              <a:ext uri="{FF2B5EF4-FFF2-40B4-BE49-F238E27FC236}">
                <a16:creationId xmlns:a16="http://schemas.microsoft.com/office/drawing/2014/main" id="{643C7CAA-B405-694C-84D5-4B5008DEC40B}"/>
              </a:ext>
            </a:extLst>
          </p:cNvPr>
          <p:cNvPicPr>
            <a:picLocks noChangeAspect="1"/>
          </p:cNvPicPr>
          <p:nvPr userDrawn="1"/>
        </p:nvPicPr>
        <p:blipFill>
          <a:blip r:embed="rId20"/>
          <a:srcRect/>
          <a:stretch/>
        </p:blipFill>
        <p:spPr>
          <a:xfrm>
            <a:off x="8534581" y="3286988"/>
            <a:ext cx="853440" cy="853440"/>
          </a:xfrm>
          <a:prstGeom prst="rect">
            <a:avLst/>
          </a:prstGeom>
        </p:spPr>
      </p:pic>
      <p:sp>
        <p:nvSpPr>
          <p:cNvPr id="174" name="TextBox 173" descr="Note icon">
            <a:extLst>
              <a:ext uri="{FF2B5EF4-FFF2-40B4-BE49-F238E27FC236}">
                <a16:creationId xmlns:a16="http://schemas.microsoft.com/office/drawing/2014/main" id="{BF0AD36F-3B3E-644A-B6E1-48F9D3A3F666}"/>
              </a:ext>
            </a:extLst>
          </p:cNvPr>
          <p:cNvSpPr txBox="1"/>
          <p:nvPr userDrawn="1"/>
        </p:nvSpPr>
        <p:spPr>
          <a:xfrm>
            <a:off x="8342400" y="4218338"/>
            <a:ext cx="1210337" cy="230832"/>
          </a:xfrm>
          <a:prstGeom prst="rect">
            <a:avLst/>
          </a:prstGeom>
          <a:noFill/>
        </p:spPr>
        <p:txBody>
          <a:bodyPr wrap="square" lIns="0" tIns="0" rIns="0" bIns="0" rtlCol="0">
            <a:spAutoFit/>
          </a:bodyPr>
          <a:lstStyle/>
          <a:p>
            <a:pPr algn="ctr"/>
            <a:r>
              <a:rPr lang="en-GB" sz="1500" spc="-50" dirty="0">
                <a:solidFill>
                  <a:schemeClr val="tx1"/>
                </a:solidFill>
              </a:rPr>
              <a:t>Note</a:t>
            </a:r>
          </a:p>
        </p:txBody>
      </p:sp>
      <p:pic>
        <p:nvPicPr>
          <p:cNvPr id="175" name="Picture 174" descr="Book icon">
            <a:extLst>
              <a:ext uri="{FF2B5EF4-FFF2-40B4-BE49-F238E27FC236}">
                <a16:creationId xmlns:a16="http://schemas.microsoft.com/office/drawing/2014/main" id="{DF8EF234-B938-464D-9505-156EB95EB6B3}"/>
              </a:ext>
            </a:extLst>
          </p:cNvPr>
          <p:cNvPicPr>
            <a:picLocks noChangeAspect="1"/>
          </p:cNvPicPr>
          <p:nvPr userDrawn="1"/>
        </p:nvPicPr>
        <p:blipFill>
          <a:blip r:embed="rId21"/>
          <a:srcRect/>
          <a:stretch/>
        </p:blipFill>
        <p:spPr>
          <a:xfrm>
            <a:off x="9685101" y="3271505"/>
            <a:ext cx="853440" cy="853440"/>
          </a:xfrm>
          <a:prstGeom prst="rect">
            <a:avLst/>
          </a:prstGeom>
        </p:spPr>
      </p:pic>
      <p:sp>
        <p:nvSpPr>
          <p:cNvPr id="176" name="TextBox 175">
            <a:extLst>
              <a:ext uri="{FF2B5EF4-FFF2-40B4-BE49-F238E27FC236}">
                <a16:creationId xmlns:a16="http://schemas.microsoft.com/office/drawing/2014/main" id="{DBBD59DC-E832-1541-A931-A4663F1FF66E}"/>
              </a:ext>
            </a:extLst>
          </p:cNvPr>
          <p:cNvSpPr txBox="1"/>
          <p:nvPr userDrawn="1"/>
        </p:nvSpPr>
        <p:spPr>
          <a:xfrm>
            <a:off x="9630722" y="4231479"/>
            <a:ext cx="951323" cy="230832"/>
          </a:xfrm>
          <a:prstGeom prst="rect">
            <a:avLst/>
          </a:prstGeom>
          <a:noFill/>
        </p:spPr>
        <p:txBody>
          <a:bodyPr wrap="square" lIns="0" tIns="0" rIns="0" bIns="0" rtlCol="0">
            <a:spAutoFit/>
          </a:bodyPr>
          <a:lstStyle/>
          <a:p>
            <a:pPr algn="ctr"/>
            <a:r>
              <a:rPr lang="en-GB" sz="1500" dirty="0">
                <a:solidFill>
                  <a:schemeClr val="tx1"/>
                </a:solidFill>
              </a:rPr>
              <a:t>Book</a:t>
            </a:r>
          </a:p>
        </p:txBody>
      </p:sp>
      <p:pic>
        <p:nvPicPr>
          <p:cNvPr id="177" name="Picture 176" descr="Out icon">
            <a:extLst>
              <a:ext uri="{FF2B5EF4-FFF2-40B4-BE49-F238E27FC236}">
                <a16:creationId xmlns:a16="http://schemas.microsoft.com/office/drawing/2014/main" id="{9AE33E62-78E0-A44C-A785-D02F1BF7F85E}"/>
              </a:ext>
            </a:extLst>
          </p:cNvPr>
          <p:cNvPicPr>
            <a:picLocks noChangeAspect="1"/>
          </p:cNvPicPr>
          <p:nvPr userDrawn="1"/>
        </p:nvPicPr>
        <p:blipFill>
          <a:blip r:embed="rId22"/>
          <a:srcRect/>
          <a:stretch/>
        </p:blipFill>
        <p:spPr>
          <a:xfrm>
            <a:off x="10835621" y="3271505"/>
            <a:ext cx="853440" cy="853440"/>
          </a:xfrm>
          <a:prstGeom prst="rect">
            <a:avLst/>
          </a:prstGeom>
        </p:spPr>
      </p:pic>
      <p:sp>
        <p:nvSpPr>
          <p:cNvPr id="178" name="TextBox 177">
            <a:extLst>
              <a:ext uri="{FF2B5EF4-FFF2-40B4-BE49-F238E27FC236}">
                <a16:creationId xmlns:a16="http://schemas.microsoft.com/office/drawing/2014/main" id="{2F5DA41D-00EE-794C-A335-A6E2C8FB06A7}"/>
              </a:ext>
            </a:extLst>
          </p:cNvPr>
          <p:cNvSpPr txBox="1"/>
          <p:nvPr userDrawn="1"/>
        </p:nvSpPr>
        <p:spPr>
          <a:xfrm>
            <a:off x="10786680" y="4249136"/>
            <a:ext cx="951323" cy="230832"/>
          </a:xfrm>
          <a:prstGeom prst="rect">
            <a:avLst/>
          </a:prstGeom>
          <a:noFill/>
        </p:spPr>
        <p:txBody>
          <a:bodyPr wrap="square" lIns="0" tIns="0" rIns="0" bIns="0" rtlCol="0">
            <a:spAutoFit/>
          </a:bodyPr>
          <a:lstStyle/>
          <a:p>
            <a:pPr algn="ctr"/>
            <a:r>
              <a:rPr lang="en-GB" sz="1500" dirty="0">
                <a:solidFill>
                  <a:schemeClr val="tx1"/>
                </a:solidFill>
              </a:rPr>
              <a:t>Out</a:t>
            </a:r>
          </a:p>
        </p:txBody>
      </p:sp>
      <p:pic>
        <p:nvPicPr>
          <p:cNvPr id="179" name="Picture 178" descr="Send icon">
            <a:extLst>
              <a:ext uri="{FF2B5EF4-FFF2-40B4-BE49-F238E27FC236}">
                <a16:creationId xmlns:a16="http://schemas.microsoft.com/office/drawing/2014/main" id="{2F8D4488-E4A1-FA47-971D-39BE1EADDDAC}"/>
              </a:ext>
            </a:extLst>
          </p:cNvPr>
          <p:cNvPicPr>
            <a:picLocks noChangeAspect="1"/>
          </p:cNvPicPr>
          <p:nvPr userDrawn="1"/>
        </p:nvPicPr>
        <p:blipFill>
          <a:blip r:embed="rId23"/>
          <a:srcRect/>
          <a:stretch/>
        </p:blipFill>
        <p:spPr>
          <a:xfrm>
            <a:off x="1631461" y="4641965"/>
            <a:ext cx="853440" cy="853440"/>
          </a:xfrm>
          <a:prstGeom prst="rect">
            <a:avLst/>
          </a:prstGeom>
        </p:spPr>
      </p:pic>
      <p:sp>
        <p:nvSpPr>
          <p:cNvPr id="180" name="TextBox 179">
            <a:extLst>
              <a:ext uri="{FF2B5EF4-FFF2-40B4-BE49-F238E27FC236}">
                <a16:creationId xmlns:a16="http://schemas.microsoft.com/office/drawing/2014/main" id="{2CF7E482-D205-074B-A26F-0E0B7A9E87F9}"/>
              </a:ext>
            </a:extLst>
          </p:cNvPr>
          <p:cNvSpPr txBox="1"/>
          <p:nvPr userDrawn="1"/>
        </p:nvSpPr>
        <p:spPr>
          <a:xfrm>
            <a:off x="1582519" y="5604113"/>
            <a:ext cx="951323" cy="230832"/>
          </a:xfrm>
          <a:prstGeom prst="rect">
            <a:avLst/>
          </a:prstGeom>
          <a:noFill/>
        </p:spPr>
        <p:txBody>
          <a:bodyPr wrap="square" lIns="0" tIns="0" rIns="0" bIns="0" rtlCol="0">
            <a:spAutoFit/>
          </a:bodyPr>
          <a:lstStyle/>
          <a:p>
            <a:pPr algn="ctr"/>
            <a:r>
              <a:rPr lang="en-GB" sz="1500" dirty="0">
                <a:solidFill>
                  <a:schemeClr val="tx1"/>
                </a:solidFill>
              </a:rPr>
              <a:t>Send</a:t>
            </a:r>
          </a:p>
        </p:txBody>
      </p:sp>
      <p:pic>
        <p:nvPicPr>
          <p:cNvPr id="181" name="Picture 180" descr="Printer icon">
            <a:extLst>
              <a:ext uri="{FF2B5EF4-FFF2-40B4-BE49-F238E27FC236}">
                <a16:creationId xmlns:a16="http://schemas.microsoft.com/office/drawing/2014/main" id="{57C45933-33BF-1F47-99D6-01908B63D978}"/>
              </a:ext>
            </a:extLst>
          </p:cNvPr>
          <p:cNvPicPr>
            <a:picLocks noChangeAspect="1"/>
          </p:cNvPicPr>
          <p:nvPr userDrawn="1"/>
        </p:nvPicPr>
        <p:blipFill>
          <a:blip r:embed="rId24"/>
          <a:srcRect/>
          <a:stretch/>
        </p:blipFill>
        <p:spPr>
          <a:xfrm>
            <a:off x="2781981" y="4642138"/>
            <a:ext cx="853440" cy="853440"/>
          </a:xfrm>
          <a:prstGeom prst="rect">
            <a:avLst/>
          </a:prstGeom>
        </p:spPr>
      </p:pic>
      <p:sp>
        <p:nvSpPr>
          <p:cNvPr id="182" name="TextBox 181">
            <a:extLst>
              <a:ext uri="{FF2B5EF4-FFF2-40B4-BE49-F238E27FC236}">
                <a16:creationId xmlns:a16="http://schemas.microsoft.com/office/drawing/2014/main" id="{5E5ACACA-100D-0943-A368-8B56774DE300}"/>
              </a:ext>
            </a:extLst>
          </p:cNvPr>
          <p:cNvSpPr txBox="1"/>
          <p:nvPr userDrawn="1"/>
        </p:nvSpPr>
        <p:spPr>
          <a:xfrm>
            <a:off x="2706697" y="5604595"/>
            <a:ext cx="951323" cy="230832"/>
          </a:xfrm>
          <a:prstGeom prst="rect">
            <a:avLst/>
          </a:prstGeom>
          <a:noFill/>
        </p:spPr>
        <p:txBody>
          <a:bodyPr wrap="square" lIns="0" tIns="0" rIns="0" bIns="0" rtlCol="0">
            <a:spAutoFit/>
          </a:bodyPr>
          <a:lstStyle/>
          <a:p>
            <a:pPr algn="ctr"/>
            <a:r>
              <a:rPr lang="en-GB" sz="1500" dirty="0">
                <a:solidFill>
                  <a:schemeClr val="tx1"/>
                </a:solidFill>
              </a:rPr>
              <a:t>Printer</a:t>
            </a:r>
          </a:p>
        </p:txBody>
      </p:sp>
      <p:pic>
        <p:nvPicPr>
          <p:cNvPr id="183" name="Picture 182" descr="Prohibit icon">
            <a:extLst>
              <a:ext uri="{FF2B5EF4-FFF2-40B4-BE49-F238E27FC236}">
                <a16:creationId xmlns:a16="http://schemas.microsoft.com/office/drawing/2014/main" id="{E2666A7B-AF81-034F-ADA9-D98850F982A7}"/>
              </a:ext>
            </a:extLst>
          </p:cNvPr>
          <p:cNvPicPr>
            <a:picLocks noChangeAspect="1"/>
          </p:cNvPicPr>
          <p:nvPr userDrawn="1"/>
        </p:nvPicPr>
        <p:blipFill>
          <a:blip r:embed="rId25"/>
          <a:srcRect/>
          <a:stretch/>
        </p:blipFill>
        <p:spPr>
          <a:xfrm>
            <a:off x="3932501" y="4641965"/>
            <a:ext cx="853440" cy="853440"/>
          </a:xfrm>
          <a:prstGeom prst="rect">
            <a:avLst/>
          </a:prstGeom>
        </p:spPr>
      </p:pic>
      <p:sp>
        <p:nvSpPr>
          <p:cNvPr id="184" name="TextBox 183">
            <a:extLst>
              <a:ext uri="{FF2B5EF4-FFF2-40B4-BE49-F238E27FC236}">
                <a16:creationId xmlns:a16="http://schemas.microsoft.com/office/drawing/2014/main" id="{9303922D-3FC0-CC47-A18E-048D7C8E8892}"/>
              </a:ext>
            </a:extLst>
          </p:cNvPr>
          <p:cNvSpPr txBox="1"/>
          <p:nvPr userDrawn="1"/>
        </p:nvSpPr>
        <p:spPr>
          <a:xfrm>
            <a:off x="3850932" y="5587211"/>
            <a:ext cx="951323" cy="230832"/>
          </a:xfrm>
          <a:prstGeom prst="rect">
            <a:avLst/>
          </a:prstGeom>
          <a:noFill/>
        </p:spPr>
        <p:txBody>
          <a:bodyPr wrap="square" lIns="0" tIns="0" rIns="0" bIns="0" rtlCol="0">
            <a:spAutoFit/>
          </a:bodyPr>
          <a:lstStyle/>
          <a:p>
            <a:pPr algn="ctr"/>
            <a:r>
              <a:rPr lang="en-GB" sz="1500" dirty="0">
                <a:solidFill>
                  <a:schemeClr val="tx1"/>
                </a:solidFill>
              </a:rPr>
              <a:t>Prohibit</a:t>
            </a:r>
          </a:p>
        </p:txBody>
      </p:sp>
      <p:pic>
        <p:nvPicPr>
          <p:cNvPr id="185" name="Picture 184">
            <a:extLst>
              <a:ext uri="{FF2B5EF4-FFF2-40B4-BE49-F238E27FC236}">
                <a16:creationId xmlns:a16="http://schemas.microsoft.com/office/drawing/2014/main" id="{65EC5365-57FC-9A4E-A2A3-38DBA0FA3BDA}"/>
              </a:ext>
            </a:extLst>
          </p:cNvPr>
          <p:cNvPicPr>
            <a:picLocks noChangeAspect="1"/>
          </p:cNvPicPr>
          <p:nvPr userDrawn="1"/>
        </p:nvPicPr>
        <p:blipFill>
          <a:blip r:embed="rId26"/>
          <a:srcRect/>
          <a:stretch/>
        </p:blipFill>
        <p:spPr>
          <a:xfrm>
            <a:off x="5083021" y="4641965"/>
            <a:ext cx="853440" cy="853440"/>
          </a:xfrm>
          <a:prstGeom prst="rect">
            <a:avLst/>
          </a:prstGeom>
        </p:spPr>
      </p:pic>
      <p:sp>
        <p:nvSpPr>
          <p:cNvPr id="186" name="TextBox 185">
            <a:extLst>
              <a:ext uri="{FF2B5EF4-FFF2-40B4-BE49-F238E27FC236}">
                <a16:creationId xmlns:a16="http://schemas.microsoft.com/office/drawing/2014/main" id="{316B02B3-7072-A348-A487-7AED55E74D28}"/>
              </a:ext>
            </a:extLst>
          </p:cNvPr>
          <p:cNvSpPr txBox="1"/>
          <p:nvPr userDrawn="1"/>
        </p:nvSpPr>
        <p:spPr>
          <a:xfrm>
            <a:off x="5002609" y="5586456"/>
            <a:ext cx="951323" cy="230832"/>
          </a:xfrm>
          <a:prstGeom prst="rect">
            <a:avLst/>
          </a:prstGeom>
          <a:noFill/>
        </p:spPr>
        <p:txBody>
          <a:bodyPr wrap="square" lIns="0" tIns="0" rIns="0" bIns="0" rtlCol="0">
            <a:spAutoFit/>
          </a:bodyPr>
          <a:lstStyle/>
          <a:p>
            <a:pPr algn="ctr"/>
            <a:r>
              <a:rPr lang="en-GB" sz="1500" dirty="0">
                <a:solidFill>
                  <a:schemeClr val="tx1"/>
                </a:solidFill>
              </a:rPr>
              <a:t>Search</a:t>
            </a:r>
          </a:p>
        </p:txBody>
      </p:sp>
      <p:pic>
        <p:nvPicPr>
          <p:cNvPr id="187" name="Picture 186" descr="Structure icon">
            <a:extLst>
              <a:ext uri="{FF2B5EF4-FFF2-40B4-BE49-F238E27FC236}">
                <a16:creationId xmlns:a16="http://schemas.microsoft.com/office/drawing/2014/main" id="{6194B5E9-7F00-C747-9FCD-7458D0D3748A}"/>
              </a:ext>
            </a:extLst>
          </p:cNvPr>
          <p:cNvPicPr>
            <a:picLocks noChangeAspect="1"/>
          </p:cNvPicPr>
          <p:nvPr userDrawn="1"/>
        </p:nvPicPr>
        <p:blipFill>
          <a:blip r:embed="rId27"/>
          <a:srcRect/>
          <a:stretch/>
        </p:blipFill>
        <p:spPr>
          <a:xfrm>
            <a:off x="6233541" y="4626482"/>
            <a:ext cx="853440" cy="853440"/>
          </a:xfrm>
          <a:prstGeom prst="rect">
            <a:avLst/>
          </a:prstGeom>
        </p:spPr>
      </p:pic>
      <p:sp>
        <p:nvSpPr>
          <p:cNvPr id="188" name="TextBox 187">
            <a:extLst>
              <a:ext uri="{FF2B5EF4-FFF2-40B4-BE49-F238E27FC236}">
                <a16:creationId xmlns:a16="http://schemas.microsoft.com/office/drawing/2014/main" id="{FEA47AEA-F298-354A-9C20-CBB85DD6BF98}"/>
              </a:ext>
            </a:extLst>
          </p:cNvPr>
          <p:cNvSpPr txBox="1"/>
          <p:nvPr userDrawn="1"/>
        </p:nvSpPr>
        <p:spPr>
          <a:xfrm>
            <a:off x="6162847" y="5586456"/>
            <a:ext cx="951323" cy="230832"/>
          </a:xfrm>
          <a:prstGeom prst="rect">
            <a:avLst/>
          </a:prstGeom>
          <a:noFill/>
        </p:spPr>
        <p:txBody>
          <a:bodyPr wrap="square" lIns="0" tIns="0" rIns="0" bIns="0" rtlCol="0">
            <a:spAutoFit/>
          </a:bodyPr>
          <a:lstStyle/>
          <a:p>
            <a:pPr algn="ctr"/>
            <a:r>
              <a:rPr lang="en-GB" sz="1500" dirty="0">
                <a:solidFill>
                  <a:schemeClr val="tx1"/>
                </a:solidFill>
              </a:rPr>
              <a:t>Structure</a:t>
            </a:r>
          </a:p>
        </p:txBody>
      </p:sp>
      <p:pic>
        <p:nvPicPr>
          <p:cNvPr id="189" name="Picture 188" descr="Unlock icon">
            <a:extLst>
              <a:ext uri="{FF2B5EF4-FFF2-40B4-BE49-F238E27FC236}">
                <a16:creationId xmlns:a16="http://schemas.microsoft.com/office/drawing/2014/main" id="{7AC1F536-38EB-BA41-87AD-3F8CEE9FE06C}"/>
              </a:ext>
            </a:extLst>
          </p:cNvPr>
          <p:cNvPicPr>
            <a:picLocks noChangeAspect="1"/>
          </p:cNvPicPr>
          <p:nvPr userDrawn="1"/>
        </p:nvPicPr>
        <p:blipFill>
          <a:blip r:embed="rId28"/>
          <a:srcRect/>
          <a:stretch/>
        </p:blipFill>
        <p:spPr>
          <a:xfrm>
            <a:off x="7384061" y="4633074"/>
            <a:ext cx="853440" cy="853440"/>
          </a:xfrm>
          <a:prstGeom prst="rect">
            <a:avLst/>
          </a:prstGeom>
        </p:spPr>
      </p:pic>
      <p:sp>
        <p:nvSpPr>
          <p:cNvPr id="190" name="TextBox 189">
            <a:extLst>
              <a:ext uri="{FF2B5EF4-FFF2-40B4-BE49-F238E27FC236}">
                <a16:creationId xmlns:a16="http://schemas.microsoft.com/office/drawing/2014/main" id="{36F3FF1C-7BAD-9741-8D82-48D35B4AA7D9}"/>
              </a:ext>
            </a:extLst>
          </p:cNvPr>
          <p:cNvSpPr txBox="1"/>
          <p:nvPr userDrawn="1"/>
        </p:nvSpPr>
        <p:spPr>
          <a:xfrm>
            <a:off x="7318805" y="5586456"/>
            <a:ext cx="951323" cy="230832"/>
          </a:xfrm>
          <a:prstGeom prst="rect">
            <a:avLst/>
          </a:prstGeom>
          <a:noFill/>
        </p:spPr>
        <p:txBody>
          <a:bodyPr wrap="square" lIns="0" tIns="0" rIns="0" bIns="0" rtlCol="0">
            <a:spAutoFit/>
          </a:bodyPr>
          <a:lstStyle/>
          <a:p>
            <a:pPr algn="ctr"/>
            <a:r>
              <a:rPr lang="en-GB" sz="1500" dirty="0">
                <a:solidFill>
                  <a:schemeClr val="tx1"/>
                </a:solidFill>
              </a:rPr>
              <a:t>Unlock</a:t>
            </a:r>
          </a:p>
        </p:txBody>
      </p:sp>
      <p:pic>
        <p:nvPicPr>
          <p:cNvPr id="191" name="Picture 190" descr="Video icon">
            <a:extLst>
              <a:ext uri="{FF2B5EF4-FFF2-40B4-BE49-F238E27FC236}">
                <a16:creationId xmlns:a16="http://schemas.microsoft.com/office/drawing/2014/main" id="{EB93F619-9C8F-D949-86D3-6D113EDD07EA}"/>
              </a:ext>
            </a:extLst>
          </p:cNvPr>
          <p:cNvPicPr>
            <a:picLocks noChangeAspect="1"/>
          </p:cNvPicPr>
          <p:nvPr userDrawn="1"/>
        </p:nvPicPr>
        <p:blipFill>
          <a:blip r:embed="rId29"/>
          <a:srcRect/>
          <a:stretch/>
        </p:blipFill>
        <p:spPr>
          <a:xfrm>
            <a:off x="8534581" y="4641965"/>
            <a:ext cx="853440" cy="853440"/>
          </a:xfrm>
          <a:prstGeom prst="rect">
            <a:avLst/>
          </a:prstGeom>
        </p:spPr>
      </p:pic>
      <p:sp>
        <p:nvSpPr>
          <p:cNvPr id="192" name="TextBox 191">
            <a:extLst>
              <a:ext uri="{FF2B5EF4-FFF2-40B4-BE49-F238E27FC236}">
                <a16:creationId xmlns:a16="http://schemas.microsoft.com/office/drawing/2014/main" id="{23BDFD08-3E74-7E4A-A62B-3087AC86E947}"/>
              </a:ext>
            </a:extLst>
          </p:cNvPr>
          <p:cNvSpPr txBox="1"/>
          <p:nvPr userDrawn="1"/>
        </p:nvSpPr>
        <p:spPr>
          <a:xfrm>
            <a:off x="8474764" y="5586456"/>
            <a:ext cx="951323" cy="230832"/>
          </a:xfrm>
          <a:prstGeom prst="rect">
            <a:avLst/>
          </a:prstGeom>
          <a:noFill/>
        </p:spPr>
        <p:txBody>
          <a:bodyPr wrap="square" lIns="0" tIns="0" rIns="0" bIns="0" rtlCol="0">
            <a:spAutoFit/>
          </a:bodyPr>
          <a:lstStyle/>
          <a:p>
            <a:pPr algn="ctr"/>
            <a:r>
              <a:rPr lang="en-GB" sz="1500" dirty="0">
                <a:solidFill>
                  <a:schemeClr val="tx1"/>
                </a:solidFill>
              </a:rPr>
              <a:t>Video</a:t>
            </a:r>
          </a:p>
        </p:txBody>
      </p:sp>
      <p:pic>
        <p:nvPicPr>
          <p:cNvPr id="193" name="Picture 192" descr="Megaphone icon">
            <a:extLst>
              <a:ext uri="{FF2B5EF4-FFF2-40B4-BE49-F238E27FC236}">
                <a16:creationId xmlns:a16="http://schemas.microsoft.com/office/drawing/2014/main" id="{D354E5DA-566E-C247-8937-E90DBB7C85B1}"/>
              </a:ext>
            </a:extLst>
          </p:cNvPr>
          <p:cNvPicPr>
            <a:picLocks noChangeAspect="1"/>
          </p:cNvPicPr>
          <p:nvPr userDrawn="1"/>
        </p:nvPicPr>
        <p:blipFill>
          <a:blip r:embed="rId30"/>
          <a:srcRect/>
          <a:stretch/>
        </p:blipFill>
        <p:spPr>
          <a:xfrm>
            <a:off x="9685101" y="4626482"/>
            <a:ext cx="853440" cy="853440"/>
          </a:xfrm>
          <a:prstGeom prst="rect">
            <a:avLst/>
          </a:prstGeom>
        </p:spPr>
      </p:pic>
      <p:sp>
        <p:nvSpPr>
          <p:cNvPr id="194" name="TextBox 193">
            <a:extLst>
              <a:ext uri="{FF2B5EF4-FFF2-40B4-BE49-F238E27FC236}">
                <a16:creationId xmlns:a16="http://schemas.microsoft.com/office/drawing/2014/main" id="{C769CDC2-C2DB-104E-8D9A-87B9DE53B7C1}"/>
              </a:ext>
            </a:extLst>
          </p:cNvPr>
          <p:cNvSpPr txBox="1"/>
          <p:nvPr userDrawn="1"/>
        </p:nvSpPr>
        <p:spPr>
          <a:xfrm>
            <a:off x="9552738" y="5586455"/>
            <a:ext cx="1210336" cy="230832"/>
          </a:xfrm>
          <a:prstGeom prst="rect">
            <a:avLst/>
          </a:prstGeom>
          <a:noFill/>
        </p:spPr>
        <p:txBody>
          <a:bodyPr wrap="square" lIns="0" tIns="0" rIns="0" bIns="0" rtlCol="0">
            <a:spAutoFit/>
          </a:bodyPr>
          <a:lstStyle/>
          <a:p>
            <a:pPr algn="ctr"/>
            <a:r>
              <a:rPr lang="en-GB" sz="1500" spc="-40" dirty="0">
                <a:solidFill>
                  <a:schemeClr val="tx1"/>
                </a:solidFill>
              </a:rPr>
              <a:t>Megaphone</a:t>
            </a:r>
          </a:p>
        </p:txBody>
      </p:sp>
      <p:pic>
        <p:nvPicPr>
          <p:cNvPr id="195" name="Picture 194" descr="Tick icon">
            <a:extLst>
              <a:ext uri="{FF2B5EF4-FFF2-40B4-BE49-F238E27FC236}">
                <a16:creationId xmlns:a16="http://schemas.microsoft.com/office/drawing/2014/main" id="{B1B441AA-56F5-4F4A-83FF-714DB1B96F1B}"/>
              </a:ext>
            </a:extLst>
          </p:cNvPr>
          <p:cNvPicPr>
            <a:picLocks noChangeAspect="1"/>
          </p:cNvPicPr>
          <p:nvPr userDrawn="1"/>
        </p:nvPicPr>
        <p:blipFill>
          <a:blip r:embed="rId31"/>
          <a:srcRect/>
          <a:stretch/>
        </p:blipFill>
        <p:spPr>
          <a:xfrm>
            <a:off x="10835621" y="4626482"/>
            <a:ext cx="853440" cy="853440"/>
          </a:xfrm>
          <a:prstGeom prst="rect">
            <a:avLst/>
          </a:prstGeom>
        </p:spPr>
      </p:pic>
      <p:sp>
        <p:nvSpPr>
          <p:cNvPr id="196" name="TextBox 195" descr="Film icon">
            <a:extLst>
              <a:ext uri="{FF2B5EF4-FFF2-40B4-BE49-F238E27FC236}">
                <a16:creationId xmlns:a16="http://schemas.microsoft.com/office/drawing/2014/main" id="{95D0A1FF-29C7-364C-A2AC-E50397575DBD}"/>
              </a:ext>
            </a:extLst>
          </p:cNvPr>
          <p:cNvSpPr txBox="1"/>
          <p:nvPr userDrawn="1"/>
        </p:nvSpPr>
        <p:spPr>
          <a:xfrm>
            <a:off x="10786680" y="5604113"/>
            <a:ext cx="951323" cy="230832"/>
          </a:xfrm>
          <a:prstGeom prst="rect">
            <a:avLst/>
          </a:prstGeom>
          <a:noFill/>
        </p:spPr>
        <p:txBody>
          <a:bodyPr wrap="square" lIns="0" tIns="0" rIns="0" bIns="0" rtlCol="0">
            <a:spAutoFit/>
          </a:bodyPr>
          <a:lstStyle/>
          <a:p>
            <a:pPr algn="ctr"/>
            <a:r>
              <a:rPr lang="en-GB" sz="1500" dirty="0">
                <a:solidFill>
                  <a:schemeClr val="tx1"/>
                </a:solidFill>
              </a:rPr>
              <a:t>Tick</a:t>
            </a:r>
          </a:p>
        </p:txBody>
      </p:sp>
      <p:sp>
        <p:nvSpPr>
          <p:cNvPr id="197" name="TextBox 196">
            <a:extLst>
              <a:ext uri="{FF2B5EF4-FFF2-40B4-BE49-F238E27FC236}">
                <a16:creationId xmlns:a16="http://schemas.microsoft.com/office/drawing/2014/main" id="{CC6B8B34-66B9-D84D-94E1-AA4EC3E2935D}"/>
              </a:ext>
            </a:extLst>
          </p:cNvPr>
          <p:cNvSpPr txBox="1"/>
          <p:nvPr userDrawn="1"/>
        </p:nvSpPr>
        <p:spPr>
          <a:xfrm>
            <a:off x="4939031" y="4242103"/>
            <a:ext cx="1249505" cy="223138"/>
          </a:xfrm>
          <a:prstGeom prst="rect">
            <a:avLst/>
          </a:prstGeom>
          <a:noFill/>
        </p:spPr>
        <p:txBody>
          <a:bodyPr wrap="square" lIns="0" tIns="0" rIns="0" bIns="0" rtlCol="0">
            <a:spAutoFit/>
          </a:bodyPr>
          <a:lstStyle/>
          <a:p>
            <a:pPr algn="ctr"/>
            <a:r>
              <a:rPr lang="en-GB" sz="1450" spc="-60" dirty="0">
                <a:solidFill>
                  <a:schemeClr val="tx1"/>
                </a:solidFill>
              </a:rPr>
              <a:t>Information</a:t>
            </a:r>
          </a:p>
        </p:txBody>
      </p:sp>
      <p:sp>
        <p:nvSpPr>
          <p:cNvPr id="198" name="Title 3">
            <a:extLst>
              <a:ext uri="{FF2B5EF4-FFF2-40B4-BE49-F238E27FC236}">
                <a16:creationId xmlns:a16="http://schemas.microsoft.com/office/drawing/2014/main" id="{3D8A5A97-1C4D-434C-BAFC-7E5F0BA946E5}"/>
              </a:ext>
            </a:extLst>
          </p:cNvPr>
          <p:cNvSpPr>
            <a:spLocks noGrp="1"/>
          </p:cNvSpPr>
          <p:nvPr>
            <p:ph type="title" hasCustomPrompt="1"/>
          </p:nvPr>
        </p:nvSpPr>
        <p:spPr>
          <a:xfrm>
            <a:off x="432000" y="432000"/>
            <a:ext cx="11160000" cy="648000"/>
          </a:xfrm>
          <a:prstGeom prst="rect">
            <a:avLst/>
          </a:prstGeom>
        </p:spPr>
        <p:txBody>
          <a:bodyPr/>
          <a:lstStyle>
            <a:lvl1pPr>
              <a:defRPr>
                <a:solidFill>
                  <a:schemeClr val="tx1"/>
                </a:solidFill>
              </a:defRPr>
            </a:lvl1pPr>
          </a:lstStyle>
          <a:p>
            <a:r>
              <a:rPr lang="en-GB" dirty="0"/>
              <a:t>Icon selection 2</a:t>
            </a:r>
          </a:p>
        </p:txBody>
      </p:sp>
    </p:spTree>
    <p:extLst>
      <p:ext uri="{BB962C8B-B14F-4D97-AF65-F5344CB8AC3E}">
        <p14:creationId xmlns:p14="http://schemas.microsoft.com/office/powerpoint/2010/main" val="10815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head, three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a:normAutofit/>
          </a:bodyPr>
          <a:lstStyle>
            <a:lvl1pPr>
              <a:defRPr sz="3600">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4780615" cy="410309"/>
          </a:xfrm>
          <a:prstGeom prst="rect">
            <a:avLst/>
          </a:prstGeom>
        </p:spPr>
        <p:txBody>
          <a:bodyPr lIns="0" tIns="0" rIns="0" bIns="0">
            <a:normAutofit/>
          </a:bodyPr>
          <a:lstStyle>
            <a:lvl1pPr marL="0" indent="0">
              <a:buClr>
                <a:schemeClr val="tx1"/>
              </a:buClr>
              <a:buNone/>
              <a:defRPr sz="2200" b="1">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err="1"/>
              <a:t>Subheader</a:t>
            </a:r>
            <a:endParaRPr lang="en-GB" dirty="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50" y="2743200"/>
            <a:ext cx="11404111" cy="3294063"/>
          </a:xfrm>
          <a:prstGeom prst="rect">
            <a:avLst/>
          </a:prstGeom>
        </p:spPr>
        <p:txBody>
          <a:bodyPr lIns="0" tIns="0" rIns="0" bIns="0" numCol="3">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a:p>
            <a:pPr lvl="1"/>
            <a:r>
              <a:rPr lang="en-US"/>
              <a:t>Second level</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4596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head, bullet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a:normAutofit/>
          </a:bodyPr>
          <a:lstStyle>
            <a:lvl1pPr>
              <a:defRPr sz="3600">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4780615" cy="410309"/>
          </a:xfrm>
          <a:prstGeom prst="rect">
            <a:avLst/>
          </a:prstGeom>
        </p:spPr>
        <p:txBody>
          <a:bodyPr lIns="0" tIns="0" rIns="0" bIns="0">
            <a:normAutofit/>
          </a:bodyPr>
          <a:lstStyle>
            <a:lvl1pPr marL="0" indent="0">
              <a:buClr>
                <a:schemeClr val="tx1"/>
              </a:buClr>
              <a:buNone/>
              <a:defRPr sz="2200" b="1">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err="1"/>
              <a:t>Subheader</a:t>
            </a:r>
            <a:endParaRPr lang="en-GB" dirty="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12751" y="2743200"/>
            <a:ext cx="5683250" cy="3294063"/>
          </a:xfrm>
          <a:prstGeom prst="rect">
            <a:avLst/>
          </a:prstGeom>
        </p:spPr>
        <p:txBody>
          <a:bodyPr lIns="0" tIns="0" rIns="0" bIns="0">
            <a:noAutofit/>
          </a:bodyPr>
          <a:lstStyle>
            <a:lvl1pPr marL="288000" indent="-288000">
              <a:lnSpc>
                <a:spcPts val="2200"/>
              </a:lnSpc>
              <a:spcBef>
                <a:spcPts val="0"/>
              </a:spcBef>
              <a:spcAft>
                <a:spcPts val="900"/>
              </a:spcAft>
              <a:buClr>
                <a:schemeClr val="accent6"/>
              </a:buClr>
              <a:buFont typeface="Arial" panose="020B0604020202020204" pitchFamily="34" charset="0"/>
              <a:buChar char="•"/>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18677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p:spPr>
        <p:txBody>
          <a:bodyPr tIns="2340000"/>
          <a:lstStyle>
            <a:lvl1pPr algn="ctr">
              <a:buNone/>
              <a:defRPr/>
            </a:lvl1pPr>
          </a:lstStyle>
          <a:p>
            <a:r>
              <a:rPr lang="en-GB" dirty="0"/>
              <a:t>Click on image icon in centre to insert a photo</a:t>
            </a:r>
          </a:p>
        </p:txBody>
      </p:sp>
      <p:sp>
        <p:nvSpPr>
          <p:cNvPr id="8" name="Content Placeholder 2">
            <a:extLst>
              <a:ext uri="{FF2B5EF4-FFF2-40B4-BE49-F238E27FC236}">
                <a16:creationId xmlns:a16="http://schemas.microsoft.com/office/drawing/2014/main" id="{87BD488D-4939-6A48-BB33-B4443138E794}"/>
              </a:ext>
            </a:extLst>
          </p:cNvPr>
          <p:cNvSpPr>
            <a:spLocks noGrp="1"/>
          </p:cNvSpPr>
          <p:nvPr>
            <p:ph idx="1" hasCustomPrompt="1"/>
          </p:nvPr>
        </p:nvSpPr>
        <p:spPr>
          <a:xfrm>
            <a:off x="412708" y="2106000"/>
            <a:ext cx="4780615" cy="410309"/>
          </a:xfrm>
          <a:prstGeom prst="rect">
            <a:avLst/>
          </a:prstGeom>
        </p:spPr>
        <p:txBody>
          <a:bodyPr lIns="0" tIns="0" rIns="0" bIns="0">
            <a:normAutofit/>
          </a:bodyPr>
          <a:lstStyle>
            <a:lvl1pPr marL="0" indent="0">
              <a:buClr>
                <a:schemeClr val="tx1"/>
              </a:buClr>
              <a:buNone/>
              <a:defRPr sz="2200" b="1">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err="1"/>
              <a:t>Subheader</a:t>
            </a:r>
            <a:endParaRPr lang="en-GB" dirty="0"/>
          </a:p>
        </p:txBody>
      </p:sp>
      <p:sp>
        <p:nvSpPr>
          <p:cNvPr id="11" name="Text Placeholder 7">
            <a:extLst>
              <a:ext uri="{FF2B5EF4-FFF2-40B4-BE49-F238E27FC236}">
                <a16:creationId xmlns:a16="http://schemas.microsoft.com/office/drawing/2014/main" id="{C7501C30-9078-994C-9F7C-D73C2E78C774}"/>
              </a:ext>
            </a:extLst>
          </p:cNvPr>
          <p:cNvSpPr>
            <a:spLocks noGrp="1"/>
          </p:cNvSpPr>
          <p:nvPr>
            <p:ph type="body" sz="quarter" idx="13"/>
          </p:nvPr>
        </p:nvSpPr>
        <p:spPr>
          <a:xfrm>
            <a:off x="412751" y="2743200"/>
            <a:ext cx="5683250" cy="3294063"/>
          </a:xfrm>
          <a:prstGeom prst="rect">
            <a:avLst/>
          </a:prstGeom>
        </p:spPr>
        <p:txBody>
          <a:bodyPr lIns="0" tIns="0" rIns="0" bIns="0">
            <a:noAutofit/>
          </a:bodyPr>
          <a:lstStyle>
            <a:lvl1pPr marL="288000" indent="-288000">
              <a:lnSpc>
                <a:spcPts val="2200"/>
              </a:lnSpc>
              <a:spcBef>
                <a:spcPts val="0"/>
              </a:spcBef>
              <a:spcAft>
                <a:spcPts val="900"/>
              </a:spcAft>
              <a:buClr>
                <a:schemeClr val="accent6"/>
              </a:buClr>
              <a:buFont typeface="Arial" panose="020B0604020202020204" pitchFamily="34" charset="0"/>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4449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accessi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1191600" y="946120"/>
            <a:ext cx="86510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lumMod val="60000"/>
                    <a:lumOff val="40000"/>
                  </a:schemeClr>
                </a:solidFill>
              </a:rPr>
              <a:t>‹#›</a:t>
            </a:fld>
            <a:endParaRPr lang="en-GB" sz="1200" dirty="0">
              <a:solidFill>
                <a:schemeClr val="accent6">
                  <a:lumMod val="60000"/>
                  <a:lumOff val="40000"/>
                </a:schemeClr>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1190366" y="1389478"/>
            <a:ext cx="9811265" cy="3466727"/>
          </a:xfrm>
          <a:prstGeom prst="rect">
            <a:avLst/>
          </a:prstGeom>
        </p:spPr>
        <p:txBody>
          <a:bodyPr>
            <a:noAutofit/>
          </a:bodyPr>
          <a:lstStyle>
            <a:lvl1pPr marL="0" indent="0" algn="l">
              <a:buNone/>
              <a:defRPr sz="4200" b="0">
                <a:solidFill>
                  <a:schemeClr val="bg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centred text over multiple</a:t>
            </a:r>
            <a:br>
              <a:rPr lang="en-GB" dirty="0"/>
            </a:br>
            <a:r>
              <a:rPr lang="en-GB" dirty="0"/>
              <a:t>lines, try to make a harmonious left aligned shape like this or</a:t>
            </a:r>
            <a:br>
              <a:rPr lang="en-GB" dirty="0"/>
            </a:br>
            <a:r>
              <a:rPr lang="en-GB" dirty="0"/>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1191600" y="5096236"/>
            <a:ext cx="3890150" cy="896938"/>
          </a:xfrm>
          <a:prstGeom prst="rect">
            <a:avLst/>
          </a:prstGeom>
        </p:spPr>
        <p:txBody>
          <a:bodyPr/>
          <a:lstStyle>
            <a:lvl1pPr marL="0" indent="0" algn="l">
              <a:buNone/>
              <a:defRPr b="0">
                <a:solidFill>
                  <a:schemeClr val="bg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spTree>
    <p:extLst>
      <p:ext uri="{BB962C8B-B14F-4D97-AF65-F5344CB8AC3E}">
        <p14:creationId xmlns:p14="http://schemas.microsoft.com/office/powerpoint/2010/main" val="26614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12000" y="1185864"/>
            <a:ext cx="5275844" cy="5075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5E7B95C-A193-4CCF-A912-4D852A5A7231}"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7" name="Content Placeholder 2"/>
          <p:cNvSpPr>
            <a:spLocks noGrp="1"/>
          </p:cNvSpPr>
          <p:nvPr>
            <p:ph idx="13"/>
          </p:nvPr>
        </p:nvSpPr>
        <p:spPr>
          <a:xfrm>
            <a:off x="6299390" y="1185864"/>
            <a:ext cx="5275844" cy="5075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650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Break (White)">
    <p:spTree>
      <p:nvGrpSpPr>
        <p:cNvPr id="1" name=""/>
        <p:cNvGrpSpPr/>
        <p:nvPr/>
      </p:nvGrpSpPr>
      <p:grpSpPr>
        <a:xfrm>
          <a:off x="0" y="0"/>
          <a:ext cx="0" cy="0"/>
          <a:chOff x="0" y="0"/>
          <a:chExt cx="0" cy="0"/>
        </a:xfrm>
      </p:grpSpPr>
      <p:sp>
        <p:nvSpPr>
          <p:cNvPr id="2" name="Title 1"/>
          <p:cNvSpPr>
            <a:spLocks noGrp="1"/>
          </p:cNvSpPr>
          <p:nvPr>
            <p:ph type="title"/>
          </p:nvPr>
        </p:nvSpPr>
        <p:spPr>
          <a:xfrm>
            <a:off x="612000" y="1004400"/>
            <a:ext cx="10128884" cy="2059200"/>
          </a:xfrm>
        </p:spPr>
        <p:txBody>
          <a:bodyPr anchor="b">
            <a:normAutofit/>
          </a:bodyPr>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612000" y="3160800"/>
            <a:ext cx="10128884" cy="2422800"/>
          </a:xfrm>
        </p:spPr>
        <p:txBody>
          <a:bodyPr>
            <a:normAutofit/>
          </a:bodyPr>
          <a:lstStyle>
            <a:lvl1pPr marL="0" indent="0">
              <a:buNone/>
              <a:defRPr sz="25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19/12/2025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171602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Break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000" y="1004400"/>
            <a:ext cx="10296000" cy="2059200"/>
          </a:xfrm>
        </p:spPr>
        <p:txBody>
          <a:bodyPr anchor="b">
            <a:normAutofit/>
          </a:bodyPr>
          <a:lstStyle>
            <a:lvl1pPr>
              <a:defRPr sz="4000">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612000" y="3160800"/>
            <a:ext cx="10296000" cy="2422800"/>
          </a:xfrm>
        </p:spPr>
        <p:txBody>
          <a:bodyPr>
            <a:normAutofit/>
          </a:bodyPr>
          <a:lstStyle>
            <a:lvl1pPr marL="0" indent="0">
              <a:buNone/>
              <a:defRPr sz="2500" b="1">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96EA3223-107E-45B1-8E17-635BA3AEFADA}" type="datetime1">
              <a:rPr lang="en-GB" smtClean="0"/>
              <a:pPr/>
              <a:t>19/12/2025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9064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000" y="320678"/>
            <a:ext cx="10975258" cy="865186"/>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612000" y="1185864"/>
            <a:ext cx="10975258" cy="50752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585199" y="6432550"/>
            <a:ext cx="2292349" cy="216000"/>
          </a:xfrm>
          <a:prstGeom prst="rect">
            <a:avLst/>
          </a:prstGeom>
        </p:spPr>
        <p:txBody>
          <a:bodyPr vert="horz" lIns="0" tIns="0" rIns="0" bIns="0" rtlCol="0" anchor="ctr"/>
          <a:lstStyle>
            <a:lvl1pPr algn="r">
              <a:defRPr sz="1200">
                <a:solidFill>
                  <a:schemeClr val="accent1"/>
                </a:solidFill>
              </a:defRPr>
            </a:lvl1pPr>
          </a:lstStyle>
          <a:p>
            <a:fld id="{88BB7857-DBC9-4782-AAC6-5B3ABAF5DFB6}" type="datetime1">
              <a:rPr lang="en-GB" smtClean="0"/>
              <a:t>19/12/2025</a:t>
            </a:fld>
            <a:endParaRPr lang="en-GB" dirty="0"/>
          </a:p>
        </p:txBody>
      </p:sp>
      <p:sp>
        <p:nvSpPr>
          <p:cNvPr id="5" name="Footer Placeholder 4"/>
          <p:cNvSpPr>
            <a:spLocks noGrp="1"/>
          </p:cNvSpPr>
          <p:nvPr>
            <p:ph type="ftr" sz="quarter" idx="3"/>
          </p:nvPr>
        </p:nvSpPr>
        <p:spPr>
          <a:xfrm>
            <a:off x="3606800" y="6432550"/>
            <a:ext cx="4978400" cy="216000"/>
          </a:xfrm>
          <a:prstGeom prst="rect">
            <a:avLst/>
          </a:prstGeom>
        </p:spPr>
        <p:txBody>
          <a:bodyPr vert="horz" lIns="0" tIns="0" rIns="0" bIns="0" rtlCol="0" anchor="ctr"/>
          <a:lstStyle>
            <a:lvl1pPr algn="ctr">
              <a:defRPr sz="1200">
                <a:solidFill>
                  <a:schemeClr val="accent1"/>
                </a:solidFill>
              </a:defRPr>
            </a:lvl1pPr>
          </a:lstStyle>
          <a:p>
            <a:endParaRPr lang="en-GB" dirty="0"/>
          </a:p>
        </p:txBody>
      </p:sp>
      <p:sp>
        <p:nvSpPr>
          <p:cNvPr id="6" name="Slide Number Placeholder 5"/>
          <p:cNvSpPr>
            <a:spLocks noGrp="1"/>
          </p:cNvSpPr>
          <p:nvPr>
            <p:ph type="sldNum" sz="quarter" idx="4"/>
          </p:nvPr>
        </p:nvSpPr>
        <p:spPr>
          <a:xfrm>
            <a:off x="10877550" y="6432550"/>
            <a:ext cx="706080" cy="216000"/>
          </a:xfrm>
          <a:prstGeom prst="rect">
            <a:avLst/>
          </a:prstGeom>
        </p:spPr>
        <p:txBody>
          <a:bodyPr vert="horz" lIns="0" tIns="0" rIns="0" bIns="0" rtlCol="0" anchor="ctr"/>
          <a:lstStyle>
            <a:lvl1pPr algn="r">
              <a:defRPr sz="1200">
                <a:solidFill>
                  <a:schemeClr val="accent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58660583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1200"/>
        </a:spcBef>
        <a:buNone/>
        <a:defRPr sz="2700" b="1" kern="1200">
          <a:solidFill>
            <a:schemeClr val="accent1"/>
          </a:solidFill>
          <a:latin typeface="+mj-lt"/>
          <a:ea typeface="+mj-ea"/>
          <a:cs typeface="+mj-cs"/>
        </a:defRPr>
      </a:lvl1pPr>
    </p:titleStyle>
    <p:bodyStyle>
      <a:lvl1pPr marL="177800" indent="-177800" algn="l" defTabSz="914400" rtl="0" eaLnBrk="1" latinLnBrk="0" hangingPunct="1">
        <a:lnSpc>
          <a:spcPct val="100000"/>
        </a:lnSpc>
        <a:spcBef>
          <a:spcPts val="1200"/>
        </a:spcBef>
        <a:buClr>
          <a:schemeClr val="accent1"/>
        </a:buClr>
        <a:buFont typeface="Arial" panose="020B0604020202020204" pitchFamily="34" charset="0"/>
        <a:buChar char="•"/>
        <a:defRPr sz="2400" kern="1200" spc="20">
          <a:solidFill>
            <a:schemeClr val="tx2"/>
          </a:solidFill>
          <a:latin typeface="+mn-lt"/>
          <a:ea typeface="+mn-ea"/>
          <a:cs typeface="+mn-cs"/>
        </a:defRPr>
      </a:lvl1pPr>
      <a:lvl2pPr marL="534988" indent="-177800" algn="l" defTabSz="914400" rtl="0" eaLnBrk="1" latinLnBrk="0" hangingPunct="1">
        <a:lnSpc>
          <a:spcPct val="100000"/>
        </a:lnSpc>
        <a:spcBef>
          <a:spcPts val="1200"/>
        </a:spcBef>
        <a:buClr>
          <a:schemeClr val="accent1"/>
        </a:buClr>
        <a:buFont typeface="Arial" panose="020B0604020202020204" pitchFamily="34" charset="0"/>
        <a:buChar char="•"/>
        <a:defRPr sz="2400" kern="1200" spc="20">
          <a:solidFill>
            <a:schemeClr val="tx2"/>
          </a:solidFill>
          <a:latin typeface="+mn-lt"/>
          <a:ea typeface="+mn-ea"/>
          <a:cs typeface="+mn-cs"/>
        </a:defRPr>
      </a:lvl2pPr>
      <a:lvl3pPr marL="892175" indent="-177800" algn="l" defTabSz="914400" rtl="0" eaLnBrk="1" latinLnBrk="0" hangingPunct="1">
        <a:lnSpc>
          <a:spcPct val="100000"/>
        </a:lnSpc>
        <a:spcBef>
          <a:spcPts val="1200"/>
        </a:spcBef>
        <a:buClr>
          <a:schemeClr val="accent1"/>
        </a:buClr>
        <a:buFont typeface="Arial" panose="020B0604020202020204" pitchFamily="34" charset="0"/>
        <a:buChar char="•"/>
        <a:defRPr sz="2400" kern="1200" spc="20">
          <a:solidFill>
            <a:schemeClr val="tx2"/>
          </a:solidFill>
          <a:latin typeface="+mn-lt"/>
          <a:ea typeface="+mn-ea"/>
          <a:cs typeface="+mn-cs"/>
        </a:defRPr>
      </a:lvl3pPr>
      <a:lvl4pPr marL="1260475" indent="-179388" algn="l" defTabSz="914400" rtl="0" eaLnBrk="1" latinLnBrk="0" hangingPunct="1">
        <a:lnSpc>
          <a:spcPct val="100000"/>
        </a:lnSpc>
        <a:spcBef>
          <a:spcPts val="1200"/>
        </a:spcBef>
        <a:buClr>
          <a:schemeClr val="accent1"/>
        </a:buClr>
        <a:buFont typeface="Arial" panose="020B0604020202020204" pitchFamily="34" charset="0"/>
        <a:buChar char="•"/>
        <a:defRPr sz="2400" kern="1200" spc="20">
          <a:solidFill>
            <a:schemeClr val="tx2"/>
          </a:solidFill>
          <a:latin typeface="+mn-lt"/>
          <a:ea typeface="+mn-ea"/>
          <a:cs typeface="+mn-cs"/>
        </a:defRPr>
      </a:lvl4pPr>
      <a:lvl5pPr marL="1617663" indent="-179388" algn="l" defTabSz="914400" rtl="0" eaLnBrk="1" latinLnBrk="0" hangingPunct="1">
        <a:lnSpc>
          <a:spcPct val="100000"/>
        </a:lnSpc>
        <a:spcBef>
          <a:spcPts val="1200"/>
        </a:spcBef>
        <a:buClr>
          <a:schemeClr val="accent1"/>
        </a:buClr>
        <a:buFont typeface="Arial" panose="020B0604020202020204" pitchFamily="34" charset="0"/>
        <a:buChar char="•"/>
        <a:defRPr sz="2400" kern="1200" spc="2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B997C8-9F61-488A-AB39-7C9F950802FE}" type="datetimeFigureOut">
              <a:rPr lang="en-GB" smtClean="0"/>
              <a:t>19/12/2025</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82E12E-F137-423C-BCA3-C241CE1F875A}" type="slidenum">
              <a:rPr lang="en-GB" smtClean="0"/>
              <a:t>‹#›</a:t>
            </a:fld>
            <a:endParaRPr lang="en-GB"/>
          </a:p>
        </p:txBody>
      </p:sp>
    </p:spTree>
    <p:extLst>
      <p:ext uri="{BB962C8B-B14F-4D97-AF65-F5344CB8AC3E}">
        <p14:creationId xmlns:p14="http://schemas.microsoft.com/office/powerpoint/2010/main" val="149888563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377" rtl="0" eaLnBrk="1" latinLnBrk="0" hangingPunct="1">
        <a:lnSpc>
          <a:spcPct val="90000"/>
        </a:lnSpc>
        <a:spcBef>
          <a:spcPct val="0"/>
        </a:spcBef>
        <a:buNone/>
        <a:defRPr sz="4400" kern="1200">
          <a:solidFill>
            <a:srgbClr val="C8C8E6"/>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BB7857-DBC9-4782-AAC6-5B3ABAF5DFB6}" type="datetime1">
              <a:rPr lang="en-GB" smtClean="0"/>
              <a:t>19/12/2025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114839978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817" r:id="rId12"/>
    <p:sldLayoutId id="2147483826" r:id="rId13"/>
    <p:sldLayoutId id="2147483827" r:id="rId14"/>
    <p:sldLayoutId id="2147483818" r:id="rId15"/>
    <p:sldLayoutId id="2147483813" r:id="rId16"/>
    <p:sldLayoutId id="2147483814" r:id="rId17"/>
    <p:sldLayoutId id="2147483815" r:id="rId18"/>
    <p:sldLayoutId id="2147483719" r:id="rId19"/>
    <p:sldLayoutId id="2147483823" r:id="rId20"/>
    <p:sldLayoutId id="2147483824" r:id="rId21"/>
    <p:sldLayoutId id="2147483821" r:id="rId22"/>
    <p:sldLayoutId id="2147483822" r:id="rId23"/>
    <p:sldLayoutId id="2147483825" r:id="rId24"/>
    <p:sldLayoutId id="2147483806" r:id="rId25"/>
    <p:sldLayoutId id="2147483690" r:id="rId26"/>
    <p:sldLayoutId id="2147483752" r:id="rId27"/>
    <p:sldLayoutId id="2147483753" r:id="rId28"/>
    <p:sldLayoutId id="2147483762" r:id="rId29"/>
    <p:sldLayoutId id="2147483747" r:id="rId30"/>
    <p:sldLayoutId id="2147483760" r:id="rId31"/>
    <p:sldLayoutId id="2147483714"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rgbClr val="C8C8E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7.sv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https://journals.sagepub.com/doi/10.1177/87569728241300307" TargetMode="External"/><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86.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hyperlink" Target="https://www.gov.uk/government/publications/public-value-framework-and-supplementary-guidanc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C8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Strategic Choice</a:t>
            </a:r>
          </a:p>
        </p:txBody>
      </p:sp>
      <p:sp>
        <p:nvSpPr>
          <p:cNvPr id="3" name="Subtitle 2"/>
          <p:cNvSpPr>
            <a:spLocks noGrp="1"/>
          </p:cNvSpPr>
          <p:nvPr>
            <p:ph type="subTitle" idx="1"/>
          </p:nvPr>
        </p:nvSpPr>
        <p:spPr/>
        <p:txBody>
          <a:bodyPr/>
          <a:lstStyle/>
          <a:p>
            <a:r>
              <a:rPr lang="en-GB" dirty="0"/>
              <a:t>Benefits-led questions and answers</a:t>
            </a:r>
          </a:p>
          <a:p>
            <a:endParaRPr lang="en-GB" dirty="0"/>
          </a:p>
        </p:txBody>
      </p:sp>
      <p:pic>
        <p:nvPicPr>
          <p:cNvPr id="4" name="Picture 3">
            <a:extLst>
              <a:ext uri="{FF2B5EF4-FFF2-40B4-BE49-F238E27FC236}">
                <a16:creationId xmlns:a16="http://schemas.microsoft.com/office/drawing/2014/main" id="{928B8E98-D92F-E145-2CDC-02670E01F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6381"/>
            <a:ext cx="1224000" cy="511619"/>
          </a:xfrm>
          <a:prstGeom prst="rect">
            <a:avLst/>
          </a:prstGeom>
        </p:spPr>
      </p:pic>
      <p:pic>
        <p:nvPicPr>
          <p:cNvPr id="5" name="Picture 4">
            <a:extLst>
              <a:ext uri="{FF2B5EF4-FFF2-40B4-BE49-F238E27FC236}">
                <a16:creationId xmlns:a16="http://schemas.microsoft.com/office/drawing/2014/main" id="{E0B65DFA-B46D-9F47-6FBB-5F648EC76514}"/>
              </a:ext>
            </a:extLst>
          </p:cNvPr>
          <p:cNvPicPr>
            <a:picLocks noChangeAspect="1"/>
          </p:cNvPicPr>
          <p:nvPr/>
        </p:nvPicPr>
        <p:blipFill>
          <a:blip r:embed="rId4"/>
          <a:stretch>
            <a:fillRect/>
          </a:stretch>
        </p:blipFill>
        <p:spPr>
          <a:xfrm>
            <a:off x="0" y="3446735"/>
            <a:ext cx="1224000" cy="1217911"/>
          </a:xfrm>
          <a:prstGeom prst="rect">
            <a:avLst/>
          </a:prstGeom>
        </p:spPr>
      </p:pic>
      <p:pic>
        <p:nvPicPr>
          <p:cNvPr id="6" name="Picture 5">
            <a:extLst>
              <a:ext uri="{FF2B5EF4-FFF2-40B4-BE49-F238E27FC236}">
                <a16:creationId xmlns:a16="http://schemas.microsoft.com/office/drawing/2014/main" id="{184B11AF-F511-D3E6-B23A-32C1C4A007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74914"/>
            <a:ext cx="1224000" cy="471467"/>
          </a:xfrm>
          <a:prstGeom prst="rect">
            <a:avLst/>
          </a:prstGeom>
          <a:solidFill>
            <a:schemeClr val="bg1"/>
          </a:solidFill>
        </p:spPr>
      </p:pic>
      <p:pic>
        <p:nvPicPr>
          <p:cNvPr id="7" name="Picture 6">
            <a:extLst>
              <a:ext uri="{FF2B5EF4-FFF2-40B4-BE49-F238E27FC236}">
                <a16:creationId xmlns:a16="http://schemas.microsoft.com/office/drawing/2014/main" id="{2F413E01-DAA7-6C66-538D-26F02FC747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56784"/>
            <a:ext cx="1224000" cy="1224000"/>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65E8-8EAD-4CED-A389-A81F23C41259}"/>
              </a:ext>
            </a:extLst>
          </p:cNvPr>
          <p:cNvSpPr>
            <a:spLocks noGrp="1"/>
          </p:cNvSpPr>
          <p:nvPr>
            <p:ph type="title"/>
          </p:nvPr>
        </p:nvSpPr>
        <p:spPr>
          <a:xfrm>
            <a:off x="1105200" y="334800"/>
            <a:ext cx="10515600" cy="633600"/>
          </a:xfrm>
        </p:spPr>
        <p:txBody>
          <a:bodyPr>
            <a:normAutofit/>
          </a:bodyPr>
          <a:lstStyle/>
          <a:p>
            <a:r>
              <a:rPr lang="en-GB" sz="3600" b="1" dirty="0"/>
              <a:t>How not to do it</a:t>
            </a:r>
          </a:p>
        </p:txBody>
      </p:sp>
      <p:sp>
        <p:nvSpPr>
          <p:cNvPr id="3" name="Content Placeholder 2">
            <a:extLst>
              <a:ext uri="{FF2B5EF4-FFF2-40B4-BE49-F238E27FC236}">
                <a16:creationId xmlns:a16="http://schemas.microsoft.com/office/drawing/2014/main" id="{94D441FA-DFC1-4D16-A5D8-70F26B5CF07D}"/>
              </a:ext>
            </a:extLst>
          </p:cNvPr>
          <p:cNvSpPr>
            <a:spLocks noGrp="1"/>
          </p:cNvSpPr>
          <p:nvPr>
            <p:ph idx="1"/>
          </p:nvPr>
        </p:nvSpPr>
        <p:spPr/>
        <p:txBody>
          <a:bodyPr>
            <a:normAutofit/>
          </a:bodyPr>
          <a:lstStyle/>
          <a:p>
            <a:pPr marL="0" indent="0">
              <a:buNone/>
            </a:pPr>
            <a:r>
              <a:rPr lang="en-GB" sz="3200" dirty="0"/>
              <a:t>From a </a:t>
            </a:r>
            <a:r>
              <a:rPr lang="en-GB" sz="3200" dirty="0" err="1"/>
              <a:t>digitalhealth</a:t>
            </a:r>
            <a:r>
              <a:rPr lang="en-GB" sz="3200" dirty="0"/>
              <a:t> infomercial 09/07/20:</a:t>
            </a:r>
            <a:endParaRPr lang="en-GB" sz="3200" b="1" dirty="0"/>
          </a:p>
          <a:p>
            <a:pPr marL="0" indent="0">
              <a:buNone/>
            </a:pPr>
            <a:r>
              <a:rPr lang="en-GB" sz="3200" b="1" dirty="0"/>
              <a:t>Enter the smart clinical asset</a:t>
            </a:r>
          </a:p>
          <a:p>
            <a:pPr marL="0" indent="0">
              <a:buNone/>
            </a:pPr>
            <a:r>
              <a:rPr lang="en-GB" sz="2800" dirty="0"/>
              <a:t>This smart clinical asset is not just a new generation of EPR, or an integration engine, some sort of population health portal, or a slightly better version of what came before…</a:t>
            </a:r>
          </a:p>
          <a:p>
            <a:endParaRPr lang="en-GB" sz="2800" dirty="0"/>
          </a:p>
          <a:p>
            <a:pPr marL="357188" lvl="1" indent="0">
              <a:buNone/>
            </a:pPr>
            <a:r>
              <a:rPr lang="en-GB" sz="2800" dirty="0"/>
              <a:t>“</a:t>
            </a:r>
            <a:r>
              <a:rPr lang="en-GB" sz="2800" i="1" dirty="0"/>
              <a:t>Or to simplify Clive, can you please tell us what it does and how?”</a:t>
            </a:r>
          </a:p>
          <a:p>
            <a:endParaRPr lang="en-GB" dirty="0"/>
          </a:p>
        </p:txBody>
      </p:sp>
    </p:spTree>
    <p:extLst>
      <p:ext uri="{BB962C8B-B14F-4D97-AF65-F5344CB8AC3E}">
        <p14:creationId xmlns:p14="http://schemas.microsoft.com/office/powerpoint/2010/main" val="42695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2758-A862-40DE-BD59-5A6839AE0084}"/>
              </a:ext>
            </a:extLst>
          </p:cNvPr>
          <p:cNvSpPr>
            <a:spLocks noGrp="1"/>
          </p:cNvSpPr>
          <p:nvPr>
            <p:ph type="title"/>
          </p:nvPr>
        </p:nvSpPr>
        <p:spPr>
          <a:xfrm>
            <a:off x="1105200" y="334800"/>
            <a:ext cx="10515600" cy="633600"/>
          </a:xfrm>
        </p:spPr>
        <p:txBody>
          <a:bodyPr>
            <a:normAutofit/>
          </a:bodyPr>
          <a:lstStyle/>
          <a:p>
            <a:r>
              <a:rPr lang="en-GB" sz="3600" b="1" dirty="0"/>
              <a:t>What’s the point? Setting the boundaries.</a:t>
            </a:r>
          </a:p>
        </p:txBody>
      </p:sp>
      <p:pic>
        <p:nvPicPr>
          <p:cNvPr id="5" name="Content Placeholder 4">
            <a:extLst>
              <a:ext uri="{FF2B5EF4-FFF2-40B4-BE49-F238E27FC236}">
                <a16:creationId xmlns:a16="http://schemas.microsoft.com/office/drawing/2014/main" id="{BA265C78-37CF-4B9F-A2BA-FDC0EA4CDD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1614536" y="915802"/>
            <a:ext cx="9121851" cy="5617057"/>
          </a:xfrm>
        </p:spPr>
      </p:pic>
      <p:sp>
        <p:nvSpPr>
          <p:cNvPr id="6" name="Rectangle 5">
            <a:extLst>
              <a:ext uri="{FF2B5EF4-FFF2-40B4-BE49-F238E27FC236}">
                <a16:creationId xmlns:a16="http://schemas.microsoft.com/office/drawing/2014/main" id="{4062092E-9865-4225-BB6E-0DE0F866778E}"/>
              </a:ext>
            </a:extLst>
          </p:cNvPr>
          <p:cNvSpPr/>
          <p:nvPr/>
        </p:nvSpPr>
        <p:spPr>
          <a:xfrm>
            <a:off x="1879600" y="6128214"/>
            <a:ext cx="1311727" cy="309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4" name="Straight Connector 3">
            <a:extLst>
              <a:ext uri="{FF2B5EF4-FFF2-40B4-BE49-F238E27FC236}">
                <a16:creationId xmlns:a16="http://schemas.microsoft.com/office/drawing/2014/main" id="{9CCB0E65-F314-4D9D-A123-6EC1C1FA415E}"/>
              </a:ext>
            </a:extLst>
          </p:cNvPr>
          <p:cNvCxnSpPr>
            <a:cxnSpLocks/>
          </p:cNvCxnSpPr>
          <p:nvPr/>
        </p:nvCxnSpPr>
        <p:spPr>
          <a:xfrm>
            <a:off x="5238091" y="1918916"/>
            <a:ext cx="0" cy="45571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3D442E-D979-4989-A11E-D342AA8B9072}"/>
              </a:ext>
            </a:extLst>
          </p:cNvPr>
          <p:cNvSpPr txBox="1"/>
          <p:nvPr/>
        </p:nvSpPr>
        <p:spPr>
          <a:xfrm>
            <a:off x="3119669" y="1831932"/>
            <a:ext cx="1536159" cy="338554"/>
          </a:xfrm>
          <a:prstGeom prst="rect">
            <a:avLst/>
          </a:prstGeom>
          <a:noFill/>
        </p:spPr>
        <p:txBody>
          <a:bodyPr wrap="square" rtlCol="0">
            <a:spAutoFit/>
          </a:bodyPr>
          <a:lstStyle/>
          <a:p>
            <a:r>
              <a:rPr lang="en-GB" sz="1600" dirty="0"/>
              <a:t>Our products</a:t>
            </a:r>
          </a:p>
        </p:txBody>
      </p:sp>
      <p:sp>
        <p:nvSpPr>
          <p:cNvPr id="8" name="TextBox 7">
            <a:extLst>
              <a:ext uri="{FF2B5EF4-FFF2-40B4-BE49-F238E27FC236}">
                <a16:creationId xmlns:a16="http://schemas.microsoft.com/office/drawing/2014/main" id="{16B71470-EB60-4C5B-B021-5F1E21AB531B}"/>
              </a:ext>
            </a:extLst>
          </p:cNvPr>
          <p:cNvSpPr txBox="1"/>
          <p:nvPr/>
        </p:nvSpPr>
        <p:spPr>
          <a:xfrm>
            <a:off x="5279506" y="1831932"/>
            <a:ext cx="3249165" cy="338554"/>
          </a:xfrm>
          <a:prstGeom prst="rect">
            <a:avLst/>
          </a:prstGeom>
          <a:noFill/>
        </p:spPr>
        <p:txBody>
          <a:bodyPr wrap="square" rtlCol="0">
            <a:spAutoFit/>
          </a:bodyPr>
          <a:lstStyle/>
          <a:p>
            <a:r>
              <a:rPr lang="en-GB" sz="1600" dirty="0"/>
              <a:t>Customer’s use of our products</a:t>
            </a:r>
          </a:p>
        </p:txBody>
      </p:sp>
      <p:pic>
        <p:nvPicPr>
          <p:cNvPr id="10" name="Picture 9">
            <a:extLst>
              <a:ext uri="{FF2B5EF4-FFF2-40B4-BE49-F238E27FC236}">
                <a16:creationId xmlns:a16="http://schemas.microsoft.com/office/drawing/2014/main" id="{11148B37-3802-45DE-B66C-22064B7DE732}"/>
              </a:ext>
            </a:extLst>
          </p:cNvPr>
          <p:cNvPicPr>
            <a:picLocks noChangeAspect="1"/>
          </p:cNvPicPr>
          <p:nvPr/>
        </p:nvPicPr>
        <p:blipFill>
          <a:blip r:embed="rId4"/>
          <a:stretch>
            <a:fillRect/>
          </a:stretch>
        </p:blipFill>
        <p:spPr>
          <a:xfrm>
            <a:off x="1655002" y="2253331"/>
            <a:ext cx="1536325" cy="1341236"/>
          </a:xfrm>
          <a:prstGeom prst="rect">
            <a:avLst/>
          </a:prstGeom>
        </p:spPr>
      </p:pic>
      <p:sp>
        <p:nvSpPr>
          <p:cNvPr id="3" name="Oval 2">
            <a:extLst>
              <a:ext uri="{FF2B5EF4-FFF2-40B4-BE49-F238E27FC236}">
                <a16:creationId xmlns:a16="http://schemas.microsoft.com/office/drawing/2014/main" id="{27602EF7-F7F9-4960-99B1-9313E8651A4B}"/>
              </a:ext>
            </a:extLst>
          </p:cNvPr>
          <p:cNvSpPr/>
          <p:nvPr/>
        </p:nvSpPr>
        <p:spPr>
          <a:xfrm>
            <a:off x="1959560" y="2403350"/>
            <a:ext cx="2382501" cy="36299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26C4505-1131-4C09-BF01-B3679F6175C5}"/>
              </a:ext>
            </a:extLst>
          </p:cNvPr>
          <p:cNvSpPr/>
          <p:nvPr/>
        </p:nvSpPr>
        <p:spPr>
          <a:xfrm>
            <a:off x="7453878" y="1812775"/>
            <a:ext cx="3378520" cy="48138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46F5DC8-AE28-466E-BCDB-6F9B8ACE97FB}"/>
              </a:ext>
            </a:extLst>
          </p:cNvPr>
          <p:cNvSpPr txBox="1"/>
          <p:nvPr/>
        </p:nvSpPr>
        <p:spPr>
          <a:xfrm>
            <a:off x="242772" y="2348077"/>
            <a:ext cx="2213401" cy="369332"/>
          </a:xfrm>
          <a:prstGeom prst="rect">
            <a:avLst/>
          </a:prstGeom>
          <a:noFill/>
        </p:spPr>
        <p:txBody>
          <a:bodyPr wrap="square" rtlCol="0">
            <a:spAutoFit/>
          </a:bodyPr>
          <a:lstStyle/>
          <a:p>
            <a:r>
              <a:rPr lang="en-GB" b="1" dirty="0">
                <a:solidFill>
                  <a:srgbClr val="233977"/>
                </a:solidFill>
              </a:rPr>
              <a:t>What’s the point?</a:t>
            </a:r>
          </a:p>
        </p:txBody>
      </p:sp>
      <p:sp>
        <p:nvSpPr>
          <p:cNvPr id="12" name="TextBox 11">
            <a:extLst>
              <a:ext uri="{FF2B5EF4-FFF2-40B4-BE49-F238E27FC236}">
                <a16:creationId xmlns:a16="http://schemas.microsoft.com/office/drawing/2014/main" id="{1741E98B-5924-4C38-9911-1677055124E4}"/>
              </a:ext>
            </a:extLst>
          </p:cNvPr>
          <p:cNvSpPr txBox="1"/>
          <p:nvPr/>
        </p:nvSpPr>
        <p:spPr>
          <a:xfrm>
            <a:off x="10071714" y="1185601"/>
            <a:ext cx="2060722" cy="646331"/>
          </a:xfrm>
          <a:prstGeom prst="rect">
            <a:avLst/>
          </a:prstGeom>
          <a:noFill/>
        </p:spPr>
        <p:txBody>
          <a:bodyPr wrap="square" rtlCol="0">
            <a:spAutoFit/>
          </a:bodyPr>
          <a:lstStyle/>
          <a:p>
            <a:r>
              <a:rPr lang="en-GB" b="1" dirty="0">
                <a:solidFill>
                  <a:srgbClr val="233977"/>
                </a:solidFill>
              </a:rPr>
              <a:t>What does ‘good’ look like?</a:t>
            </a:r>
          </a:p>
        </p:txBody>
      </p:sp>
      <p:cxnSp>
        <p:nvCxnSpPr>
          <p:cNvPr id="14" name="Straight Connector 13">
            <a:extLst>
              <a:ext uri="{FF2B5EF4-FFF2-40B4-BE49-F238E27FC236}">
                <a16:creationId xmlns:a16="http://schemas.microsoft.com/office/drawing/2014/main" id="{3EA4C5D0-9702-459C-B337-665E25382812}"/>
              </a:ext>
            </a:extLst>
          </p:cNvPr>
          <p:cNvCxnSpPr>
            <a:cxnSpLocks/>
            <a:stCxn id="12" idx="2"/>
            <a:endCxn id="11" idx="6"/>
          </p:cNvCxnSpPr>
          <p:nvPr/>
        </p:nvCxnSpPr>
        <p:spPr>
          <a:xfrm flipH="1">
            <a:off x="10832398" y="1831932"/>
            <a:ext cx="269677" cy="238775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A4E6A4-9AC3-4AC4-ADFD-2D54FDBC416B}"/>
              </a:ext>
            </a:extLst>
          </p:cNvPr>
          <p:cNvCxnSpPr>
            <a:cxnSpLocks/>
            <a:stCxn id="9" idx="2"/>
            <a:endCxn id="3" idx="2"/>
          </p:cNvCxnSpPr>
          <p:nvPr/>
        </p:nvCxnSpPr>
        <p:spPr>
          <a:xfrm>
            <a:off x="1349473" y="2717409"/>
            <a:ext cx="610087" cy="150090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0CFC-47F6-4087-8C2F-FB3F87ABFB1B}"/>
              </a:ext>
            </a:extLst>
          </p:cNvPr>
          <p:cNvSpPr>
            <a:spLocks noGrp="1"/>
          </p:cNvSpPr>
          <p:nvPr>
            <p:ph type="title"/>
          </p:nvPr>
        </p:nvSpPr>
        <p:spPr>
          <a:xfrm>
            <a:off x="1105200" y="334800"/>
            <a:ext cx="10515600" cy="633600"/>
          </a:xfrm>
        </p:spPr>
        <p:txBody>
          <a:bodyPr>
            <a:normAutofit/>
          </a:bodyPr>
          <a:lstStyle/>
          <a:p>
            <a:r>
              <a:rPr lang="en-GB" sz="3600" b="1" dirty="0"/>
              <a:t>3. Who’s it really for?</a:t>
            </a:r>
          </a:p>
        </p:txBody>
      </p:sp>
      <p:sp>
        <p:nvSpPr>
          <p:cNvPr id="3" name="Content Placeholder 2">
            <a:extLst>
              <a:ext uri="{FF2B5EF4-FFF2-40B4-BE49-F238E27FC236}">
                <a16:creationId xmlns:a16="http://schemas.microsoft.com/office/drawing/2014/main" id="{86B68AFA-3BF7-4FD4-ACAB-FEDD6D638D7D}"/>
              </a:ext>
            </a:extLst>
          </p:cNvPr>
          <p:cNvSpPr>
            <a:spLocks noGrp="1"/>
          </p:cNvSpPr>
          <p:nvPr>
            <p:ph idx="1"/>
          </p:nvPr>
        </p:nvSpPr>
        <p:spPr>
          <a:xfrm>
            <a:off x="838200" y="2356757"/>
            <a:ext cx="10515600" cy="3820206"/>
          </a:xfrm>
        </p:spPr>
        <p:txBody>
          <a:bodyPr vert="horz" lIns="91440" tIns="45720" rIns="91440" bIns="45720" rtlCol="0">
            <a:normAutofit/>
          </a:bodyPr>
          <a:lstStyle/>
          <a:p>
            <a:r>
              <a:rPr lang="en-GB" sz="3200" dirty="0"/>
              <a:t>Who are the appropriate stakeholders for your change?</a:t>
            </a:r>
          </a:p>
          <a:p>
            <a:endParaRPr lang="en-GB" sz="3200" dirty="0"/>
          </a:p>
          <a:p>
            <a:r>
              <a:rPr lang="en-GB" sz="3200" dirty="0"/>
              <a:t>Who it’s really for isn’t as obvious as it looks at first sight</a:t>
            </a:r>
          </a:p>
        </p:txBody>
      </p:sp>
    </p:spTree>
    <p:extLst>
      <p:ext uri="{BB962C8B-B14F-4D97-AF65-F5344CB8AC3E}">
        <p14:creationId xmlns:p14="http://schemas.microsoft.com/office/powerpoint/2010/main" val="289812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484C-6008-41F2-BBEA-000BE6CF9A90}"/>
              </a:ext>
            </a:extLst>
          </p:cNvPr>
          <p:cNvSpPr>
            <a:spLocks noGrp="1"/>
          </p:cNvSpPr>
          <p:nvPr>
            <p:ph type="title"/>
          </p:nvPr>
        </p:nvSpPr>
        <p:spPr>
          <a:xfrm>
            <a:off x="1105200" y="334800"/>
            <a:ext cx="9693429" cy="633600"/>
          </a:xfrm>
        </p:spPr>
        <p:txBody>
          <a:bodyPr>
            <a:normAutofit/>
          </a:bodyPr>
          <a:lstStyle/>
          <a:p>
            <a:r>
              <a:rPr lang="en-GB" sz="3600" b="1" dirty="0"/>
              <a:t>Who’s it really for?</a:t>
            </a:r>
          </a:p>
        </p:txBody>
      </p:sp>
      <p:pic>
        <p:nvPicPr>
          <p:cNvPr id="5" name="Content Placeholder 4">
            <a:extLst>
              <a:ext uri="{FF2B5EF4-FFF2-40B4-BE49-F238E27FC236}">
                <a16:creationId xmlns:a16="http://schemas.microsoft.com/office/drawing/2014/main" id="{AE2CF96A-1849-4A05-94D4-4E6F40AE52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7024" y="1296000"/>
            <a:ext cx="9426592" cy="5235499"/>
          </a:xfrm>
        </p:spPr>
      </p:pic>
      <p:pic>
        <p:nvPicPr>
          <p:cNvPr id="6" name="Picture 5">
            <a:extLst>
              <a:ext uri="{FF2B5EF4-FFF2-40B4-BE49-F238E27FC236}">
                <a16:creationId xmlns:a16="http://schemas.microsoft.com/office/drawing/2014/main" id="{3A503DA6-F332-4699-B0E4-2946BB84BEFA}"/>
              </a:ext>
            </a:extLst>
          </p:cNvPr>
          <p:cNvPicPr>
            <a:picLocks noChangeAspect="1"/>
          </p:cNvPicPr>
          <p:nvPr/>
        </p:nvPicPr>
        <p:blipFill>
          <a:blip r:embed="rId4"/>
          <a:stretch>
            <a:fillRect/>
          </a:stretch>
        </p:blipFill>
        <p:spPr>
          <a:xfrm>
            <a:off x="1150471" y="6115077"/>
            <a:ext cx="1615580" cy="310923"/>
          </a:xfrm>
          <a:prstGeom prst="rect">
            <a:avLst/>
          </a:prstGeom>
        </p:spPr>
      </p:pic>
    </p:spTree>
    <p:extLst>
      <p:ext uri="{BB962C8B-B14F-4D97-AF65-F5344CB8AC3E}">
        <p14:creationId xmlns:p14="http://schemas.microsoft.com/office/powerpoint/2010/main" val="345714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7B11-12C1-4223-A0BE-EB7B01826054}"/>
              </a:ext>
            </a:extLst>
          </p:cNvPr>
          <p:cNvSpPr>
            <a:spLocks noGrp="1"/>
          </p:cNvSpPr>
          <p:nvPr>
            <p:ph type="title"/>
          </p:nvPr>
        </p:nvSpPr>
        <p:spPr>
          <a:xfrm>
            <a:off x="1105200" y="334800"/>
            <a:ext cx="9834943" cy="633600"/>
          </a:xfrm>
        </p:spPr>
        <p:txBody>
          <a:bodyPr>
            <a:normAutofit/>
          </a:bodyPr>
          <a:lstStyle/>
          <a:p>
            <a:r>
              <a:rPr lang="en-GB" sz="3600" b="1" dirty="0"/>
              <a:t>Who’s it really for? Not the users. </a:t>
            </a:r>
          </a:p>
        </p:txBody>
      </p:sp>
      <p:pic>
        <p:nvPicPr>
          <p:cNvPr id="5" name="Content Placeholder 4">
            <a:extLst>
              <a:ext uri="{FF2B5EF4-FFF2-40B4-BE49-F238E27FC236}">
                <a16:creationId xmlns:a16="http://schemas.microsoft.com/office/drawing/2014/main" id="{F9C25487-4200-4E33-8D67-F0CF8E1A47C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6400" y="1296000"/>
            <a:ext cx="9428400" cy="5234400"/>
          </a:xfrm>
        </p:spPr>
      </p:pic>
      <p:pic>
        <p:nvPicPr>
          <p:cNvPr id="6" name="Picture 5">
            <a:extLst>
              <a:ext uri="{FF2B5EF4-FFF2-40B4-BE49-F238E27FC236}">
                <a16:creationId xmlns:a16="http://schemas.microsoft.com/office/drawing/2014/main" id="{EF91D270-0FEC-49EB-8C76-9239B31369BC}"/>
              </a:ext>
            </a:extLst>
          </p:cNvPr>
          <p:cNvPicPr>
            <a:picLocks noChangeAspect="1"/>
          </p:cNvPicPr>
          <p:nvPr/>
        </p:nvPicPr>
        <p:blipFill>
          <a:blip r:embed="rId4"/>
          <a:stretch>
            <a:fillRect/>
          </a:stretch>
        </p:blipFill>
        <p:spPr>
          <a:xfrm>
            <a:off x="1073229" y="6115077"/>
            <a:ext cx="1615580" cy="310923"/>
          </a:xfrm>
          <a:prstGeom prst="rect">
            <a:avLst/>
          </a:prstGeom>
        </p:spPr>
      </p:pic>
    </p:spTree>
    <p:extLst>
      <p:ext uri="{BB962C8B-B14F-4D97-AF65-F5344CB8AC3E}">
        <p14:creationId xmlns:p14="http://schemas.microsoft.com/office/powerpoint/2010/main" val="128696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43BD-367B-4167-A8C2-F3ED9886EB6F}"/>
              </a:ext>
            </a:extLst>
          </p:cNvPr>
          <p:cNvSpPr>
            <a:spLocks noGrp="1"/>
          </p:cNvSpPr>
          <p:nvPr>
            <p:ph type="title"/>
          </p:nvPr>
        </p:nvSpPr>
        <p:spPr>
          <a:xfrm>
            <a:off x="1105200" y="334800"/>
            <a:ext cx="10515600" cy="633600"/>
          </a:xfrm>
        </p:spPr>
        <p:txBody>
          <a:bodyPr>
            <a:normAutofit/>
          </a:bodyPr>
          <a:lstStyle/>
          <a:p>
            <a:r>
              <a:rPr lang="en-GB" sz="3600" b="1" dirty="0"/>
              <a:t>4. What do they actually want?</a:t>
            </a:r>
          </a:p>
        </p:txBody>
      </p:sp>
      <p:sp>
        <p:nvSpPr>
          <p:cNvPr id="3" name="Content Placeholder 2">
            <a:extLst>
              <a:ext uri="{FF2B5EF4-FFF2-40B4-BE49-F238E27FC236}">
                <a16:creationId xmlns:a16="http://schemas.microsoft.com/office/drawing/2014/main" id="{0D8B42CC-6640-4D27-991E-89A819E5BF54}"/>
              </a:ext>
            </a:extLst>
          </p:cNvPr>
          <p:cNvSpPr>
            <a:spLocks noGrp="1"/>
          </p:cNvSpPr>
          <p:nvPr>
            <p:ph idx="1"/>
          </p:nvPr>
        </p:nvSpPr>
        <p:spPr>
          <a:xfrm>
            <a:off x="838200" y="1825625"/>
            <a:ext cx="9122664" cy="4351338"/>
          </a:xfrm>
        </p:spPr>
        <p:txBody>
          <a:bodyPr>
            <a:normAutofit/>
          </a:bodyPr>
          <a:lstStyle/>
          <a:p>
            <a:r>
              <a:rPr lang="en-GB" sz="3200" dirty="0"/>
              <a:t>A benefit is a result that a stakeholder perceives to be of value</a:t>
            </a:r>
          </a:p>
          <a:p>
            <a:endParaRPr lang="en-GB" sz="3200" dirty="0"/>
          </a:p>
          <a:p>
            <a:r>
              <a:rPr lang="en-GB" sz="3200" dirty="0"/>
              <a:t>Perception beats reality nearly every time</a:t>
            </a:r>
          </a:p>
          <a:p>
            <a:endParaRPr lang="en-GB" sz="3200" dirty="0"/>
          </a:p>
          <a:p>
            <a:r>
              <a:rPr lang="en-GB" sz="3200" dirty="0"/>
              <a:t>Know your stakeholders, know their perceptions</a:t>
            </a:r>
          </a:p>
        </p:txBody>
      </p:sp>
    </p:spTree>
    <p:extLst>
      <p:ext uri="{BB962C8B-B14F-4D97-AF65-F5344CB8AC3E}">
        <p14:creationId xmlns:p14="http://schemas.microsoft.com/office/powerpoint/2010/main" val="36699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7B11-12C1-4223-A0BE-EB7B01826054}"/>
              </a:ext>
            </a:extLst>
          </p:cNvPr>
          <p:cNvSpPr>
            <a:spLocks noGrp="1"/>
          </p:cNvSpPr>
          <p:nvPr>
            <p:ph type="title"/>
          </p:nvPr>
        </p:nvSpPr>
        <p:spPr>
          <a:xfrm>
            <a:off x="1105200" y="334800"/>
            <a:ext cx="10992651" cy="633600"/>
          </a:xfrm>
        </p:spPr>
        <p:txBody>
          <a:bodyPr>
            <a:normAutofit/>
          </a:bodyPr>
          <a:lstStyle/>
          <a:p>
            <a:r>
              <a:rPr lang="en-GB" sz="3600" b="1" dirty="0"/>
              <a:t>Closer to home- data driven integrated care</a:t>
            </a:r>
          </a:p>
        </p:txBody>
      </p:sp>
      <p:pic>
        <p:nvPicPr>
          <p:cNvPr id="5" name="Content Placeholder 4">
            <a:extLst>
              <a:ext uri="{FF2B5EF4-FFF2-40B4-BE49-F238E27FC236}">
                <a16:creationId xmlns:a16="http://schemas.microsoft.com/office/drawing/2014/main" id="{F9C25487-4200-4E33-8D67-F0CF8E1A47C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6400" y="1296000"/>
            <a:ext cx="9521227" cy="5220000"/>
          </a:xfrm>
        </p:spPr>
      </p:pic>
      <p:pic>
        <p:nvPicPr>
          <p:cNvPr id="6" name="Picture 5">
            <a:extLst>
              <a:ext uri="{FF2B5EF4-FFF2-40B4-BE49-F238E27FC236}">
                <a16:creationId xmlns:a16="http://schemas.microsoft.com/office/drawing/2014/main" id="{EF91D270-0FEC-49EB-8C76-9239B31369BC}"/>
              </a:ext>
            </a:extLst>
          </p:cNvPr>
          <p:cNvPicPr>
            <a:picLocks noChangeAspect="1"/>
          </p:cNvPicPr>
          <p:nvPr/>
        </p:nvPicPr>
        <p:blipFill>
          <a:blip r:embed="rId4"/>
          <a:stretch>
            <a:fillRect/>
          </a:stretch>
        </p:blipFill>
        <p:spPr>
          <a:xfrm>
            <a:off x="1100444" y="6115077"/>
            <a:ext cx="1615580" cy="310923"/>
          </a:xfrm>
          <a:prstGeom prst="rect">
            <a:avLst/>
          </a:prstGeom>
        </p:spPr>
      </p:pic>
    </p:spTree>
    <p:extLst>
      <p:ext uri="{BB962C8B-B14F-4D97-AF65-F5344CB8AC3E}">
        <p14:creationId xmlns:p14="http://schemas.microsoft.com/office/powerpoint/2010/main" val="360587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CB111AE3-F365-4C51-B441-3A5D97FCB40E}"/>
              </a:ext>
            </a:extLst>
          </p:cNvPr>
          <p:cNvPicPr>
            <a:picLocks noChangeAspect="1"/>
          </p:cNvPicPr>
          <p:nvPr/>
        </p:nvPicPr>
        <p:blipFill rotWithShape="1">
          <a:blip r:embed="rId3">
            <a:extLst>
              <a:ext uri="{28A0092B-C50C-407E-A947-70E740481C1C}">
                <a14:useLocalDpi xmlns:a14="http://schemas.microsoft.com/office/drawing/2010/main" val="0"/>
              </a:ext>
            </a:extLst>
          </a:blip>
          <a:srcRect l="10412" r="31161" b="-1"/>
          <a:stretch/>
        </p:blipFill>
        <p:spPr>
          <a:xfrm>
            <a:off x="6189155" y="10"/>
            <a:ext cx="6002844" cy="6857990"/>
          </a:xfrm>
          <a:prstGeom prst="rect">
            <a:avLst/>
          </a:prstGeom>
          <a:effectLst/>
        </p:spPr>
      </p:pic>
      <p:sp>
        <p:nvSpPr>
          <p:cNvPr id="11" name="TextBox 10">
            <a:extLst>
              <a:ext uri="{FF2B5EF4-FFF2-40B4-BE49-F238E27FC236}">
                <a16:creationId xmlns:a16="http://schemas.microsoft.com/office/drawing/2014/main" id="{E0502FDF-992E-4C5D-9643-92C2A4E484F8}"/>
              </a:ext>
            </a:extLst>
          </p:cNvPr>
          <p:cNvSpPr txBox="1"/>
          <p:nvPr/>
        </p:nvSpPr>
        <p:spPr>
          <a:xfrm>
            <a:off x="1105200" y="334800"/>
            <a:ext cx="5745672" cy="6336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8C8E6"/>
                </a:solidFill>
                <a:effectLst/>
                <a:uLnTx/>
                <a:uFillTx/>
                <a:latin typeface="Arial"/>
                <a:ea typeface="+mn-ea"/>
                <a:cs typeface="+mn-cs"/>
              </a:rPr>
              <a:t>What are the benefits?</a:t>
            </a:r>
          </a:p>
        </p:txBody>
      </p:sp>
      <p:sp>
        <p:nvSpPr>
          <p:cNvPr id="9" name="Rectangle: Rounded Corners 8">
            <a:extLst>
              <a:ext uri="{FF2B5EF4-FFF2-40B4-BE49-F238E27FC236}">
                <a16:creationId xmlns:a16="http://schemas.microsoft.com/office/drawing/2014/main" id="{63CDB562-99BE-4240-8E8E-5EF93A2459E9}"/>
              </a:ext>
            </a:extLst>
          </p:cNvPr>
          <p:cNvSpPr/>
          <p:nvPr/>
        </p:nvSpPr>
        <p:spPr>
          <a:xfrm>
            <a:off x="371909" y="1406129"/>
            <a:ext cx="5435504" cy="6135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 range of authenticators, now and upcoming.</a:t>
            </a:r>
          </a:p>
        </p:txBody>
      </p:sp>
      <p:pic>
        <p:nvPicPr>
          <p:cNvPr id="16" name="Graphic 15" descr="Badge Tick">
            <a:extLst>
              <a:ext uri="{FF2B5EF4-FFF2-40B4-BE49-F238E27FC236}">
                <a16:creationId xmlns:a16="http://schemas.microsoft.com/office/drawing/2014/main" id="{C5B097FD-F721-4D76-B47C-24C1E580A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075" y="1437746"/>
            <a:ext cx="550355" cy="550355"/>
          </a:xfrm>
          <a:prstGeom prst="rect">
            <a:avLst/>
          </a:prstGeom>
        </p:spPr>
      </p:pic>
      <p:sp>
        <p:nvSpPr>
          <p:cNvPr id="17" name="Rectangle: Rounded Corners 16">
            <a:extLst>
              <a:ext uri="{FF2B5EF4-FFF2-40B4-BE49-F238E27FC236}">
                <a16:creationId xmlns:a16="http://schemas.microsoft.com/office/drawing/2014/main" id="{524E9ABE-F604-4179-8D62-2EB97CEFADD2}"/>
              </a:ext>
            </a:extLst>
          </p:cNvPr>
          <p:cNvSpPr/>
          <p:nvPr/>
        </p:nvSpPr>
        <p:spPr>
          <a:xfrm>
            <a:off x="371909" y="2375652"/>
            <a:ext cx="5435504" cy="6135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Use of modern browser technology.</a:t>
            </a:r>
          </a:p>
        </p:txBody>
      </p:sp>
      <p:pic>
        <p:nvPicPr>
          <p:cNvPr id="18" name="Graphic 17" descr="Badge Tick">
            <a:extLst>
              <a:ext uri="{FF2B5EF4-FFF2-40B4-BE49-F238E27FC236}">
                <a16:creationId xmlns:a16="http://schemas.microsoft.com/office/drawing/2014/main" id="{5AA7ED56-4477-4C1C-B561-13B92C039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074" y="2407269"/>
            <a:ext cx="550355" cy="550355"/>
          </a:xfrm>
          <a:prstGeom prst="rect">
            <a:avLst/>
          </a:prstGeom>
        </p:spPr>
      </p:pic>
      <p:sp>
        <p:nvSpPr>
          <p:cNvPr id="19" name="Rectangle: Rounded Corners 18">
            <a:extLst>
              <a:ext uri="{FF2B5EF4-FFF2-40B4-BE49-F238E27FC236}">
                <a16:creationId xmlns:a16="http://schemas.microsoft.com/office/drawing/2014/main" id="{5CBE678B-1C9E-4137-B349-A8E205FFA98D}"/>
              </a:ext>
            </a:extLst>
          </p:cNvPr>
          <p:cNvSpPr/>
          <p:nvPr/>
        </p:nvSpPr>
        <p:spPr>
          <a:xfrm>
            <a:off x="371909" y="3345175"/>
            <a:ext cx="5435504" cy="6135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Internet facing.</a:t>
            </a:r>
          </a:p>
        </p:txBody>
      </p:sp>
      <p:pic>
        <p:nvPicPr>
          <p:cNvPr id="20" name="Graphic 19" descr="Badge Tick">
            <a:extLst>
              <a:ext uri="{FF2B5EF4-FFF2-40B4-BE49-F238E27FC236}">
                <a16:creationId xmlns:a16="http://schemas.microsoft.com/office/drawing/2014/main" id="{A7086F92-C6D0-45D4-BDAF-43CEDDCBE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073" y="3376792"/>
            <a:ext cx="550355" cy="550355"/>
          </a:xfrm>
          <a:prstGeom prst="rect">
            <a:avLst/>
          </a:prstGeom>
        </p:spPr>
      </p:pic>
      <p:sp>
        <p:nvSpPr>
          <p:cNvPr id="21" name="Rectangle: Rounded Corners 20">
            <a:extLst>
              <a:ext uri="{FF2B5EF4-FFF2-40B4-BE49-F238E27FC236}">
                <a16:creationId xmlns:a16="http://schemas.microsoft.com/office/drawing/2014/main" id="{EC0E73E4-A5E2-4DF5-ACE9-B64BE00C29A8}"/>
              </a:ext>
            </a:extLst>
          </p:cNvPr>
          <p:cNvSpPr/>
          <p:nvPr/>
        </p:nvSpPr>
        <p:spPr>
          <a:xfrm>
            <a:off x="371909" y="4314698"/>
            <a:ext cx="5435504" cy="6135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Available anytime and anywhere with internet connectivity.</a:t>
            </a:r>
          </a:p>
        </p:txBody>
      </p:sp>
      <p:pic>
        <p:nvPicPr>
          <p:cNvPr id="22" name="Graphic 21" descr="Badge Tick">
            <a:extLst>
              <a:ext uri="{FF2B5EF4-FFF2-40B4-BE49-F238E27FC236}">
                <a16:creationId xmlns:a16="http://schemas.microsoft.com/office/drawing/2014/main" id="{D81D27D6-D3C9-46E5-B80E-1E86D3D60F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072" y="4346315"/>
            <a:ext cx="550355" cy="550355"/>
          </a:xfrm>
          <a:prstGeom prst="rect">
            <a:avLst/>
          </a:prstGeom>
        </p:spPr>
      </p:pic>
      <p:sp>
        <p:nvSpPr>
          <p:cNvPr id="24" name="Rectangle: Rounded Corners 23">
            <a:extLst>
              <a:ext uri="{FF2B5EF4-FFF2-40B4-BE49-F238E27FC236}">
                <a16:creationId xmlns:a16="http://schemas.microsoft.com/office/drawing/2014/main" id="{35CF9969-6E69-425D-A02C-9502A77B08E3}"/>
              </a:ext>
            </a:extLst>
          </p:cNvPr>
          <p:cNvSpPr/>
          <p:nvPr/>
        </p:nvSpPr>
        <p:spPr>
          <a:xfrm>
            <a:off x="371909" y="5284221"/>
            <a:ext cx="5435504" cy="6135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Based on a user feedback and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approach.</a:t>
            </a:r>
          </a:p>
        </p:txBody>
      </p:sp>
      <p:pic>
        <p:nvPicPr>
          <p:cNvPr id="25" name="Graphic 24" descr="Badge Tick">
            <a:extLst>
              <a:ext uri="{FF2B5EF4-FFF2-40B4-BE49-F238E27FC236}">
                <a16:creationId xmlns:a16="http://schemas.microsoft.com/office/drawing/2014/main" id="{41D1A86D-8A53-40D7-A1C1-0759796A9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072" y="5315838"/>
            <a:ext cx="550355" cy="550355"/>
          </a:xfrm>
          <a:prstGeom prst="rect">
            <a:avLst/>
          </a:prstGeom>
        </p:spPr>
      </p:pic>
      <p:sp>
        <p:nvSpPr>
          <p:cNvPr id="2" name="TextBox 1">
            <a:extLst>
              <a:ext uri="{FF2B5EF4-FFF2-40B4-BE49-F238E27FC236}">
                <a16:creationId xmlns:a16="http://schemas.microsoft.com/office/drawing/2014/main" id="{76CBF62C-4F57-42CB-A83A-17ACD54747E0}"/>
              </a:ext>
            </a:extLst>
          </p:cNvPr>
          <p:cNvSpPr txBox="1"/>
          <p:nvPr/>
        </p:nvSpPr>
        <p:spPr>
          <a:xfrm rot="19914602">
            <a:off x="-719426" y="2838018"/>
            <a:ext cx="12698994" cy="708534"/>
          </a:xfrm>
          <a:prstGeom prst="rect">
            <a:avLst/>
          </a:prstGeom>
          <a:solidFill>
            <a:schemeClr val="bg1"/>
          </a:solidFill>
        </p:spPr>
        <p:txBody>
          <a:bodyPr wrap="square" lIns="0" tIns="0" rIns="0" bIns="0" rtlCol="0" anchor="ctr" anchorCtr="0">
            <a:noAutofit/>
          </a:bodyPr>
          <a:lstStyle/>
          <a:p>
            <a:pPr algn="ctr"/>
            <a:r>
              <a:rPr lang="en-GB" sz="3600" b="1" dirty="0">
                <a:solidFill>
                  <a:schemeClr val="bg2">
                    <a:lumMod val="50000"/>
                  </a:schemeClr>
                </a:solidFill>
                <a:latin typeface="Tempus Sans ITC" panose="04020404030D07020202" pitchFamily="82" charset="0"/>
              </a:rPr>
              <a:t>Breaking a Benefit Manager’s heart…again.</a:t>
            </a:r>
          </a:p>
        </p:txBody>
      </p:sp>
    </p:spTree>
    <p:extLst>
      <p:ext uri="{BB962C8B-B14F-4D97-AF65-F5344CB8AC3E}">
        <p14:creationId xmlns:p14="http://schemas.microsoft.com/office/powerpoint/2010/main" val="39460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3E88-0A1F-4847-ACB3-5C438891CC35}"/>
              </a:ext>
            </a:extLst>
          </p:cNvPr>
          <p:cNvSpPr>
            <a:spLocks noGrp="1"/>
          </p:cNvSpPr>
          <p:nvPr>
            <p:ph type="title"/>
          </p:nvPr>
        </p:nvSpPr>
        <p:spPr>
          <a:xfrm>
            <a:off x="1105200" y="334800"/>
            <a:ext cx="10515600" cy="633600"/>
          </a:xfrm>
        </p:spPr>
        <p:txBody>
          <a:bodyPr>
            <a:normAutofit/>
          </a:bodyPr>
          <a:lstStyle/>
          <a:p>
            <a:r>
              <a:rPr lang="en-GB" sz="3600" b="1" dirty="0"/>
              <a:t>5. How do we get this done?</a:t>
            </a:r>
          </a:p>
        </p:txBody>
      </p:sp>
      <p:sp>
        <p:nvSpPr>
          <p:cNvPr id="3" name="Content Placeholder 2">
            <a:extLst>
              <a:ext uri="{FF2B5EF4-FFF2-40B4-BE49-F238E27FC236}">
                <a16:creationId xmlns:a16="http://schemas.microsoft.com/office/drawing/2014/main" id="{6F5045DB-B211-4A01-B382-1562E3B4BFE6}"/>
              </a:ext>
            </a:extLst>
          </p:cNvPr>
          <p:cNvSpPr>
            <a:spLocks noGrp="1"/>
          </p:cNvSpPr>
          <p:nvPr>
            <p:ph idx="1"/>
          </p:nvPr>
        </p:nvSpPr>
        <p:spPr/>
        <p:txBody>
          <a:bodyPr>
            <a:normAutofit/>
          </a:bodyPr>
          <a:lstStyle/>
          <a:p>
            <a:r>
              <a:rPr lang="en-GB" sz="3200" dirty="0"/>
              <a:t>How far does your influence extend?</a:t>
            </a:r>
          </a:p>
          <a:p>
            <a:endParaRPr lang="en-GB" sz="3200" dirty="0"/>
          </a:p>
          <a:p>
            <a:r>
              <a:rPr lang="en-GB" sz="3200" dirty="0"/>
              <a:t>Does everyone involved understand and agree who must do what? </a:t>
            </a:r>
          </a:p>
          <a:p>
            <a:endParaRPr lang="en-GB" sz="3200" dirty="0"/>
          </a:p>
          <a:p>
            <a:r>
              <a:rPr lang="en-GB" sz="3200" dirty="0"/>
              <a:t>Have you made promises that aren’t yours to keep?</a:t>
            </a:r>
          </a:p>
          <a:p>
            <a:endParaRPr lang="en-GB" sz="3200" dirty="0"/>
          </a:p>
          <a:p>
            <a:endParaRPr lang="en-GB" sz="3200" dirty="0"/>
          </a:p>
        </p:txBody>
      </p:sp>
    </p:spTree>
    <p:extLst>
      <p:ext uri="{BB962C8B-B14F-4D97-AF65-F5344CB8AC3E}">
        <p14:creationId xmlns:p14="http://schemas.microsoft.com/office/powerpoint/2010/main" val="6430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DDC8-40F2-4B67-AE26-D85BFEDFC6AF}"/>
              </a:ext>
            </a:extLst>
          </p:cNvPr>
          <p:cNvSpPr>
            <a:spLocks noGrp="1"/>
          </p:cNvSpPr>
          <p:nvPr>
            <p:ph type="title"/>
          </p:nvPr>
        </p:nvSpPr>
        <p:spPr>
          <a:xfrm>
            <a:off x="1105200" y="334800"/>
            <a:ext cx="10515600" cy="633600"/>
          </a:xfrm>
        </p:spPr>
        <p:txBody>
          <a:bodyPr>
            <a:normAutofit/>
          </a:bodyPr>
          <a:lstStyle/>
          <a:p>
            <a:r>
              <a:rPr lang="en-GB" sz="3600" b="1" dirty="0"/>
              <a:t>6. What makes this option better than Plan B? </a:t>
            </a:r>
          </a:p>
        </p:txBody>
      </p:sp>
      <p:sp>
        <p:nvSpPr>
          <p:cNvPr id="3" name="Content Placeholder 2">
            <a:extLst>
              <a:ext uri="{FF2B5EF4-FFF2-40B4-BE49-F238E27FC236}">
                <a16:creationId xmlns:a16="http://schemas.microsoft.com/office/drawing/2014/main" id="{373FEDA5-19DF-48E3-A8A7-2313FF606A87}"/>
              </a:ext>
            </a:extLst>
          </p:cNvPr>
          <p:cNvSpPr>
            <a:spLocks noGrp="1"/>
          </p:cNvSpPr>
          <p:nvPr>
            <p:ph idx="1"/>
          </p:nvPr>
        </p:nvSpPr>
        <p:spPr/>
        <p:txBody>
          <a:bodyPr>
            <a:normAutofit/>
          </a:bodyPr>
          <a:lstStyle/>
          <a:p>
            <a:r>
              <a:rPr lang="en-GB" sz="3200" dirty="0"/>
              <a:t>Why is it the best use of your scarce resources?</a:t>
            </a:r>
          </a:p>
          <a:p>
            <a:endParaRPr lang="en-GB" sz="3200" dirty="0"/>
          </a:p>
          <a:p>
            <a:r>
              <a:rPr lang="en-GB" sz="3200" dirty="0"/>
              <a:t>Unless you own your business, you’re responsible for spending other people’s money</a:t>
            </a:r>
          </a:p>
          <a:p>
            <a:endParaRPr lang="en-GB" sz="3200" dirty="0"/>
          </a:p>
          <a:p>
            <a:pPr marL="0" indent="0">
              <a:buNone/>
            </a:pPr>
            <a:r>
              <a:rPr lang="en-GB" sz="2400" dirty="0"/>
              <a:t>There may be situations where, “The popular kids think it’s cool.” is a sound reason to invest, but spending public money to change peoples’ lives isn’t one of them.</a:t>
            </a:r>
          </a:p>
          <a:p>
            <a:endParaRPr lang="en-GB" sz="3200" dirty="0"/>
          </a:p>
        </p:txBody>
      </p:sp>
    </p:spTree>
    <p:extLst>
      <p:ext uri="{BB962C8B-B14F-4D97-AF65-F5344CB8AC3E}">
        <p14:creationId xmlns:p14="http://schemas.microsoft.com/office/powerpoint/2010/main" val="41706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3C95-0176-6787-7B88-168F08B21855}"/>
              </a:ext>
            </a:extLst>
          </p:cNvPr>
          <p:cNvSpPr>
            <a:spLocks noGrp="1"/>
          </p:cNvSpPr>
          <p:nvPr>
            <p:ph type="title"/>
          </p:nvPr>
        </p:nvSpPr>
        <p:spPr/>
        <p:txBody>
          <a:bodyPr/>
          <a:lstStyle/>
          <a:p>
            <a:r>
              <a:rPr lang="en-GB" dirty="0"/>
              <a:t>“It’s the Benefits, Stupid!”</a:t>
            </a:r>
          </a:p>
        </p:txBody>
      </p:sp>
      <p:sp>
        <p:nvSpPr>
          <p:cNvPr id="3" name="Content Placeholder 2">
            <a:extLst>
              <a:ext uri="{FF2B5EF4-FFF2-40B4-BE49-F238E27FC236}">
                <a16:creationId xmlns:a16="http://schemas.microsoft.com/office/drawing/2014/main" id="{009DE8B1-63A8-F7D7-EDEA-AF4AAE75ADB1}"/>
              </a:ext>
            </a:extLst>
          </p:cNvPr>
          <p:cNvSpPr>
            <a:spLocks noGrp="1"/>
          </p:cNvSpPr>
          <p:nvPr>
            <p:ph idx="1"/>
          </p:nvPr>
        </p:nvSpPr>
        <p:spPr>
          <a:xfrm>
            <a:off x="838200" y="2251079"/>
            <a:ext cx="10515600" cy="2302823"/>
          </a:xfrm>
        </p:spPr>
        <p:txBody>
          <a:bodyPr/>
          <a:lstStyle/>
          <a:p>
            <a:r>
              <a:rPr lang="en-GB" dirty="0"/>
              <a:t>"It appears that once project leaders know how to get benefits right, they know how to get everything right. They have graduated to the level of project </a:t>
            </a:r>
            <a:r>
              <a:rPr lang="en-GB" dirty="0" err="1"/>
              <a:t>masterbuilder</a:t>
            </a:r>
            <a:r>
              <a:rPr lang="en-GB" dirty="0"/>
              <a:t>. Therefore, if you don’t already focus on benefits in your projects, now is a good time to start. You will not truly master project leadership until you do.“</a:t>
            </a:r>
          </a:p>
          <a:p>
            <a:pPr marL="0" indent="0">
              <a:buNone/>
            </a:pPr>
            <a:endParaRPr lang="en-GB" dirty="0"/>
          </a:p>
        </p:txBody>
      </p:sp>
      <p:sp>
        <p:nvSpPr>
          <p:cNvPr id="4" name="TextBox 3">
            <a:extLst>
              <a:ext uri="{FF2B5EF4-FFF2-40B4-BE49-F238E27FC236}">
                <a16:creationId xmlns:a16="http://schemas.microsoft.com/office/drawing/2014/main" id="{99107648-1E1D-D1D3-2200-4AA85F1F987E}"/>
              </a:ext>
            </a:extLst>
          </p:cNvPr>
          <p:cNvSpPr txBox="1"/>
          <p:nvPr/>
        </p:nvSpPr>
        <p:spPr>
          <a:xfrm>
            <a:off x="1793522" y="5039640"/>
            <a:ext cx="8604956" cy="1200329"/>
          </a:xfrm>
          <a:prstGeom prst="rect">
            <a:avLst/>
          </a:prstGeom>
          <a:noFill/>
        </p:spPr>
        <p:txBody>
          <a:bodyPr wrap="square" rtlCol="0">
            <a:spAutoFit/>
          </a:bodyPr>
          <a:lstStyle/>
          <a:p>
            <a:r>
              <a:rPr lang="en-GB" dirty="0"/>
              <a:t>Heuristics for Better Project Leadership: Teasing Out Tacit Knowledge, Prof. Bent </a:t>
            </a:r>
            <a:r>
              <a:rPr lang="en-GB" dirty="0" err="1"/>
              <a:t>Flyvbjerg</a:t>
            </a:r>
            <a:r>
              <a:rPr lang="en-GB" dirty="0"/>
              <a:t> Project Management Journal Dec 2024</a:t>
            </a:r>
          </a:p>
          <a:p>
            <a:r>
              <a:rPr lang="en-GB" dirty="0">
                <a:hlinkClick r:id="rId3"/>
              </a:rPr>
              <a:t>https://journals.sagepub.com/doi/10.1177/87569728241300307</a:t>
            </a:r>
            <a:r>
              <a:rPr lang="en-GB" dirty="0"/>
              <a:t> </a:t>
            </a:r>
          </a:p>
          <a:p>
            <a:endParaRPr lang="en-GB" dirty="0"/>
          </a:p>
        </p:txBody>
      </p:sp>
      <p:pic>
        <p:nvPicPr>
          <p:cNvPr id="6" name="Picture 5">
            <a:extLst>
              <a:ext uri="{FF2B5EF4-FFF2-40B4-BE49-F238E27FC236}">
                <a16:creationId xmlns:a16="http://schemas.microsoft.com/office/drawing/2014/main" id="{B308B47E-BDCE-3D86-A5FD-435FB046FE5E}"/>
              </a:ext>
            </a:extLst>
          </p:cNvPr>
          <p:cNvPicPr>
            <a:picLocks noChangeAspect="1"/>
          </p:cNvPicPr>
          <p:nvPr/>
        </p:nvPicPr>
        <p:blipFill>
          <a:blip r:embed="rId4"/>
          <a:stretch>
            <a:fillRect/>
          </a:stretch>
        </p:blipFill>
        <p:spPr>
          <a:xfrm>
            <a:off x="6735607" y="503906"/>
            <a:ext cx="5456393" cy="1466977"/>
          </a:xfrm>
          <a:prstGeom prst="rect">
            <a:avLst/>
          </a:prstGeom>
        </p:spPr>
      </p:pic>
    </p:spTree>
    <p:extLst>
      <p:ext uri="{BB962C8B-B14F-4D97-AF65-F5344CB8AC3E}">
        <p14:creationId xmlns:p14="http://schemas.microsoft.com/office/powerpoint/2010/main" val="14928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5D8C-86F5-4793-BF84-25733174F776}"/>
              </a:ext>
            </a:extLst>
          </p:cNvPr>
          <p:cNvSpPr>
            <a:spLocks noGrp="1"/>
          </p:cNvSpPr>
          <p:nvPr>
            <p:ph type="title"/>
          </p:nvPr>
        </p:nvSpPr>
        <p:spPr>
          <a:xfrm>
            <a:off x="1105200" y="334799"/>
            <a:ext cx="5309248" cy="1070919"/>
          </a:xfrm>
        </p:spPr>
        <p:txBody>
          <a:bodyPr>
            <a:normAutofit fontScale="90000"/>
          </a:bodyPr>
          <a:lstStyle/>
          <a:p>
            <a:r>
              <a:rPr lang="en-GB" sz="3600" b="1" dirty="0"/>
              <a:t>35 Serious questions - The Public Value Framework</a:t>
            </a:r>
          </a:p>
        </p:txBody>
      </p:sp>
      <p:sp>
        <p:nvSpPr>
          <p:cNvPr id="3" name="Content Placeholder 2">
            <a:extLst>
              <a:ext uri="{FF2B5EF4-FFF2-40B4-BE49-F238E27FC236}">
                <a16:creationId xmlns:a16="http://schemas.microsoft.com/office/drawing/2014/main" id="{18AD4E20-279B-4150-A27E-F53D19A929A8}"/>
              </a:ext>
            </a:extLst>
          </p:cNvPr>
          <p:cNvSpPr>
            <a:spLocks noGrp="1"/>
          </p:cNvSpPr>
          <p:nvPr>
            <p:ph idx="1"/>
          </p:nvPr>
        </p:nvSpPr>
        <p:spPr>
          <a:xfrm>
            <a:off x="1105200" y="1566318"/>
            <a:ext cx="5070412" cy="3831372"/>
          </a:xfrm>
        </p:spPr>
        <p:txBody>
          <a:bodyPr>
            <a:noAutofit/>
          </a:bodyPr>
          <a:lstStyle/>
          <a:p>
            <a:pPr marL="0" indent="0">
              <a:buNone/>
            </a:pPr>
            <a:r>
              <a:rPr lang="en-GB" sz="2400" dirty="0"/>
              <a:t>“In November 2017, the government published a report led by Sir Michael Barber in to improving the public value delivered by the public sector. The report made a series of recommendations, the central one of which was to implement a new Public Value Framework as a practical tool for maximising the value delivered from public spending and improving outcomes for citizens.”</a:t>
            </a:r>
          </a:p>
        </p:txBody>
      </p:sp>
      <p:pic>
        <p:nvPicPr>
          <p:cNvPr id="5" name="Picture 4">
            <a:extLst>
              <a:ext uri="{FF2B5EF4-FFF2-40B4-BE49-F238E27FC236}">
                <a16:creationId xmlns:a16="http://schemas.microsoft.com/office/drawing/2014/main" id="{AB1ECDC8-B05E-7F79-30A4-6ADF62E44BFC}"/>
              </a:ext>
            </a:extLst>
          </p:cNvPr>
          <p:cNvPicPr>
            <a:picLocks noChangeAspect="1"/>
          </p:cNvPicPr>
          <p:nvPr/>
        </p:nvPicPr>
        <p:blipFill>
          <a:blip r:embed="rId3"/>
          <a:stretch>
            <a:fillRect/>
          </a:stretch>
        </p:blipFill>
        <p:spPr>
          <a:xfrm>
            <a:off x="6915266" y="75063"/>
            <a:ext cx="5202474" cy="6448137"/>
          </a:xfrm>
          <a:prstGeom prst="rect">
            <a:avLst/>
          </a:prstGeom>
        </p:spPr>
      </p:pic>
      <p:sp>
        <p:nvSpPr>
          <p:cNvPr id="7" name="TextBox 6">
            <a:extLst>
              <a:ext uri="{FF2B5EF4-FFF2-40B4-BE49-F238E27FC236}">
                <a16:creationId xmlns:a16="http://schemas.microsoft.com/office/drawing/2014/main" id="{7592F829-3D87-AB82-F022-4C7604346481}"/>
              </a:ext>
            </a:extLst>
          </p:cNvPr>
          <p:cNvSpPr txBox="1"/>
          <p:nvPr/>
        </p:nvSpPr>
        <p:spPr>
          <a:xfrm>
            <a:off x="591838" y="5561941"/>
            <a:ext cx="6097136" cy="646331"/>
          </a:xfrm>
          <a:prstGeom prst="rect">
            <a:avLst/>
          </a:prstGeom>
          <a:noFill/>
        </p:spPr>
        <p:txBody>
          <a:bodyPr wrap="square">
            <a:spAutoFit/>
          </a:bodyPr>
          <a:lstStyle/>
          <a:p>
            <a:r>
              <a:rPr lang="en-GB" dirty="0">
                <a:hlinkClick r:id="rId4"/>
              </a:rPr>
              <a:t>Public Value Framework and supplementary guidance - GOV.UK (www.gov.uk)</a:t>
            </a:r>
            <a:endParaRPr lang="en-GB" dirty="0"/>
          </a:p>
        </p:txBody>
      </p:sp>
    </p:spTree>
    <p:extLst>
      <p:ext uri="{BB962C8B-B14F-4D97-AF65-F5344CB8AC3E}">
        <p14:creationId xmlns:p14="http://schemas.microsoft.com/office/powerpoint/2010/main" val="74986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5D8C-86F5-4793-BF84-25733174F776}"/>
              </a:ext>
            </a:extLst>
          </p:cNvPr>
          <p:cNvSpPr>
            <a:spLocks noGrp="1"/>
          </p:cNvSpPr>
          <p:nvPr>
            <p:ph type="title"/>
          </p:nvPr>
        </p:nvSpPr>
        <p:spPr>
          <a:xfrm>
            <a:off x="1105200" y="334800"/>
            <a:ext cx="10515600" cy="633600"/>
          </a:xfrm>
        </p:spPr>
        <p:txBody>
          <a:bodyPr>
            <a:normAutofit/>
          </a:bodyPr>
          <a:lstStyle/>
          <a:p>
            <a:r>
              <a:rPr lang="en-GB" sz="3600" b="1" dirty="0"/>
              <a:t>Summary</a:t>
            </a:r>
          </a:p>
        </p:txBody>
      </p:sp>
      <p:sp>
        <p:nvSpPr>
          <p:cNvPr id="3" name="Content Placeholder 2">
            <a:extLst>
              <a:ext uri="{FF2B5EF4-FFF2-40B4-BE49-F238E27FC236}">
                <a16:creationId xmlns:a16="http://schemas.microsoft.com/office/drawing/2014/main" id="{18AD4E20-279B-4150-A27E-F53D19A929A8}"/>
              </a:ext>
            </a:extLst>
          </p:cNvPr>
          <p:cNvSpPr>
            <a:spLocks noGrp="1"/>
          </p:cNvSpPr>
          <p:nvPr>
            <p:ph idx="1"/>
          </p:nvPr>
        </p:nvSpPr>
        <p:spPr/>
        <p:txBody>
          <a:bodyPr>
            <a:normAutofit fontScale="92500" lnSpcReduction="20000"/>
          </a:bodyPr>
          <a:lstStyle/>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What does ‘good’ look like round here? </a:t>
            </a:r>
          </a:p>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What’s the point of this change? </a:t>
            </a:r>
          </a:p>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Who is it really for? </a:t>
            </a:r>
          </a:p>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What do they actually want?</a:t>
            </a:r>
          </a:p>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How do we get this done?</a:t>
            </a:r>
          </a:p>
          <a:p>
            <a:pPr marL="457200" lvl="0" indent="-457200">
              <a:lnSpc>
                <a:spcPct val="115000"/>
              </a:lnSpc>
              <a:buFont typeface="+mj-lt"/>
              <a:buAutoNum type="arabicPeriod"/>
            </a:pPr>
            <a:r>
              <a:rPr lang="en-GB" dirty="0">
                <a:latin typeface="Arial" panose="020B0604020202020204" pitchFamily="34" charset="0"/>
                <a:ea typeface="Times New Roman" panose="02020603050405020304" pitchFamily="18" charset="0"/>
                <a:cs typeface="Times New Roman" panose="02020603050405020304" pitchFamily="18" charset="0"/>
              </a:rPr>
              <a:t>What makes this option better than Plan B?</a:t>
            </a:r>
          </a:p>
          <a:p>
            <a:endParaRPr lang="en-GB" dirty="0"/>
          </a:p>
          <a:p>
            <a:r>
              <a:rPr lang="en-GB" dirty="0"/>
              <a:t>Up-front planning and analysis, ‘know before you go’</a:t>
            </a:r>
          </a:p>
          <a:p>
            <a:r>
              <a:rPr lang="en-GB" dirty="0"/>
              <a:t>Keep it simple – brief and to the point</a:t>
            </a:r>
          </a:p>
          <a:p>
            <a:endParaRPr lang="en-GB" dirty="0"/>
          </a:p>
        </p:txBody>
      </p:sp>
    </p:spTree>
    <p:extLst>
      <p:ext uri="{BB962C8B-B14F-4D97-AF65-F5344CB8AC3E}">
        <p14:creationId xmlns:p14="http://schemas.microsoft.com/office/powerpoint/2010/main" val="118493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1105200" y="334800"/>
            <a:ext cx="10515600" cy="633600"/>
          </a:xfrm>
        </p:spPr>
        <p:txBody>
          <a:bodyPr vert="horz" lIns="0" tIns="0" rIns="0" bIns="0" rtlCol="0" anchor="ctr">
            <a:normAutofit/>
          </a:bodyPr>
          <a:lstStyle/>
          <a:p>
            <a:r>
              <a:rPr lang="en-GB" sz="3600" b="1" dirty="0"/>
              <a:t>Benefits Management has its place</a:t>
            </a:r>
          </a:p>
        </p:txBody>
      </p:sp>
      <p:sp>
        <p:nvSpPr>
          <p:cNvPr id="253955" name="Rectangle 3"/>
          <p:cNvSpPr>
            <a:spLocks noGrp="1" noChangeArrowheads="1"/>
          </p:cNvSpPr>
          <p:nvPr>
            <p:ph idx="1"/>
          </p:nvPr>
        </p:nvSpPr>
        <p:spPr>
          <a:xfrm>
            <a:off x="431800" y="1988842"/>
            <a:ext cx="11330517" cy="4103985"/>
          </a:xfrm>
        </p:spPr>
        <p:txBody>
          <a:bodyPr>
            <a:normAutofit/>
          </a:bodyPr>
          <a:lstStyle/>
          <a:p>
            <a:pPr marL="0" indent="0">
              <a:buNone/>
            </a:pPr>
            <a:r>
              <a:rPr lang="en-GB" sz="2800" dirty="0"/>
              <a:t>“What is becoming clear however is that we have found </a:t>
            </a:r>
            <a:r>
              <a:rPr lang="en-GB" sz="2800" b="1" i="1" dirty="0"/>
              <a:t>a robust, rational framework for setting objectives</a:t>
            </a:r>
            <a:r>
              <a:rPr lang="en-GB" sz="2800" dirty="0"/>
              <a:t>, managing projects, shaping communications and defining success that works for us. Furthermore it is an approach which, once mastered</a:t>
            </a:r>
            <a:r>
              <a:rPr lang="en-GB" sz="2800" b="1" i="1" dirty="0"/>
              <a:t>, can be applied to almost any key business decision</a:t>
            </a:r>
            <a:r>
              <a:rPr lang="en-GB" sz="2800" dirty="0"/>
              <a:t>, giving us the benefit of foresight rather than hindsight.”</a:t>
            </a:r>
          </a:p>
          <a:p>
            <a:pPr lvl="2">
              <a:lnSpc>
                <a:spcPct val="90000"/>
              </a:lnSpc>
            </a:pPr>
            <a:endParaRPr lang="en-GB" sz="2000" dirty="0"/>
          </a:p>
          <a:p>
            <a:pPr marL="914400" lvl="2" indent="0">
              <a:lnSpc>
                <a:spcPct val="90000"/>
              </a:lnSpc>
              <a:buNone/>
            </a:pPr>
            <a:r>
              <a:rPr lang="en-GB" dirty="0"/>
              <a:t>Bob </a:t>
            </a:r>
            <a:r>
              <a:rPr lang="en-GB" dirty="0" err="1"/>
              <a:t>Sunley</a:t>
            </a:r>
            <a:r>
              <a:rPr lang="en-GB" dirty="0"/>
              <a:t> Yorkshire Ambulance Service (HSJ Good Management Oct 07)</a:t>
            </a:r>
          </a:p>
          <a:p>
            <a:pPr marL="914400" lvl="2" indent="0">
              <a:lnSpc>
                <a:spcPct val="90000"/>
              </a:lnSpc>
              <a:buNone/>
            </a:pPr>
            <a:r>
              <a:rPr lang="en-GB" sz="2000" dirty="0"/>
              <a:t>(Presenter’s </a:t>
            </a:r>
            <a:r>
              <a:rPr lang="en-GB" sz="2000" b="1" i="1" dirty="0"/>
              <a:t>italics)</a:t>
            </a:r>
          </a:p>
          <a:p>
            <a:pPr>
              <a:lnSpc>
                <a:spcPct val="90000"/>
              </a:lnSpc>
            </a:pPr>
            <a:endParaRPr lang="en-GB" sz="2800" dirty="0"/>
          </a:p>
        </p:txBody>
      </p:sp>
    </p:spTree>
    <p:extLst>
      <p:ext uri="{BB962C8B-B14F-4D97-AF65-F5344CB8AC3E}">
        <p14:creationId xmlns:p14="http://schemas.microsoft.com/office/powerpoint/2010/main" val="228992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B33E5-76FB-46CB-B5F0-BA078BB2AE00}"/>
              </a:ext>
            </a:extLst>
          </p:cNvPr>
          <p:cNvSpPr>
            <a:spLocks noGrp="1"/>
          </p:cNvSpPr>
          <p:nvPr>
            <p:ph type="title"/>
          </p:nvPr>
        </p:nvSpPr>
        <p:spPr/>
        <p:txBody>
          <a:bodyPr/>
          <a:lstStyle/>
          <a:p>
            <a:r>
              <a:rPr lang="en-GB" dirty="0"/>
              <a:t>Discussion</a:t>
            </a:r>
          </a:p>
        </p:txBody>
      </p:sp>
      <p:sp>
        <p:nvSpPr>
          <p:cNvPr id="6" name="Text Placeholder 5">
            <a:extLst>
              <a:ext uri="{FF2B5EF4-FFF2-40B4-BE49-F238E27FC236}">
                <a16:creationId xmlns:a16="http://schemas.microsoft.com/office/drawing/2014/main" id="{2409DA0B-CD40-6450-6901-1D12FD20131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4826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C8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EBDD-B07C-4F6C-974E-0A49BA7415B2}"/>
              </a:ext>
            </a:extLst>
          </p:cNvPr>
          <p:cNvSpPr>
            <a:spLocks noGrp="1"/>
          </p:cNvSpPr>
          <p:nvPr>
            <p:ph type="ctrTitle" idx="4294967295"/>
          </p:nvPr>
        </p:nvSpPr>
        <p:spPr>
          <a:xfrm>
            <a:off x="1524000" y="1985962"/>
            <a:ext cx="9144000" cy="2886075"/>
          </a:xfrm>
        </p:spPr>
        <p:txBody>
          <a:bodyPr>
            <a:noAutofit/>
          </a:bodyPr>
          <a:lstStyle/>
          <a:p>
            <a:pPr algn="ctr"/>
            <a:r>
              <a:rPr lang="en-GB" sz="6400" spc="600" dirty="0">
                <a:solidFill>
                  <a:schemeClr val="bg1"/>
                </a:solidFill>
              </a:rPr>
              <a:t>Strategic Choice</a:t>
            </a:r>
          </a:p>
        </p:txBody>
      </p:sp>
      <p:sp>
        <p:nvSpPr>
          <p:cNvPr id="3" name="Subtitle 2">
            <a:extLst>
              <a:ext uri="{FF2B5EF4-FFF2-40B4-BE49-F238E27FC236}">
                <a16:creationId xmlns:a16="http://schemas.microsoft.com/office/drawing/2014/main" id="{3E0FBB34-9801-4232-9161-59759AC6D137}"/>
              </a:ext>
            </a:extLst>
          </p:cNvPr>
          <p:cNvSpPr>
            <a:spLocks noGrp="1"/>
          </p:cNvSpPr>
          <p:nvPr>
            <p:ph type="subTitle" idx="4294967295"/>
          </p:nvPr>
        </p:nvSpPr>
        <p:spPr>
          <a:xfrm>
            <a:off x="1524000" y="4677139"/>
            <a:ext cx="9144000" cy="754659"/>
          </a:xfrm>
        </p:spPr>
        <p:txBody>
          <a:bodyPr>
            <a:normAutofit/>
          </a:bodyPr>
          <a:lstStyle/>
          <a:p>
            <a:pPr marL="0" indent="0" algn="ctr">
              <a:buNone/>
            </a:pPr>
            <a:r>
              <a:rPr lang="en-GB" spc="600" dirty="0">
                <a:solidFill>
                  <a:prstClr val="white"/>
                </a:solidFill>
                <a:latin typeface="Gill Sans MT" panose="020B0502020104020203"/>
              </a:rPr>
              <a:t>©Keldale Business Services 2026</a:t>
            </a:r>
            <a:endParaRPr lang="en-GB" spc="600" dirty="0">
              <a:solidFill>
                <a:schemeClr val="bg1"/>
              </a:solidFill>
            </a:endParaRPr>
          </a:p>
        </p:txBody>
      </p:sp>
      <p:pic>
        <p:nvPicPr>
          <p:cNvPr id="10" name="Picture 9" descr="A picture containing clothing, indoor&#10;&#10;Description automatically generated">
            <a:extLst>
              <a:ext uri="{FF2B5EF4-FFF2-40B4-BE49-F238E27FC236}">
                <a16:creationId xmlns:a16="http://schemas.microsoft.com/office/drawing/2014/main" id="{691E2A98-CD42-44E4-B5D4-1B5F4175D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87" y="833283"/>
            <a:ext cx="2635424" cy="6858000"/>
          </a:xfrm>
          <a:prstGeom prst="rect">
            <a:avLst/>
          </a:prstGeom>
        </p:spPr>
      </p:pic>
      <p:pic>
        <p:nvPicPr>
          <p:cNvPr id="4" name="Picture 3">
            <a:extLst>
              <a:ext uri="{FF2B5EF4-FFF2-40B4-BE49-F238E27FC236}">
                <a16:creationId xmlns:a16="http://schemas.microsoft.com/office/drawing/2014/main" id="{62E3C74B-60D4-1306-5B5F-82C0AF1F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2449549" cy="1015727"/>
          </a:xfrm>
          <a:prstGeom prst="rect">
            <a:avLst/>
          </a:prstGeom>
        </p:spPr>
      </p:pic>
    </p:spTree>
    <p:extLst>
      <p:ext uri="{BB962C8B-B14F-4D97-AF65-F5344CB8AC3E}">
        <p14:creationId xmlns:p14="http://schemas.microsoft.com/office/powerpoint/2010/main" val="197512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03445" y="333376"/>
            <a:ext cx="8832188" cy="633413"/>
          </a:xfrm>
        </p:spPr>
        <p:txBody>
          <a:bodyPr vert="horz" lIns="0" tIns="0" rIns="0" bIns="0" rtlCol="0" anchor="ctr">
            <a:normAutofit/>
          </a:bodyPr>
          <a:lstStyle/>
          <a:p>
            <a:r>
              <a:rPr lang="en-GB" altLang="en-US" sz="3600" b="1" dirty="0"/>
              <a:t>Testimonial</a:t>
            </a:r>
          </a:p>
        </p:txBody>
      </p:sp>
      <p:sp>
        <p:nvSpPr>
          <p:cNvPr id="92163" name="Rectangle 3"/>
          <p:cNvSpPr>
            <a:spLocks noGrp="1" noChangeArrowheads="1"/>
          </p:cNvSpPr>
          <p:nvPr>
            <p:ph idx="1"/>
          </p:nvPr>
        </p:nvSpPr>
        <p:spPr>
          <a:xfrm>
            <a:off x="1055439" y="1937656"/>
            <a:ext cx="10081121" cy="3959673"/>
          </a:xfrm>
        </p:spPr>
        <p:txBody>
          <a:bodyPr>
            <a:normAutofit lnSpcReduction="10000"/>
          </a:bodyPr>
          <a:lstStyle/>
          <a:p>
            <a:pPr marL="0" indent="0">
              <a:buNone/>
            </a:pPr>
            <a:r>
              <a:rPr lang="en-GB" sz="2800" dirty="0">
                <a:effectLst/>
                <a:latin typeface="Calibri" panose="020F0502020204030204" pitchFamily="34" charset="0"/>
                <a:ea typeface="Calibri" panose="020F0502020204030204" pitchFamily="34" charset="0"/>
              </a:rPr>
              <a:t>HSJ readers over the age of 30 may well remember Victor </a:t>
            </a:r>
            <a:r>
              <a:rPr lang="en-GB" sz="2800" dirty="0" err="1">
                <a:effectLst/>
                <a:latin typeface="Calibri" panose="020F0502020204030204" pitchFamily="34" charset="0"/>
                <a:ea typeface="Calibri" panose="020F0502020204030204" pitchFamily="34" charset="0"/>
              </a:rPr>
              <a:t>Kayam</a:t>
            </a:r>
            <a:r>
              <a:rPr lang="en-GB" sz="2800" dirty="0">
                <a:effectLst/>
                <a:latin typeface="Calibri" panose="020F0502020204030204" pitchFamily="34" charset="0"/>
                <a:ea typeface="Calibri" panose="020F0502020204030204" pitchFamily="34" charset="0"/>
              </a:rPr>
              <a:t>. He was the silver haired, perma-tanned, American entrepreneur who used to remind us in his TV adverts how he tried the Remington razor just once and “liked it so much…I bought the company!”…</a:t>
            </a:r>
          </a:p>
          <a:p>
            <a:pPr marL="0" indent="0">
              <a:buNone/>
            </a:pPr>
            <a:r>
              <a:rPr lang="en-GB" sz="2800" dirty="0">
                <a:effectLst/>
                <a:latin typeface="Calibri" panose="020F0502020204030204" pitchFamily="34" charset="0"/>
                <a:ea typeface="Calibri" panose="020F0502020204030204" pitchFamily="34" charset="0"/>
              </a:rPr>
              <a:t>… we adopted a new decision making process known as Benefits Management (BM) which has proved so effective that we have now, like Mr </a:t>
            </a:r>
            <a:r>
              <a:rPr lang="en-GB" sz="2800" dirty="0" err="1">
                <a:effectLst/>
                <a:latin typeface="Calibri" panose="020F0502020204030204" pitchFamily="34" charset="0"/>
                <a:ea typeface="Calibri" panose="020F0502020204030204" pitchFamily="34" charset="0"/>
              </a:rPr>
              <a:t>Kayam</a:t>
            </a:r>
            <a:r>
              <a:rPr lang="en-GB" sz="2800" dirty="0">
                <a:effectLst/>
                <a:latin typeface="Calibri" panose="020F0502020204030204" pitchFamily="34" charset="0"/>
                <a:ea typeface="Calibri" panose="020F0502020204030204" pitchFamily="34" charset="0"/>
              </a:rPr>
              <a:t>, bought into it wholesale and use it as the framework for all key business decisions in the Trust.</a:t>
            </a:r>
          </a:p>
          <a:p>
            <a:pPr marL="0" indent="0">
              <a:buNone/>
            </a:pPr>
            <a:r>
              <a:rPr lang="en-GB" sz="1800" dirty="0">
                <a:effectLst/>
                <a:latin typeface="Calibri" panose="020F0502020204030204" pitchFamily="34" charset="0"/>
                <a:ea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pPr marL="0" indent="0">
              <a:buNone/>
            </a:pPr>
            <a:r>
              <a:rPr lang="en-GB" sz="2000" dirty="0">
                <a:effectLst/>
                <a:latin typeface="Calibri" panose="020F0502020204030204" pitchFamily="34" charset="0"/>
                <a:ea typeface="Calibri" panose="020F0502020204030204" pitchFamily="34" charset="0"/>
              </a:rPr>
              <a:t>Bob </a:t>
            </a:r>
            <a:r>
              <a:rPr lang="en-GB" sz="2000" dirty="0" err="1">
                <a:effectLst/>
                <a:latin typeface="Calibri" panose="020F0502020204030204" pitchFamily="34" charset="0"/>
                <a:ea typeface="Calibri" panose="020F0502020204030204" pitchFamily="34" charset="0"/>
              </a:rPr>
              <a:t>Sunley</a:t>
            </a:r>
            <a:r>
              <a:rPr lang="en-GB" sz="2000" dirty="0">
                <a:effectLst/>
                <a:latin typeface="Calibri" panose="020F0502020204030204" pitchFamily="34" charset="0"/>
                <a:ea typeface="Calibri" panose="020F0502020204030204" pitchFamily="34" charset="0"/>
              </a:rPr>
              <a:t> Yorkshire Ambulance Service (HSJ Good Management Oct 07)</a:t>
            </a:r>
          </a:p>
          <a:p>
            <a:pPr marL="0" indent="0">
              <a:spcBef>
                <a:spcPts val="667"/>
              </a:spcBef>
              <a:spcAft>
                <a:spcPts val="667"/>
              </a:spcAft>
              <a:buNone/>
            </a:pPr>
            <a:endParaRPr lang="en-GB" altLang="en-US" dirty="0"/>
          </a:p>
        </p:txBody>
      </p:sp>
    </p:spTree>
    <p:extLst>
      <p:ext uri="{BB962C8B-B14F-4D97-AF65-F5344CB8AC3E}">
        <p14:creationId xmlns:p14="http://schemas.microsoft.com/office/powerpoint/2010/main" val="1183387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05200" y="334800"/>
            <a:ext cx="10515600" cy="633600"/>
          </a:xfrm>
        </p:spPr>
        <p:txBody>
          <a:bodyPr vert="horz" lIns="0" tIns="0" rIns="0" bIns="0" rtlCol="0" anchor="ctr">
            <a:normAutofit/>
          </a:bodyPr>
          <a:lstStyle/>
          <a:p>
            <a:r>
              <a:rPr lang="en-GB" sz="3600" b="1" dirty="0"/>
              <a:t>“Benefits Management has its place”</a:t>
            </a:r>
          </a:p>
        </p:txBody>
      </p:sp>
      <p:sp>
        <p:nvSpPr>
          <p:cNvPr id="7" name="Content Placeholder 6">
            <a:extLst>
              <a:ext uri="{FF2B5EF4-FFF2-40B4-BE49-F238E27FC236}">
                <a16:creationId xmlns:a16="http://schemas.microsoft.com/office/drawing/2014/main" id="{6FBA1694-2AAD-449A-AEF0-B37CF0C38750}"/>
              </a:ext>
            </a:extLst>
          </p:cNvPr>
          <p:cNvSpPr>
            <a:spLocks noGrp="1"/>
          </p:cNvSpPr>
          <p:nvPr>
            <p:ph idx="1"/>
          </p:nvPr>
        </p:nvSpPr>
        <p:spPr>
          <a:xfrm>
            <a:off x="652822" y="2653473"/>
            <a:ext cx="4136571" cy="1834081"/>
          </a:xfrm>
        </p:spPr>
        <p:txBody>
          <a:bodyPr>
            <a:normAutofit/>
          </a:bodyPr>
          <a:lstStyle/>
          <a:p>
            <a:pPr marL="0" indent="0">
              <a:buNone/>
            </a:pPr>
            <a:r>
              <a:rPr lang="en-GB" sz="2800" b="1" dirty="0"/>
              <a:t>Options &amp; Choices –  Benefits Management aids strategy</a:t>
            </a:r>
          </a:p>
        </p:txBody>
      </p:sp>
      <p:pic>
        <p:nvPicPr>
          <p:cNvPr id="5" name="Picture 4" descr="A venn diagram of topics where Benefits Management aids the enterprise.">
            <a:extLst>
              <a:ext uri="{FF2B5EF4-FFF2-40B4-BE49-F238E27FC236}">
                <a16:creationId xmlns:a16="http://schemas.microsoft.com/office/drawing/2014/main" id="{5932D04A-8B6E-480B-A10E-80F865D409CA}"/>
              </a:ext>
            </a:extLst>
          </p:cNvPr>
          <p:cNvPicPr>
            <a:picLocks noChangeAspect="1"/>
          </p:cNvPicPr>
          <p:nvPr/>
        </p:nvPicPr>
        <p:blipFill>
          <a:blip r:embed="rId3"/>
          <a:stretch>
            <a:fillRect/>
          </a:stretch>
        </p:blipFill>
        <p:spPr>
          <a:xfrm>
            <a:off x="4664208" y="1352389"/>
            <a:ext cx="6969419" cy="4840479"/>
          </a:xfrm>
          <a:prstGeom prst="rect">
            <a:avLst/>
          </a:prstGeom>
        </p:spPr>
      </p:pic>
    </p:spTree>
    <p:extLst>
      <p:ext uri="{BB962C8B-B14F-4D97-AF65-F5344CB8AC3E}">
        <p14:creationId xmlns:p14="http://schemas.microsoft.com/office/powerpoint/2010/main" val="3550977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03445" y="333376"/>
            <a:ext cx="8832188" cy="633413"/>
          </a:xfrm>
        </p:spPr>
        <p:txBody>
          <a:bodyPr vert="horz" lIns="0" tIns="0" rIns="0" bIns="0" rtlCol="0" anchor="ctr">
            <a:normAutofit/>
          </a:bodyPr>
          <a:lstStyle/>
          <a:p>
            <a:r>
              <a:rPr lang="en-GB" altLang="en-US" sz="3600" b="1" dirty="0"/>
              <a:t>Strategy and Benefits</a:t>
            </a:r>
          </a:p>
        </p:txBody>
      </p:sp>
      <p:sp>
        <p:nvSpPr>
          <p:cNvPr id="92163" name="Rectangle 3"/>
          <p:cNvSpPr>
            <a:spLocks noGrp="1" noChangeArrowheads="1"/>
          </p:cNvSpPr>
          <p:nvPr>
            <p:ph idx="1"/>
          </p:nvPr>
        </p:nvSpPr>
        <p:spPr>
          <a:xfrm>
            <a:off x="1055439" y="1937656"/>
            <a:ext cx="10081121" cy="3959673"/>
          </a:xfrm>
        </p:spPr>
        <p:txBody>
          <a:bodyPr>
            <a:normAutofit lnSpcReduction="10000"/>
          </a:bodyPr>
          <a:lstStyle/>
          <a:p>
            <a:pPr marL="0" indent="0">
              <a:spcBef>
                <a:spcPts val="667"/>
              </a:spcBef>
              <a:spcAft>
                <a:spcPts val="667"/>
              </a:spcAft>
              <a:buNone/>
            </a:pPr>
            <a:r>
              <a:rPr lang="en-GB" altLang="en-US" sz="2800" b="1" dirty="0"/>
              <a:t>What</a:t>
            </a:r>
          </a:p>
          <a:p>
            <a:pPr marL="0" indent="0">
              <a:spcBef>
                <a:spcPts val="667"/>
              </a:spcBef>
              <a:spcAft>
                <a:spcPts val="667"/>
              </a:spcAft>
              <a:buNone/>
            </a:pPr>
            <a:r>
              <a:rPr lang="en-GB" altLang="en-US" b="1" i="1" dirty="0"/>
              <a:t>“Our goal is to improve health and social care in England by making better use of technology, data and information.”</a:t>
            </a:r>
          </a:p>
          <a:p>
            <a:pPr lvl="1">
              <a:spcBef>
                <a:spcPts val="667"/>
              </a:spcBef>
              <a:spcAft>
                <a:spcPts val="667"/>
              </a:spcAft>
            </a:pPr>
            <a:r>
              <a:rPr lang="en-GB" altLang="en-US" dirty="0"/>
              <a:t>NHS Digital, Our Purpose </a:t>
            </a:r>
          </a:p>
          <a:p>
            <a:pPr marL="0" indent="0">
              <a:spcBef>
                <a:spcPts val="667"/>
              </a:spcBef>
              <a:spcAft>
                <a:spcPts val="667"/>
              </a:spcAft>
              <a:buNone/>
            </a:pPr>
            <a:endParaRPr lang="en-GB" altLang="en-US" dirty="0"/>
          </a:p>
          <a:p>
            <a:pPr marL="0" indent="0">
              <a:spcBef>
                <a:spcPts val="667"/>
              </a:spcBef>
              <a:spcAft>
                <a:spcPts val="667"/>
              </a:spcAft>
              <a:buNone/>
            </a:pPr>
            <a:r>
              <a:rPr lang="en-GB" altLang="en-US" sz="2800" b="1" dirty="0"/>
              <a:t>How</a:t>
            </a:r>
          </a:p>
          <a:p>
            <a:pPr marL="0" indent="0">
              <a:spcBef>
                <a:spcPts val="667"/>
              </a:spcBef>
              <a:spcAft>
                <a:spcPts val="667"/>
              </a:spcAft>
              <a:buNone/>
            </a:pPr>
            <a:r>
              <a:rPr lang="en-GB" sz="2400" b="1" i="1" dirty="0">
                <a:solidFill>
                  <a:schemeClr val="tx1">
                    <a:lumMod val="75000"/>
                    <a:lumOff val="25000"/>
                  </a:schemeClr>
                </a:solidFill>
                <a:cs typeface="Arial" pitchFamily="34" charset="0"/>
              </a:rPr>
              <a:t>Benefits Management is the best application of scarce resources to select and deliver </a:t>
            </a:r>
            <a:r>
              <a:rPr lang="en-GB" sz="2400" b="1" i="1" dirty="0">
                <a:solidFill>
                  <a:srgbClr val="0070C0"/>
                </a:solidFill>
                <a:cs typeface="Arial" pitchFamily="34" charset="0"/>
              </a:rPr>
              <a:t>appropriate</a:t>
            </a:r>
            <a:r>
              <a:rPr lang="en-GB" sz="2400" b="1" i="1" dirty="0">
                <a:solidFill>
                  <a:schemeClr val="tx1">
                    <a:lumMod val="75000"/>
                    <a:lumOff val="25000"/>
                  </a:schemeClr>
                </a:solidFill>
                <a:cs typeface="Arial" pitchFamily="34" charset="0"/>
              </a:rPr>
              <a:t> benefits to </a:t>
            </a:r>
            <a:r>
              <a:rPr lang="en-GB" sz="2400" b="1" i="1" dirty="0">
                <a:solidFill>
                  <a:srgbClr val="0070C0"/>
                </a:solidFill>
                <a:cs typeface="Arial" pitchFamily="34" charset="0"/>
              </a:rPr>
              <a:t>identified</a:t>
            </a:r>
            <a:r>
              <a:rPr lang="en-GB" sz="2400" b="1" i="1" dirty="0">
                <a:solidFill>
                  <a:schemeClr val="tx1">
                    <a:lumMod val="75000"/>
                    <a:lumOff val="25000"/>
                  </a:schemeClr>
                </a:solidFill>
                <a:cs typeface="Arial" pitchFamily="34" charset="0"/>
              </a:rPr>
              <a:t> stakeholders </a:t>
            </a:r>
          </a:p>
          <a:p>
            <a:pPr marL="0" indent="0">
              <a:spcBef>
                <a:spcPts val="667"/>
              </a:spcBef>
              <a:spcAft>
                <a:spcPts val="667"/>
              </a:spcAft>
              <a:buNone/>
            </a:pPr>
            <a:endParaRPr lang="en-GB" altLang="en-US" dirty="0"/>
          </a:p>
        </p:txBody>
      </p:sp>
    </p:spTree>
    <p:extLst>
      <p:ext uri="{BB962C8B-B14F-4D97-AF65-F5344CB8AC3E}">
        <p14:creationId xmlns:p14="http://schemas.microsoft.com/office/powerpoint/2010/main" val="42072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200" y="334800"/>
            <a:ext cx="10515600" cy="633600"/>
          </a:xfrm>
        </p:spPr>
        <p:txBody>
          <a:bodyPr>
            <a:normAutofit fontScale="90000"/>
          </a:bodyPr>
          <a:lstStyle/>
          <a:p>
            <a:r>
              <a:rPr lang="en-GB" sz="4000" b="1" dirty="0"/>
              <a:t>Six simple questions </a:t>
            </a:r>
            <a:r>
              <a:rPr lang="en-GB" sz="2933" b="1" dirty="0">
                <a:solidFill>
                  <a:schemeClr val="bg1">
                    <a:lumMod val="50000"/>
                  </a:schemeClr>
                </a:solidFill>
              </a:rPr>
              <a:t>that deserve smart answers</a:t>
            </a:r>
            <a:endParaRPr lang="en-GB" b="1" dirty="0"/>
          </a:p>
        </p:txBody>
      </p:sp>
      <p:sp>
        <p:nvSpPr>
          <p:cNvPr id="3" name="Content Placeholder 2"/>
          <p:cNvSpPr>
            <a:spLocks noGrp="1"/>
          </p:cNvSpPr>
          <p:nvPr>
            <p:ph idx="1"/>
          </p:nvPr>
        </p:nvSpPr>
        <p:spPr/>
        <p:txBody>
          <a:bodyPr>
            <a:normAutofit/>
          </a:bodyPr>
          <a:lstStyle/>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What does ‘good’ look like round here? </a:t>
            </a:r>
          </a:p>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What’s the point of this change? </a:t>
            </a:r>
          </a:p>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Who is it really for? </a:t>
            </a:r>
          </a:p>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What do they actually want?</a:t>
            </a:r>
          </a:p>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How do we get this done?</a:t>
            </a:r>
          </a:p>
          <a:p>
            <a:pPr marL="514350" lvl="0" indent="-514350">
              <a:lnSpc>
                <a:spcPct val="115000"/>
              </a:lnSpc>
              <a:buFont typeface="+mj-lt"/>
              <a:buAutoNum type="arabicPeriod"/>
            </a:pPr>
            <a:r>
              <a:rPr lang="en-GB" sz="3200" dirty="0">
                <a:latin typeface="Arial" panose="020B0604020202020204" pitchFamily="34" charset="0"/>
                <a:ea typeface="Times New Roman" panose="02020603050405020304" pitchFamily="18" charset="0"/>
                <a:cs typeface="Times New Roman" panose="02020603050405020304" pitchFamily="18" charset="0"/>
              </a:rPr>
              <a:t>What makes this option better than Plan B?</a:t>
            </a:r>
          </a:p>
          <a:p>
            <a:pPr marL="514350" indent="-514350">
              <a:buFont typeface="+mj-lt"/>
              <a:buAutoNum type="arabicPeriod"/>
            </a:pPr>
            <a:endParaRPr lang="en-GB" sz="3200" dirty="0"/>
          </a:p>
        </p:txBody>
      </p:sp>
    </p:spTree>
    <p:extLst>
      <p:ext uri="{BB962C8B-B14F-4D97-AF65-F5344CB8AC3E}">
        <p14:creationId xmlns:p14="http://schemas.microsoft.com/office/powerpoint/2010/main" val="3898562893"/>
      </p:ext>
    </p:extLst>
  </p:cSld>
  <p:clrMapOvr>
    <a:masterClrMapping/>
  </p:clrMapOvr>
  <mc:AlternateContent xmlns:mc="http://schemas.openxmlformats.org/markup-compatibility/2006" xmlns:p14="http://schemas.microsoft.com/office/powerpoint/2010/main">
    <mc:Choice Requires="p14">
      <p:transition spd="med" p14:dur="700" advClick="0" advTm="180000">
        <p:fade/>
      </p:transition>
    </mc:Choice>
    <mc:Fallback xmlns="">
      <p:transition spd="med" advClick="0" advTm="18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EBB8B8-33A0-4781-A8D3-490F3A945862}"/>
              </a:ext>
            </a:extLst>
          </p:cNvPr>
          <p:cNvPicPr>
            <a:picLocks noChangeAspect="1"/>
          </p:cNvPicPr>
          <p:nvPr/>
        </p:nvPicPr>
        <p:blipFill>
          <a:blip r:embed="rId3"/>
          <a:srcRect/>
          <a:stretch/>
        </p:blipFill>
        <p:spPr>
          <a:xfrm>
            <a:off x="7041148" y="207819"/>
            <a:ext cx="5071957" cy="5949348"/>
          </a:xfrm>
          <a:prstGeom prst="rect">
            <a:avLst/>
          </a:prstGeom>
        </p:spPr>
      </p:pic>
      <p:sp>
        <p:nvSpPr>
          <p:cNvPr id="92162" name="Rectangle 2"/>
          <p:cNvSpPr>
            <a:spLocks noGrp="1" noChangeArrowheads="1"/>
          </p:cNvSpPr>
          <p:nvPr>
            <p:ph type="title"/>
          </p:nvPr>
        </p:nvSpPr>
        <p:spPr>
          <a:xfrm>
            <a:off x="1103445" y="333376"/>
            <a:ext cx="8832188" cy="633413"/>
          </a:xfrm>
        </p:spPr>
        <p:txBody>
          <a:bodyPr vert="horz" lIns="0" tIns="0" rIns="0" bIns="0" rtlCol="0" anchor="ctr">
            <a:normAutofit/>
          </a:bodyPr>
          <a:lstStyle/>
          <a:p>
            <a:r>
              <a:rPr lang="en-GB" altLang="en-US" sz="3600" b="1" dirty="0"/>
              <a:t>1. What does ‘good’ look like?</a:t>
            </a:r>
          </a:p>
        </p:txBody>
      </p:sp>
      <p:sp>
        <p:nvSpPr>
          <p:cNvPr id="92163" name="Rectangle 3"/>
          <p:cNvSpPr>
            <a:spLocks noGrp="1" noChangeArrowheads="1"/>
          </p:cNvSpPr>
          <p:nvPr>
            <p:ph idx="1"/>
          </p:nvPr>
        </p:nvSpPr>
        <p:spPr>
          <a:xfrm>
            <a:off x="1055439" y="1937656"/>
            <a:ext cx="5418513" cy="3959673"/>
          </a:xfrm>
        </p:spPr>
        <p:txBody>
          <a:bodyPr>
            <a:normAutofit fontScale="92500"/>
          </a:bodyPr>
          <a:lstStyle/>
          <a:p>
            <a:pPr marL="0" indent="0">
              <a:spcBef>
                <a:spcPts val="667"/>
              </a:spcBef>
              <a:spcAft>
                <a:spcPts val="667"/>
              </a:spcAft>
              <a:buNone/>
            </a:pPr>
            <a:r>
              <a:rPr lang="en-GB" altLang="en-US" sz="2800" b="1" dirty="0"/>
              <a:t>Know the context in which you operate</a:t>
            </a:r>
          </a:p>
          <a:p>
            <a:pPr marL="0" indent="0">
              <a:spcBef>
                <a:spcPts val="667"/>
              </a:spcBef>
              <a:spcAft>
                <a:spcPts val="667"/>
              </a:spcAft>
              <a:buNone/>
            </a:pPr>
            <a:endParaRPr lang="en-GB" altLang="en-US" sz="2800" b="1" dirty="0"/>
          </a:p>
          <a:p>
            <a:pPr marL="0" indent="0">
              <a:spcBef>
                <a:spcPts val="667"/>
              </a:spcBef>
              <a:spcAft>
                <a:spcPts val="667"/>
              </a:spcAft>
              <a:buNone/>
            </a:pPr>
            <a:r>
              <a:rPr lang="en-GB" altLang="en-US" sz="2800" b="1" dirty="0"/>
              <a:t>Deeply understand your vision, mission, raison d’être</a:t>
            </a:r>
          </a:p>
          <a:p>
            <a:pPr marL="0" indent="0">
              <a:spcBef>
                <a:spcPts val="667"/>
              </a:spcBef>
              <a:spcAft>
                <a:spcPts val="667"/>
              </a:spcAft>
              <a:buNone/>
            </a:pPr>
            <a:endParaRPr lang="en-GB" altLang="en-US" sz="2800" b="1" dirty="0"/>
          </a:p>
          <a:p>
            <a:pPr marL="0" indent="0">
              <a:spcBef>
                <a:spcPts val="667"/>
              </a:spcBef>
              <a:spcAft>
                <a:spcPts val="667"/>
              </a:spcAft>
              <a:buNone/>
            </a:pPr>
            <a:r>
              <a:rPr lang="en-GB" altLang="en-US" sz="2800" b="1" dirty="0"/>
              <a:t>Know you are doing a better job this week than you did last week</a:t>
            </a:r>
          </a:p>
          <a:p>
            <a:pPr marL="0" indent="0">
              <a:spcBef>
                <a:spcPts val="667"/>
              </a:spcBef>
              <a:spcAft>
                <a:spcPts val="667"/>
              </a:spcAft>
              <a:buNone/>
            </a:pPr>
            <a:endParaRPr lang="en-GB" altLang="en-US" dirty="0"/>
          </a:p>
        </p:txBody>
      </p:sp>
      <p:sp>
        <p:nvSpPr>
          <p:cNvPr id="4" name="TextBox 3">
            <a:extLst>
              <a:ext uri="{FF2B5EF4-FFF2-40B4-BE49-F238E27FC236}">
                <a16:creationId xmlns:a16="http://schemas.microsoft.com/office/drawing/2014/main" id="{23D64F46-EA6D-4541-AFF1-A70CF9D2F91A}"/>
              </a:ext>
            </a:extLst>
          </p:cNvPr>
          <p:cNvSpPr txBox="1"/>
          <p:nvPr/>
        </p:nvSpPr>
        <p:spPr>
          <a:xfrm>
            <a:off x="5259976" y="6155292"/>
            <a:ext cx="4310743" cy="369332"/>
          </a:xfrm>
          <a:prstGeom prst="rect">
            <a:avLst/>
          </a:prstGeom>
          <a:noFill/>
        </p:spPr>
        <p:txBody>
          <a:bodyPr wrap="square" rtlCol="0">
            <a:spAutoFit/>
          </a:bodyPr>
          <a:lstStyle/>
          <a:p>
            <a:r>
              <a:rPr lang="en-GB" dirty="0"/>
              <a:t>The Idea Test – NHS Change Day 2013</a:t>
            </a:r>
          </a:p>
        </p:txBody>
      </p:sp>
      <p:sp>
        <p:nvSpPr>
          <p:cNvPr id="3" name="Oval 2">
            <a:extLst>
              <a:ext uri="{FF2B5EF4-FFF2-40B4-BE49-F238E27FC236}">
                <a16:creationId xmlns:a16="http://schemas.microsoft.com/office/drawing/2014/main" id="{6330EDF9-05DB-E753-746F-5A054687B39D}"/>
              </a:ext>
            </a:extLst>
          </p:cNvPr>
          <p:cNvSpPr/>
          <p:nvPr/>
        </p:nvSpPr>
        <p:spPr>
          <a:xfrm>
            <a:off x="6691745" y="540327"/>
            <a:ext cx="5500255" cy="2005446"/>
          </a:xfrm>
          <a:prstGeom prst="ellipse">
            <a:avLst/>
          </a:prstGeom>
          <a:noFill/>
          <a:ln w="28575">
            <a:solidFill>
              <a:srgbClr val="233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3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6F2B-42DB-455F-83BC-BA89B4742D69}"/>
              </a:ext>
            </a:extLst>
          </p:cNvPr>
          <p:cNvSpPr>
            <a:spLocks noGrp="1"/>
          </p:cNvSpPr>
          <p:nvPr>
            <p:ph type="title"/>
          </p:nvPr>
        </p:nvSpPr>
        <p:spPr>
          <a:xfrm>
            <a:off x="1105200" y="334800"/>
            <a:ext cx="10515600" cy="633600"/>
          </a:xfrm>
        </p:spPr>
        <p:txBody>
          <a:bodyPr>
            <a:normAutofit/>
          </a:bodyPr>
          <a:lstStyle/>
          <a:p>
            <a:r>
              <a:rPr lang="en-GB" sz="3600" b="1" dirty="0"/>
              <a:t>What does ‘good’ look like to our customers?</a:t>
            </a:r>
          </a:p>
        </p:txBody>
      </p:sp>
      <p:pic>
        <p:nvPicPr>
          <p:cNvPr id="13" name="Content Placeholder 12">
            <a:extLst>
              <a:ext uri="{FF2B5EF4-FFF2-40B4-BE49-F238E27FC236}">
                <a16:creationId xmlns:a16="http://schemas.microsoft.com/office/drawing/2014/main" id="{8258AB34-0015-4DC1-8911-3752E979B15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2700" y="957448"/>
            <a:ext cx="10020600" cy="5527877"/>
          </a:xfrm>
        </p:spPr>
      </p:pic>
      <p:sp>
        <p:nvSpPr>
          <p:cNvPr id="3" name="TextBox 2">
            <a:extLst>
              <a:ext uri="{FF2B5EF4-FFF2-40B4-BE49-F238E27FC236}">
                <a16:creationId xmlns:a16="http://schemas.microsoft.com/office/drawing/2014/main" id="{712AE7AD-C2F0-48D4-9F2F-D5AE54A3DBBC}"/>
              </a:ext>
            </a:extLst>
          </p:cNvPr>
          <p:cNvSpPr txBox="1"/>
          <p:nvPr/>
        </p:nvSpPr>
        <p:spPr>
          <a:xfrm>
            <a:off x="9056783" y="3507678"/>
            <a:ext cx="1706827" cy="584775"/>
          </a:xfrm>
          <a:prstGeom prst="rect">
            <a:avLst/>
          </a:prstGeom>
          <a:noFill/>
        </p:spPr>
        <p:txBody>
          <a:bodyPr wrap="square" rtlCol="0">
            <a:spAutoFit/>
          </a:bodyPr>
          <a:lstStyle/>
          <a:p>
            <a:r>
              <a:rPr lang="en-GB" sz="1600" dirty="0">
                <a:solidFill>
                  <a:srgbClr val="002060"/>
                </a:solidFill>
              </a:rPr>
              <a:t>‘Deliver best quality services’</a:t>
            </a:r>
          </a:p>
        </p:txBody>
      </p:sp>
      <p:sp>
        <p:nvSpPr>
          <p:cNvPr id="5" name="TextBox 4">
            <a:extLst>
              <a:ext uri="{FF2B5EF4-FFF2-40B4-BE49-F238E27FC236}">
                <a16:creationId xmlns:a16="http://schemas.microsoft.com/office/drawing/2014/main" id="{20D14BC7-AB81-4542-8211-623904041B50}"/>
              </a:ext>
            </a:extLst>
          </p:cNvPr>
          <p:cNvSpPr txBox="1"/>
          <p:nvPr/>
        </p:nvSpPr>
        <p:spPr>
          <a:xfrm>
            <a:off x="2152043" y="3426418"/>
            <a:ext cx="1351888" cy="584775"/>
          </a:xfrm>
          <a:prstGeom prst="rect">
            <a:avLst/>
          </a:prstGeom>
          <a:noFill/>
        </p:spPr>
        <p:txBody>
          <a:bodyPr wrap="square" rtlCol="0">
            <a:spAutoFit/>
          </a:bodyPr>
          <a:lstStyle/>
          <a:p>
            <a:r>
              <a:rPr lang="en-GB" sz="1600" dirty="0">
                <a:solidFill>
                  <a:srgbClr val="002060"/>
                </a:solidFill>
              </a:rPr>
              <a:t>New, useful information</a:t>
            </a:r>
          </a:p>
        </p:txBody>
      </p:sp>
      <p:sp>
        <p:nvSpPr>
          <p:cNvPr id="6" name="TextBox 5">
            <a:extLst>
              <a:ext uri="{FF2B5EF4-FFF2-40B4-BE49-F238E27FC236}">
                <a16:creationId xmlns:a16="http://schemas.microsoft.com/office/drawing/2014/main" id="{C6D125F7-B4AF-492F-BB3C-65AD727D3A96}"/>
              </a:ext>
            </a:extLst>
          </p:cNvPr>
          <p:cNvSpPr txBox="1"/>
          <p:nvPr/>
        </p:nvSpPr>
        <p:spPr>
          <a:xfrm>
            <a:off x="2691282" y="1940114"/>
            <a:ext cx="2040615" cy="584775"/>
          </a:xfrm>
          <a:prstGeom prst="rect">
            <a:avLst/>
          </a:prstGeom>
          <a:noFill/>
        </p:spPr>
        <p:txBody>
          <a:bodyPr wrap="square" rtlCol="0">
            <a:spAutoFit/>
          </a:bodyPr>
          <a:lstStyle/>
          <a:p>
            <a:r>
              <a:rPr lang="en-GB" sz="1600" dirty="0">
                <a:solidFill>
                  <a:srgbClr val="002060"/>
                </a:solidFill>
              </a:rPr>
              <a:t>Relevant, accurate, timely info</a:t>
            </a:r>
          </a:p>
        </p:txBody>
      </p:sp>
      <p:sp>
        <p:nvSpPr>
          <p:cNvPr id="7" name="TextBox 6">
            <a:extLst>
              <a:ext uri="{FF2B5EF4-FFF2-40B4-BE49-F238E27FC236}">
                <a16:creationId xmlns:a16="http://schemas.microsoft.com/office/drawing/2014/main" id="{8C23F341-8E22-4CD7-AA82-02448F8428CF}"/>
              </a:ext>
            </a:extLst>
          </p:cNvPr>
          <p:cNvSpPr txBox="1"/>
          <p:nvPr/>
        </p:nvSpPr>
        <p:spPr>
          <a:xfrm>
            <a:off x="5580420" y="1999354"/>
            <a:ext cx="1797247" cy="584775"/>
          </a:xfrm>
          <a:prstGeom prst="rect">
            <a:avLst/>
          </a:prstGeom>
          <a:noFill/>
        </p:spPr>
        <p:txBody>
          <a:bodyPr wrap="square" rtlCol="0">
            <a:spAutoFit/>
          </a:bodyPr>
          <a:lstStyle/>
          <a:p>
            <a:r>
              <a:rPr lang="en-GB" sz="1600" dirty="0">
                <a:solidFill>
                  <a:srgbClr val="002060"/>
                </a:solidFill>
              </a:rPr>
              <a:t>Proof of quality services</a:t>
            </a:r>
          </a:p>
        </p:txBody>
      </p:sp>
      <p:sp>
        <p:nvSpPr>
          <p:cNvPr id="8" name="TextBox 7">
            <a:extLst>
              <a:ext uri="{FF2B5EF4-FFF2-40B4-BE49-F238E27FC236}">
                <a16:creationId xmlns:a16="http://schemas.microsoft.com/office/drawing/2014/main" id="{BCFDA1DE-8F3F-4963-8170-E5851B313246}"/>
              </a:ext>
            </a:extLst>
          </p:cNvPr>
          <p:cNvSpPr txBox="1"/>
          <p:nvPr/>
        </p:nvSpPr>
        <p:spPr>
          <a:xfrm>
            <a:off x="5233630" y="4784633"/>
            <a:ext cx="693580" cy="830997"/>
          </a:xfrm>
          <a:prstGeom prst="rect">
            <a:avLst/>
          </a:prstGeom>
          <a:noFill/>
        </p:spPr>
        <p:txBody>
          <a:bodyPr wrap="square" rtlCol="0">
            <a:spAutoFit/>
          </a:bodyPr>
          <a:lstStyle/>
          <a:p>
            <a:r>
              <a:rPr lang="en-GB" sz="1600" dirty="0">
                <a:solidFill>
                  <a:srgbClr val="002060"/>
                </a:solidFill>
              </a:rPr>
              <a:t>Info gets used</a:t>
            </a:r>
          </a:p>
        </p:txBody>
      </p:sp>
    </p:spTree>
    <p:extLst>
      <p:ext uri="{BB962C8B-B14F-4D97-AF65-F5344CB8AC3E}">
        <p14:creationId xmlns:p14="http://schemas.microsoft.com/office/powerpoint/2010/main" val="371874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E1417-CFD2-42D4-9444-342061625948}"/>
              </a:ext>
            </a:extLst>
          </p:cNvPr>
          <p:cNvSpPr>
            <a:spLocks noGrp="1"/>
          </p:cNvSpPr>
          <p:nvPr>
            <p:ph type="title"/>
          </p:nvPr>
        </p:nvSpPr>
        <p:spPr>
          <a:xfrm>
            <a:off x="1105200" y="334800"/>
            <a:ext cx="10515600" cy="633600"/>
          </a:xfrm>
        </p:spPr>
        <p:txBody>
          <a:bodyPr>
            <a:normAutofit/>
          </a:bodyPr>
          <a:lstStyle/>
          <a:p>
            <a:r>
              <a:rPr lang="en-GB" sz="3600" b="1" dirty="0"/>
              <a:t>2. What’s the point of this change?</a:t>
            </a:r>
          </a:p>
        </p:txBody>
      </p:sp>
      <p:sp>
        <p:nvSpPr>
          <p:cNvPr id="3" name="Content Placeholder 2">
            <a:extLst>
              <a:ext uri="{FF2B5EF4-FFF2-40B4-BE49-F238E27FC236}">
                <a16:creationId xmlns:a16="http://schemas.microsoft.com/office/drawing/2014/main" id="{D735571F-ADA7-4BA6-99A2-58C4AC273B9D}"/>
              </a:ext>
            </a:extLst>
          </p:cNvPr>
          <p:cNvSpPr>
            <a:spLocks noGrp="1"/>
          </p:cNvSpPr>
          <p:nvPr>
            <p:ph idx="1"/>
          </p:nvPr>
        </p:nvSpPr>
        <p:spPr/>
        <p:txBody>
          <a:bodyPr>
            <a:normAutofit/>
          </a:bodyPr>
          <a:lstStyle/>
          <a:p>
            <a:r>
              <a:rPr lang="en-GB" sz="3200" dirty="0"/>
              <a:t>You start with the end in mind, with a clear, agreed understanding of what that end will be</a:t>
            </a:r>
          </a:p>
          <a:p>
            <a:endParaRPr lang="en-GB" sz="3200" dirty="0"/>
          </a:p>
          <a:p>
            <a:r>
              <a:rPr lang="en-GB" sz="3200" dirty="0"/>
              <a:t>You then need a clear, succinct description of what you will do to achieve that end</a:t>
            </a:r>
          </a:p>
        </p:txBody>
      </p:sp>
    </p:spTree>
    <p:extLst>
      <p:ext uri="{BB962C8B-B14F-4D97-AF65-F5344CB8AC3E}">
        <p14:creationId xmlns:p14="http://schemas.microsoft.com/office/powerpoint/2010/main" val="35153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925">
      <a:dk1>
        <a:sysClr val="windowText" lastClr="000000"/>
      </a:dk1>
      <a:lt1>
        <a:sysClr val="window" lastClr="FFFFFF"/>
      </a:lt1>
      <a:dk2>
        <a:srgbClr val="425563"/>
      </a:dk2>
      <a:lt2>
        <a:srgbClr val="D0D5D6"/>
      </a:lt2>
      <a:accent1>
        <a:srgbClr val="005EB8"/>
      </a:accent1>
      <a:accent2>
        <a:srgbClr val="84919C"/>
      </a:accent2>
      <a:accent3>
        <a:srgbClr val="D0D5D6"/>
      </a:accent3>
      <a:accent4>
        <a:srgbClr val="71CCEF"/>
      </a:accent4>
      <a:accent5>
        <a:srgbClr val="003087"/>
      </a:accent5>
      <a:accent6>
        <a:srgbClr val="FFB81C"/>
      </a:accent6>
      <a:hlink>
        <a:srgbClr val="0563C1"/>
      </a:hlink>
      <a:folHlink>
        <a:srgbClr val="954F72"/>
      </a:folHlink>
    </a:clrScheme>
    <a:fontScheme name="Custom 3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sz="1200" b="1" dirty="0" smtClean="0">
            <a:solidFill>
              <a:schemeClr val="accent1"/>
            </a:solidFill>
          </a:defRPr>
        </a:defPPr>
      </a:lstStyle>
    </a:txDef>
  </a:objectDefaults>
  <a:extraClrSchemeLst/>
  <a:extLst>
    <a:ext uri="{05A4C25C-085E-4340-85A3-A5531E510DB2}">
      <thm15:themeFamily xmlns:thm15="http://schemas.microsoft.com/office/thememl/2012/main" name="NHS-Digital-BLUE-0219A" id="{4FAB1709-E5F5-4AC5-A1DB-44B34A99C6B5}" vid="{A54A147F-10F6-4F1A-ACD7-A25842EF244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ldale plain 24.potx" id="{4E54234C-ADB5-4BD1-912B-7F03D1A70B3C}" vid="{5DCA21CA-BCB9-4B52-9BBB-226710791EF2}"/>
    </a:ext>
  </a:extLst>
</a:theme>
</file>

<file path=ppt/theme/theme3.xml><?xml version="1.0" encoding="utf-8"?>
<a:theme xmlns:a="http://schemas.openxmlformats.org/drawingml/2006/main" name="Keldale plain 26">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ldale plain 26.potx" id="{978835A0-2EBF-49C0-ABA9-B38C6B387842}" vid="{04DFC5BD-0937-4A13-B4F8-D0DA6F001C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4ac7e37b3be48aa8418f065aeb540e0 xmlns="2e9807c8-684d-4ce2-9798-0aa295dedadb">
      <Terms xmlns="http://schemas.microsoft.com/office/infopath/2007/PartnerControls"/>
    </p4ac7e37b3be48aa8418f065aeb540e0>
    <j628e119d7e4440dadc57ef80e73f9ed xmlns="2e9807c8-684d-4ce2-9798-0aa295dedadb">
      <Terms xmlns="http://schemas.microsoft.com/office/infopath/2007/PartnerControls"/>
    </j628e119d7e4440dadc57ef80e73f9ed>
    <hscicNextReviewDate xmlns="2e9807c8-684d-4ce2-9798-0aa295dedadb" xsi:nil="true"/>
    <kf16b72b2d604d459ccf7f7fae4ace43 xmlns="2e9807c8-684d-4ce2-9798-0aa295dedadb">
      <Terms xmlns="http://schemas.microsoft.com/office/infopath/2007/PartnerControls"/>
    </kf16b72b2d604d459ccf7f7fae4ace43>
    <TaxCatchAll xmlns="5668c8bc-6c30-45e9-80ca-5109d4270dfd"/>
    <jf4655f4e78d4ac1a11c19f3a13b9f1c xmlns="2e9807c8-684d-4ce2-9798-0aa295dedadb">
      <Terms xmlns="http://schemas.microsoft.com/office/infopath/2007/PartnerControls"/>
    </jf4655f4e78d4ac1a11c19f3a13b9f1c>
    <hscicLastReviewDate xmlns="2e9807c8-684d-4ce2-9798-0aa295dedadb" xsi:nil="true"/>
    <k5f85a19a9254bc483709d4dbf407442 xmlns="2e9807c8-684d-4ce2-9798-0aa295dedadb">
      <Terms xmlns="http://schemas.microsoft.com/office/infopath/2007/PartnerControls"/>
    </k5f85a19a9254bc483709d4dbf407442>
    <_dlc_DocId xmlns="2e9807c8-684d-4ce2-9798-0aa295dedadb">MDQYE57WSUYW-1510119152-296</_dlc_DocId>
    <_dlc_DocIdUrl xmlns="2e9807c8-684d-4ce2-9798-0aa295dedadb">
      <Url>https://hscic365.sharepoint.com/MarketingComms/_layouts/15/DocIdRedir.aspx?ID=MDQYE57WSUYW-1510119152-296</Url>
      <Description>MDQYE57WSUYW-1510119152-296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HSCIC Document" ma:contentTypeID="0x010100F56AC1E539A90047BC30B3C9F7C85DBF009974B1B821AB36488BB2955A9F4B5285" ma:contentTypeVersion="15" ma:contentTypeDescription="Create a new document." ma:contentTypeScope="" ma:versionID="a6a158be7d96684a527d440a7d5f22c0">
  <xsd:schema xmlns:xsd="http://www.w3.org/2001/XMLSchema" xmlns:xs="http://www.w3.org/2001/XMLSchema" xmlns:p="http://schemas.microsoft.com/office/2006/metadata/properties" xmlns:ns2="2e9807c8-684d-4ce2-9798-0aa295dedadb" xmlns:ns3="5668c8bc-6c30-45e9-80ca-5109d4270dfd" xmlns:ns4="4e4326f6-5e34-4e05-b314-006661b9c42d" targetNamespace="http://schemas.microsoft.com/office/2006/metadata/properties" ma:root="true" ma:fieldsID="db6e2cc0472202c64f330c4e5485a613" ns2:_="" ns3:_="" ns4:_="">
    <xsd:import namespace="2e9807c8-684d-4ce2-9798-0aa295dedadb"/>
    <xsd:import namespace="5668c8bc-6c30-45e9-80ca-5109d4270dfd"/>
    <xsd:import namespace="4e4326f6-5e34-4e05-b314-006661b9c42d"/>
    <xsd:element name="properties">
      <xsd:complexType>
        <xsd:sequence>
          <xsd:element name="documentManagement">
            <xsd:complexType>
              <xsd:all>
                <xsd:element ref="ns2:jf4655f4e78d4ac1a11c19f3a13b9f1c" minOccurs="0"/>
                <xsd:element ref="ns3:TaxCatchAll" minOccurs="0"/>
                <xsd:element ref="ns3:TaxCatchAllLabel" minOccurs="0"/>
                <xsd:element ref="ns2:hscicLastReviewDate" minOccurs="0"/>
                <xsd:element ref="ns2:hscicNextReviewDate" minOccurs="0"/>
                <xsd:element ref="ns2:k5f85a19a9254bc483709d4dbf407442" minOccurs="0"/>
                <xsd:element ref="ns2:kf16b72b2d604d459ccf7f7fae4ace43" minOccurs="0"/>
                <xsd:element ref="ns2:j628e119d7e4440dadc57ef80e73f9ed" minOccurs="0"/>
                <xsd:element ref="ns2:p4ac7e37b3be48aa8418f065aeb540e0" minOccurs="0"/>
                <xsd:element ref="ns2:SharedWithUsers" minOccurs="0"/>
                <xsd:element ref="ns2:SharedWithDetails" minOccurs="0"/>
                <xsd:element ref="ns2:LastSharedByUser" minOccurs="0"/>
                <xsd:element ref="ns2:LastSharedByTime" minOccurs="0"/>
                <xsd:element ref="ns4:MediaServiceMetadata" minOccurs="0"/>
                <xsd:element ref="ns4:MediaServiceFastMetadata" minOccurs="0"/>
                <xsd:element ref="ns4:MediaServiceAutoTag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807c8-684d-4ce2-9798-0aa295dedadb" elementFormDefault="qualified">
    <xsd:import namespace="http://schemas.microsoft.com/office/2006/documentManagement/types"/>
    <xsd:import namespace="http://schemas.microsoft.com/office/infopath/2007/PartnerControls"/>
    <xsd:element name="jf4655f4e78d4ac1a11c19f3a13b9f1c" ma:index="8" ma:taxonomy="true" ma:internalName="jf4655f4e78d4ac1a11c19f3a13b9f1c" ma:taxonomyFieldName="hscicDocumentType" ma:displayName="Information type" ma:default="" ma:fieldId="{3f4655f4-e78d-4ac1-a11c-19f3a13b9f1c}" ma:sspId="bb72b7f4-c981-47a4-a26e-043e4b78ebf3" ma:termSetId="62923a2f-f421-4e6f-b03c-6d9050967a32" ma:anchorId="00000000-0000-0000-0000-000000000000" ma:open="false" ma:isKeyword="false">
      <xsd:complexType>
        <xsd:sequence>
          <xsd:element ref="pc:Terms" minOccurs="0" maxOccurs="1"/>
        </xsd:sequence>
      </xsd:complexType>
    </xsd:element>
    <xsd:element name="hscicLastReviewDate" ma:index="12" nillable="true" ma:displayName="Last Review Date" ma:description="" ma:format="DateOnly" ma:internalName="hscicLastReviewDate">
      <xsd:simpleType>
        <xsd:restriction base="dms:DateTime"/>
      </xsd:simpleType>
    </xsd:element>
    <xsd:element name="hscicNextReviewDate" ma:index="13" nillable="true" ma:displayName="Next Review Date" ma:description="" ma:format="DateOnly" ma:internalName="hscicNextReviewDate">
      <xsd:simpleType>
        <xsd:restriction base="dms:DateTime"/>
      </xsd:simpleType>
    </xsd:element>
    <xsd:element name="k5f85a19a9254bc483709d4dbf407442" ma:index="14" nillable="true" ma:taxonomy="true" ma:internalName="k5f85a19a9254bc483709d4dbf407442" ma:taxonomyFieldName="hscicOrgCorporateFunction" ma:displayName="Corporate Function" ma:default="" ma:fieldId="{45f85a19-a925-4bc4-8370-9d4dbf407442}" ma:taxonomyMulti="true" ma:sspId="bb72b7f4-c981-47a4-a26e-043e4b78ebf3" ma:termSetId="e481236d-d792-4c01-bb67-9165b7203bda" ma:anchorId="00000000-0000-0000-0000-000000000000" ma:open="false" ma:isKeyword="false">
      <xsd:complexType>
        <xsd:sequence>
          <xsd:element ref="pc:Terms" minOccurs="0" maxOccurs="1"/>
        </xsd:sequence>
      </xsd:complexType>
    </xsd:element>
    <xsd:element name="kf16b72b2d604d459ccf7f7fae4ace43" ma:index="16" nillable="true" ma:taxonomy="true" ma:internalName="kf16b72b2d604d459ccf7f7fae4ace43" ma:taxonomyFieldName="hscicOrgOfficeLocation" ma:displayName="Office Location" ma:default="" ma:fieldId="{4f16b72b-2d60-4d45-9ccf-7f7fae4ace43}" ma:taxonomyMulti="true" ma:sspId="bb72b7f4-c981-47a4-a26e-043e4b78ebf3" ma:termSetId="5a06e8f3-eefd-4db0-81dc-7eb52882c7df" ma:anchorId="00000000-0000-0000-0000-000000000000" ma:open="false" ma:isKeyword="false">
      <xsd:complexType>
        <xsd:sequence>
          <xsd:element ref="pc:Terms" minOccurs="0" maxOccurs="1"/>
        </xsd:sequence>
      </xsd:complexType>
    </xsd:element>
    <xsd:element name="j628e119d7e4440dadc57ef80e73f9ed" ma:index="18" nillable="true" ma:taxonomy="true" ma:internalName="j628e119d7e4440dadc57ef80e73f9ed" ma:taxonomyFieldName="hscicOrgPortfolioDomain" ma:displayName="Portfolio Domain" ma:default="" ma:fieldId="{3628e119-d7e4-440d-adc5-7ef80e73f9ed}" ma:taxonomyMulti="true" ma:sspId="bb72b7f4-c981-47a4-a26e-043e4b78ebf3" ma:termSetId="a0f7ef30-1e9f-4c0e-8184-db5dd75173c1" ma:anchorId="00000000-0000-0000-0000-000000000000" ma:open="false" ma:isKeyword="false">
      <xsd:complexType>
        <xsd:sequence>
          <xsd:element ref="pc:Terms" minOccurs="0" maxOccurs="1"/>
        </xsd:sequence>
      </xsd:complexType>
    </xsd:element>
    <xsd:element name="p4ac7e37b3be48aa8418f065aeb540e0" ma:index="20" nillable="true" ma:taxonomy="true" ma:internalName="p4ac7e37b3be48aa8418f065aeb540e0" ma:taxonomyFieldName="hscicOrgProfessionalGroup" ma:displayName="Professional Group" ma:default="" ma:fieldId="{94ac7e37-b3be-48aa-8418-f065aeb540e0}" ma:taxonomyMulti="true" ma:sspId="bb72b7f4-c981-47a4-a26e-043e4b78ebf3" ma:termSetId="7ba65347-b85e-4395-970d-ce5ca96cf573" ma:anchorId="00000000-0000-0000-0000-000000000000" ma:open="false" ma:isKeyword="false">
      <xsd:complexType>
        <xsd:sequence>
          <xsd:element ref="pc:Terms" minOccurs="0" maxOccurs="1"/>
        </xsd:sequence>
      </xsd:complexType>
    </xsd:element>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element name="LastSharedByUser" ma:index="24" nillable="true" ma:displayName="Last Shared By User" ma:description="" ma:internalName="LastSharedByUser" ma:readOnly="true">
      <xsd:simpleType>
        <xsd:restriction base="dms:Note">
          <xsd:maxLength value="255"/>
        </xsd:restriction>
      </xsd:simpleType>
    </xsd:element>
    <xsd:element name="LastSharedByTime" ma:index="25" nillable="true" ma:displayName="Last Shared By Time" ma:description="" ma:internalName="LastSharedByTime" ma:readOnly="true">
      <xsd:simpleType>
        <xsd:restriction base="dms:DateTime"/>
      </xsd:simpleType>
    </xsd:element>
    <xsd:element name="_dlc_DocId" ma:index="29" nillable="true" ma:displayName="Document ID Value" ma:description="The value of the document ID assigned to this item." ma:internalName="_dlc_DocId" ma:readOnly="true">
      <xsd:simpleType>
        <xsd:restriction base="dms:Text"/>
      </xsd:simple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668c8bc-6c30-45e9-80ca-5109d4270dfd"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9c8c5045-8277-483a-b8b4-cb4af49e8caa}" ma:internalName="TaxCatchAll" ma:showField="CatchAllData" ma:web="2e9807c8-684d-4ce2-9798-0aa295dedad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9c8c5045-8277-483a-b8b4-cb4af49e8caa}" ma:internalName="TaxCatchAllLabel" ma:readOnly="true" ma:showField="CatchAllDataLabel" ma:web="2e9807c8-684d-4ce2-9798-0aa295dedad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4326f6-5e34-4e05-b314-006661b9c42d" elementFormDefault="qualified">
    <xsd:import namespace="http://schemas.microsoft.com/office/2006/documentManagement/types"/>
    <xsd:import namespace="http://schemas.microsoft.com/office/infopath/2007/PartnerControls"/>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Tags" ma:index="28"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B9294-0475-401C-B59B-33D7DDC1A1DC}">
  <ds:schemaRefs>
    <ds:schemaRef ds:uri="http://schemas.microsoft.com/sharepoint/events"/>
  </ds:schemaRefs>
</ds:datastoreItem>
</file>

<file path=customXml/itemProps2.xml><?xml version="1.0" encoding="utf-8"?>
<ds:datastoreItem xmlns:ds="http://schemas.openxmlformats.org/officeDocument/2006/customXml" ds:itemID="{A12B3C52-C4E5-4003-8240-632FDE102EAB}">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4e4326f6-5e34-4e05-b314-006661b9c42d"/>
    <ds:schemaRef ds:uri="5668c8bc-6c30-45e9-80ca-5109d4270dfd"/>
    <ds:schemaRef ds:uri="http://schemas.microsoft.com/office/2006/metadata/properties"/>
    <ds:schemaRef ds:uri="http://purl.org/dc/elements/1.1/"/>
    <ds:schemaRef ds:uri="2e9807c8-684d-4ce2-9798-0aa295dedadb"/>
    <ds:schemaRef ds:uri="http://www.w3.org/XML/1998/namespace"/>
    <ds:schemaRef ds:uri="http://purl.org/dc/dcmitype/"/>
  </ds:schemaRefs>
</ds:datastoreItem>
</file>

<file path=customXml/itemProps3.xml><?xml version="1.0" encoding="utf-8"?>
<ds:datastoreItem xmlns:ds="http://schemas.openxmlformats.org/officeDocument/2006/customXml" ds:itemID="{49DD228D-DDC4-47F5-BFF5-B75ED79EF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9807c8-684d-4ce2-9798-0aa295dedadb"/>
    <ds:schemaRef ds:uri="5668c8bc-6c30-45e9-80ca-5109d4270dfd"/>
    <ds:schemaRef ds:uri="4e4326f6-5e34-4e05-b314-006661b9c4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7B6D4F5-ECA0-4A22-A4DD-3335756FD6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NHSD-PPT-Template-Refresh_NOV2020-B</Template>
  <TotalTime>2152</TotalTime>
  <Words>4460</Words>
  <Application>Microsoft Office PowerPoint</Application>
  <PresentationFormat>Widescreen</PresentationFormat>
  <Paragraphs>246</Paragraphs>
  <Slides>24</Slides>
  <Notes>24</Notes>
  <HiddenSlides>2</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Gill Sans MT</vt:lpstr>
      <vt:lpstr>Tempus Sans ITC</vt:lpstr>
      <vt:lpstr>1_Office Theme</vt:lpstr>
      <vt:lpstr>Office Theme</vt:lpstr>
      <vt:lpstr>Keldale plain 26</vt:lpstr>
      <vt:lpstr>Strategic Choice</vt:lpstr>
      <vt:lpstr>“It’s the Benefits, Stupid!”</vt:lpstr>
      <vt:lpstr>Testimonial</vt:lpstr>
      <vt:lpstr>“Benefits Management has its place”</vt:lpstr>
      <vt:lpstr>Strategy and Benefits</vt:lpstr>
      <vt:lpstr>Six simple questions that deserve smart answers</vt:lpstr>
      <vt:lpstr>1. What does ‘good’ look like?</vt:lpstr>
      <vt:lpstr>What does ‘good’ look like to our customers?</vt:lpstr>
      <vt:lpstr>2. What’s the point of this change?</vt:lpstr>
      <vt:lpstr>How not to do it</vt:lpstr>
      <vt:lpstr>What’s the point? Setting the boundaries.</vt:lpstr>
      <vt:lpstr>3. Who’s it really for?</vt:lpstr>
      <vt:lpstr>Who’s it really for?</vt:lpstr>
      <vt:lpstr>Who’s it really for? Not the users. </vt:lpstr>
      <vt:lpstr>4. What do they actually want?</vt:lpstr>
      <vt:lpstr>Closer to home- data driven integrated care</vt:lpstr>
      <vt:lpstr>PowerPoint Presentation</vt:lpstr>
      <vt:lpstr>5. How do we get this done?</vt:lpstr>
      <vt:lpstr>6. What makes this option better than Plan B? </vt:lpstr>
      <vt:lpstr>35 Serious questions - The Public Value Framework</vt:lpstr>
      <vt:lpstr>Summary</vt:lpstr>
      <vt:lpstr>Benefits Management has its place</vt:lpstr>
      <vt:lpstr>Discussion</vt:lpstr>
      <vt:lpstr>Strategic Choice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Christine Hague</dc:creator>
  <cp:lastModifiedBy>David Waller</cp:lastModifiedBy>
  <cp:revision>51</cp:revision>
  <dcterms:created xsi:type="dcterms:W3CDTF">2020-11-24T10:37:18Z</dcterms:created>
  <dcterms:modified xsi:type="dcterms:W3CDTF">2025-12-19T12:15:35Z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0x010100F56AC1E539A90047BC30B3C9F7C85DBF009974B1B821AB36488BB2955A9F4B5285</vt:lpwstr>
  </property>
  <property fmtid="{D5CDD505-2E9C-101B-9397-08002B2CF9AE}" pid="3" name="_dlc_DocIdItemGuid">
    <vt:lpwstr>0f5fe888-d0c9-480f-9cad-7ec99e9670a1</vt:lpwstr>
  </property>
  <property fmtid="{D5CDD505-2E9C-101B-9397-08002B2CF9AE}" pid="4" name="hscicOrgOfficeLocation">
    <vt:lpwstr/>
  </property>
  <property fmtid="{D5CDD505-2E9C-101B-9397-08002B2CF9AE}" pid="5" name="hscicOrgPortfolioDomain">
    <vt:lpwstr/>
  </property>
  <property fmtid="{D5CDD505-2E9C-101B-9397-08002B2CF9AE}" pid="6" name="hscicDocumentType">
    <vt:lpwstr/>
  </property>
  <property fmtid="{D5CDD505-2E9C-101B-9397-08002B2CF9AE}" pid="7" name="hscicOrgCorporateFunction">
    <vt:lpwstr/>
  </property>
  <property fmtid="{D5CDD505-2E9C-101B-9397-08002B2CF9AE}" pid="8" name="hscicOrgProfessionalGroup">
    <vt:lpwstr/>
  </property>
</Properties>
</file>