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9" r:id="rId3"/>
    <p:sldId id="257" r:id="rId4"/>
    <p:sldId id="260" r:id="rId5"/>
    <p:sldId id="263" r:id="rId6"/>
    <p:sldId id="262" r:id="rId7"/>
    <p:sldId id="261" r:id="rId8"/>
    <p:sldId id="264" r:id="rId9"/>
    <p:sldId id="279"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ler" initials="DW" lastIdx="3" clrIdx="0">
    <p:extLst>
      <p:ext uri="{19B8F6BF-5375-455C-9EA6-DF929625EA0E}">
        <p15:presenceInfo xmlns:p15="http://schemas.microsoft.com/office/powerpoint/2012/main" userId="718d96bcbf39b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9600"/>
    <a:srgbClr val="FFFF00"/>
    <a:srgbClr val="4BC800"/>
    <a:srgbClr val="14C800"/>
    <a:srgbClr val="2E3192"/>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9" autoAdjust="0"/>
    <p:restoredTop sz="64482" autoAdjust="0"/>
  </p:normalViewPr>
  <p:slideViewPr>
    <p:cSldViewPr showGuides="1">
      <p:cViewPr varScale="1">
        <p:scale>
          <a:sx n="56" d="100"/>
          <a:sy n="56" d="100"/>
        </p:scale>
        <p:origin x="734" y="43"/>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A0AF6-5619-4AFD-8A91-D0C1B018A3AD}" type="datetimeFigureOut">
              <a:rPr lang="en-GB" smtClean="0"/>
              <a:t>26/05/2023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AA2C9-DD23-4770-913D-31AD8A46B099}" type="slidenum">
              <a:rPr lang="en-GB" smtClean="0"/>
              <a:t>‹#›</a:t>
            </a:fld>
            <a:endParaRPr lang="en-GB"/>
          </a:p>
        </p:txBody>
      </p:sp>
    </p:spTree>
    <p:extLst>
      <p:ext uri="{BB962C8B-B14F-4D97-AF65-F5344CB8AC3E}">
        <p14:creationId xmlns:p14="http://schemas.microsoft.com/office/powerpoint/2010/main" val="2391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ever read a business case, got to page 10 and still not understood what it was for? Worse, have you scrabbled to realise the benefits when no-one could explain why they bought the kit in the first place? We live in a complex world with no simple answers, but maybe there are some simple questions that could help.</a:t>
            </a:r>
          </a:p>
        </p:txBody>
      </p:sp>
      <p:sp>
        <p:nvSpPr>
          <p:cNvPr id="4" name="Slide Number Placeholder 3"/>
          <p:cNvSpPr>
            <a:spLocks noGrp="1"/>
          </p:cNvSpPr>
          <p:nvPr>
            <p:ph type="sldNum" sz="quarter" idx="10"/>
          </p:nvPr>
        </p:nvSpPr>
        <p:spPr/>
        <p:txBody>
          <a:bodyPr/>
          <a:lstStyle/>
          <a:p>
            <a:fld id="{BA8AA2C9-DD23-4770-913D-31AD8A46B099}" type="slidenum">
              <a:rPr lang="en-GB" smtClean="0"/>
              <a:t>1</a:t>
            </a:fld>
            <a:endParaRPr lang="en-GB"/>
          </a:p>
        </p:txBody>
      </p:sp>
    </p:spTree>
    <p:extLst>
      <p:ext uri="{BB962C8B-B14F-4D97-AF65-F5344CB8AC3E}">
        <p14:creationId xmlns:p14="http://schemas.microsoft.com/office/powerpoint/2010/main" val="361512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10</a:t>
            </a:fld>
            <a:endParaRPr lang="en-GB"/>
          </a:p>
        </p:txBody>
      </p:sp>
    </p:spTree>
    <p:extLst>
      <p:ext uri="{BB962C8B-B14F-4D97-AF65-F5344CB8AC3E}">
        <p14:creationId xmlns:p14="http://schemas.microsoft.com/office/powerpoint/2010/main" val="115000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t>Behind every business change there are six seemingly naïve questions:</a:t>
            </a:r>
          </a:p>
          <a:p>
            <a:r>
              <a:rPr lang="en-GB" dirty="0"/>
              <a:t>What does ‘good’ look like round here? </a:t>
            </a:r>
          </a:p>
          <a:p>
            <a:r>
              <a:rPr lang="en-GB" dirty="0"/>
              <a:t>What’s the point of this change? </a:t>
            </a:r>
          </a:p>
          <a:p>
            <a:r>
              <a:rPr lang="en-GB" dirty="0"/>
              <a:t>Who is it really for? </a:t>
            </a:r>
          </a:p>
          <a:p>
            <a:pPr marL="0" lvl="0" indent="0">
              <a:buNone/>
            </a:pPr>
            <a:r>
              <a:rPr lang="en-GB" dirty="0"/>
              <a:t>What do they actually want?</a:t>
            </a:r>
          </a:p>
          <a:p>
            <a:pPr marL="0" indent="0">
              <a:buNone/>
            </a:pPr>
            <a:r>
              <a:rPr lang="en-GB" dirty="0"/>
              <a:t>How do we get this done? </a:t>
            </a:r>
          </a:p>
          <a:p>
            <a:r>
              <a:rPr lang="en-GB" dirty="0"/>
              <a:t>What makes this option better than Plan B?</a:t>
            </a:r>
          </a:p>
          <a:p>
            <a:endParaRPr lang="en-GB" dirty="0"/>
          </a:p>
          <a:p>
            <a:r>
              <a:rPr lang="en-GB" dirty="0"/>
              <a:t>The questions are simple, so simple that they are rarely asked. There’s that nagging ‘Emperor’s new clothes’ feel to them:</a:t>
            </a:r>
          </a:p>
          <a:p>
            <a:r>
              <a:rPr lang="en-GB" dirty="0"/>
              <a:t>“Am I the only one who doesn’t get this?” </a:t>
            </a:r>
          </a:p>
          <a:p>
            <a:r>
              <a:rPr lang="en-GB" dirty="0"/>
              <a:t>“Are you really that ignorant or just causing mischief?”</a:t>
            </a:r>
          </a:p>
          <a:p>
            <a:r>
              <a:rPr lang="en-GB" dirty="0"/>
              <a:t>“We’re committed now. How much trouble will I cause if I raise my doubts after we’ve invested so much?”</a:t>
            </a:r>
          </a:p>
          <a:p>
            <a:endParaRPr lang="en-GB" dirty="0"/>
          </a:p>
          <a:p>
            <a:r>
              <a:rPr lang="en-GB" dirty="0"/>
              <a:t>The answers aren’t simple at all though. Your environment is complex and the cost of investigation may be too high. You may have to compromise. That’s fine, don’t let perfection be the enemy of the good. On the other hand, answers like, “It’s priceless” and “How long is a piece of string?” really won’t cut it. </a:t>
            </a:r>
          </a:p>
          <a:p>
            <a:r>
              <a:rPr lang="en-GB" dirty="0"/>
              <a:t>Your colleagues may not know the answers. They may know but not want to tell you. You may learn more about the culture of your organisation than you do about the change you’re planning to make. If asking your own organisation is awkward, asking your customers, suppliers and partners won’t be any easier.</a:t>
            </a:r>
          </a:p>
          <a:p>
            <a:r>
              <a:rPr lang="en-GB" dirty="0"/>
              <a:t>So why ask the questions if they will bring such grief? A few awkward conversations up front will save an awful lot of waste and unpleasantness down the road.</a:t>
            </a:r>
          </a:p>
          <a:p>
            <a:endParaRPr lang="en-GB" dirty="0"/>
          </a:p>
        </p:txBody>
      </p:sp>
      <p:sp>
        <p:nvSpPr>
          <p:cNvPr id="4" name="Slide Number Placeholder 3"/>
          <p:cNvSpPr>
            <a:spLocks noGrp="1"/>
          </p:cNvSpPr>
          <p:nvPr>
            <p:ph type="sldNum" sz="quarter" idx="10"/>
          </p:nvPr>
        </p:nvSpPr>
        <p:spPr/>
        <p:txBody>
          <a:bodyPr/>
          <a:lstStyle/>
          <a:p>
            <a:fld id="{5B57DE50-7723-422A-8358-C6091843375B}" type="slidenum">
              <a:rPr lang="en-GB" smtClean="0"/>
              <a:t>2</a:t>
            </a:fld>
            <a:endParaRPr lang="en-GB"/>
          </a:p>
        </p:txBody>
      </p:sp>
    </p:spTree>
    <p:extLst>
      <p:ext uri="{BB962C8B-B14F-4D97-AF65-F5344CB8AC3E}">
        <p14:creationId xmlns:p14="http://schemas.microsoft.com/office/powerpoint/2010/main" val="109229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good look like round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sets the scene. Understand your Vision, Mission, raison d’être, the things you must do and how you know when you are doing them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assume that the general reason for any change is to improve something. You’re not deliberately setting out to make things worse. You need to know the baseline of how things are now. How do you know you are doing a better job this week than you did last week? You must be able to tell if things are getting better or worse and by how much. In other words you have to have KPIs that really indicate how you are performing against the key things that matter. That means knowing what those key things are in the first place. If you can’t measure the impact of any change, how will you know it’s been worthwhile?</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3</a:t>
            </a:fld>
            <a:endParaRPr lang="en-GB"/>
          </a:p>
        </p:txBody>
      </p:sp>
    </p:spTree>
    <p:extLst>
      <p:ext uri="{BB962C8B-B14F-4D97-AF65-F5344CB8AC3E}">
        <p14:creationId xmlns:p14="http://schemas.microsoft.com/office/powerpoint/2010/main" val="88931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point of this change? </a:t>
            </a:r>
          </a:p>
          <a:p>
            <a:r>
              <a:rPr lang="en-GB" dirty="0"/>
              <a:t>The reasons why we make a change affect the way in which we go about making it. You rent a shop on the High Street for the ‘presence’, to let customers examine the goods before they order online. It will have the space and style to encourage them to stay and browse but it won’t need the storage and logistics to shift large amounts of stock. There should be a ‘because’ statement behind every objective, even if it’s implicit, “We will do this because…”</a:t>
            </a:r>
          </a:p>
          <a:p>
            <a:r>
              <a:rPr lang="en-GB" dirty="0"/>
              <a:t>You start with the end in mind, so you need a clear, agreed understanding of what that end will be.</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4</a:t>
            </a:fld>
            <a:endParaRPr lang="en-GB"/>
          </a:p>
        </p:txBody>
      </p:sp>
    </p:spTree>
    <p:extLst>
      <p:ext uri="{BB962C8B-B14F-4D97-AF65-F5344CB8AC3E}">
        <p14:creationId xmlns:p14="http://schemas.microsoft.com/office/powerpoint/2010/main" val="254681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it really for?</a:t>
            </a:r>
          </a:p>
          <a:p>
            <a:r>
              <a:rPr lang="en-GB" dirty="0"/>
              <a:t>Who are the appropriate stakeholders for your change? Who wants it? Who controls how it will happen? Who should receive the benefits? When told that it’s for the customers, remember that there are a number of gatekeepers and advocates between you and your actual customers. You may not be giving the customer what they want so much as giving the Marketing Department what they believe the customer wants. This might not be a bad thing but it is something to keep in mind. Who it’s really for isn’t as obvious as it looks at first sight.</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5</a:t>
            </a:fld>
            <a:endParaRPr lang="en-GB"/>
          </a:p>
        </p:txBody>
      </p:sp>
    </p:spTree>
    <p:extLst>
      <p:ext uri="{BB962C8B-B14F-4D97-AF65-F5344CB8AC3E}">
        <p14:creationId xmlns:p14="http://schemas.microsoft.com/office/powerpoint/2010/main" val="383734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they actually want? </a:t>
            </a:r>
          </a:p>
          <a:p>
            <a:r>
              <a:rPr lang="en-GB" dirty="0"/>
              <a:t>A benefit is a result that a stakeholder perceives to be of value. So, having identified the right stakeholders, what do they perceive as being valuable? Perception beats reality nearly every time and perception is subjective. It isn’t easy deciding who the change is for. It’s even harder working out what they genuinely want, whether you can feasibly deliver it and if it’s worth the cost.</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6</a:t>
            </a:fld>
            <a:endParaRPr lang="en-GB"/>
          </a:p>
        </p:txBody>
      </p:sp>
    </p:spTree>
    <p:extLst>
      <p:ext uri="{BB962C8B-B14F-4D97-AF65-F5344CB8AC3E}">
        <p14:creationId xmlns:p14="http://schemas.microsoft.com/office/powerpoint/2010/main" val="88301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get this done?</a:t>
            </a:r>
          </a:p>
          <a:p>
            <a:r>
              <a:rPr lang="en-GB" dirty="0"/>
              <a:t>I used to think that feasibility was part of the next question, ‘Better than Plan B’. If you couldn’t do it efficiently and effectively then you didn’t have the right option. I’ve now decided that feasibility needs more leadership and this has to be looked at separately. </a:t>
            </a:r>
          </a:p>
          <a:p>
            <a:r>
              <a:rPr lang="en-GB" dirty="0"/>
              <a:t>Up to this point, you’ve got something aspirational, a great idea in theory. So, let’s spoil it all by dragging it back down to reality. “How do we get this done?” moves you on from design to implementation. It reminds you that the results (“What do they actually want?”) will have to be managed in. It’s not just the technology, it’s the objectives and the benefits and all the business change needed to achieve them. Do you control the levers, how far does your influence extend? </a:t>
            </a:r>
          </a:p>
          <a:p>
            <a:r>
              <a:rPr lang="en-GB" dirty="0"/>
              <a:t>You’ve found out who it’s really for and what they actually want. What about all the others who will have to take part in delivering it? Will they do what’s needed? Does everyone involved understand and agree where the boundaries of responsibility lie and who must do what? Have you made promises that aren’t yours to keep?</a:t>
            </a:r>
          </a:p>
          <a:p>
            <a:r>
              <a:rPr lang="en-GB" dirty="0"/>
              <a:t>These issues must be resolved before you can worry properly about the time and resources needed and start drawing up plans.</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7</a:t>
            </a:fld>
            <a:endParaRPr lang="en-GB"/>
          </a:p>
        </p:txBody>
      </p:sp>
    </p:spTree>
    <p:extLst>
      <p:ext uri="{BB962C8B-B14F-4D97-AF65-F5344CB8AC3E}">
        <p14:creationId xmlns:p14="http://schemas.microsoft.com/office/powerpoint/2010/main" val="59166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 this option better than Plan B?</a:t>
            </a:r>
          </a:p>
          <a:p>
            <a:r>
              <a:rPr lang="en-GB" dirty="0"/>
              <a:t>Feasibility brings us to our last question, why is this change the best option to take? Why is it the best use of your scarce resources? When you are dealing with profit and finance then the comparison will be relatively (!) straightforward. If you’re looking at Social Return on Investment then life can get just a little more messy. That doesn’t mean that you shouldn’t try though. Unless you own your business, you’re responsible for spending other people’s money so you ought to spend it wisely.</a:t>
            </a:r>
          </a:p>
          <a:p>
            <a:endParaRPr lang="en-GB" dirty="0"/>
          </a:p>
        </p:txBody>
      </p:sp>
      <p:sp>
        <p:nvSpPr>
          <p:cNvPr id="4" name="Slide Number Placeholder 3"/>
          <p:cNvSpPr>
            <a:spLocks noGrp="1"/>
          </p:cNvSpPr>
          <p:nvPr>
            <p:ph type="sldNum" sz="quarter" idx="10"/>
          </p:nvPr>
        </p:nvSpPr>
        <p:spPr/>
        <p:txBody>
          <a:bodyPr/>
          <a:lstStyle/>
          <a:p>
            <a:fld id="{BA8AA2C9-DD23-4770-913D-31AD8A46B099}" type="slidenum">
              <a:rPr lang="en-GB" smtClean="0"/>
              <a:t>8</a:t>
            </a:fld>
            <a:endParaRPr lang="en-GB"/>
          </a:p>
        </p:txBody>
      </p:sp>
    </p:spTree>
    <p:extLst>
      <p:ext uri="{BB962C8B-B14F-4D97-AF65-F5344CB8AC3E}">
        <p14:creationId xmlns:p14="http://schemas.microsoft.com/office/powerpoint/2010/main" val="135063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So, to recap, behind every business change there are six seemingly naïve questions:</a:t>
            </a:r>
          </a:p>
          <a:p>
            <a:r>
              <a:rPr lang="en-GB" dirty="0"/>
              <a:t>What does ‘good’ look like round here? </a:t>
            </a:r>
          </a:p>
          <a:p>
            <a:r>
              <a:rPr lang="en-GB" dirty="0"/>
              <a:t>What’s the point of this change? </a:t>
            </a:r>
          </a:p>
          <a:p>
            <a:r>
              <a:rPr lang="en-GB" dirty="0"/>
              <a:t>Who is it really for? </a:t>
            </a:r>
          </a:p>
          <a:p>
            <a:pPr marL="0" lvl="0" indent="0">
              <a:buNone/>
            </a:pPr>
            <a:r>
              <a:rPr lang="en-GB" dirty="0"/>
              <a:t>What do they actually want?</a:t>
            </a:r>
          </a:p>
          <a:p>
            <a:pPr marL="0" indent="0">
              <a:buNone/>
            </a:pPr>
            <a:r>
              <a:rPr lang="en-GB" dirty="0"/>
              <a:t>How do we get this done? </a:t>
            </a:r>
          </a:p>
          <a:p>
            <a:r>
              <a:rPr lang="en-GB" dirty="0"/>
              <a:t>What makes this option better than Plan B?</a:t>
            </a:r>
          </a:p>
          <a:p>
            <a:endParaRPr lang="en-GB" dirty="0"/>
          </a:p>
          <a:p>
            <a:r>
              <a:rPr lang="en-GB" dirty="0"/>
              <a:t>It’s easy to ask the questions, not so easy to get good answers. Ask them at the start, before you’ve invested too much resource and emotion. Use them to select your projects rather than evaluate them after the event. If you do ask them late into the project, at least try to answer the questions honestly and as best you can. Once you know the answers you can improve the present situation and learn valuable lessons for next time.</a:t>
            </a:r>
          </a:p>
          <a:p>
            <a:r>
              <a:rPr lang="en-GB" dirty="0"/>
              <a:t>Bad answers don’t always mean you should stop anything. You can always change the change, do it differently, do something different. Once you’ve got good answers then you’ll have the satisfaction that you’ve picked the right thing to do and the confidence that you can deliver it.</a:t>
            </a:r>
          </a:p>
          <a:p>
            <a:endParaRPr lang="en-GB" dirty="0"/>
          </a:p>
        </p:txBody>
      </p:sp>
      <p:sp>
        <p:nvSpPr>
          <p:cNvPr id="4" name="Slide Number Placeholder 3"/>
          <p:cNvSpPr>
            <a:spLocks noGrp="1"/>
          </p:cNvSpPr>
          <p:nvPr>
            <p:ph type="sldNum" sz="quarter" idx="10"/>
          </p:nvPr>
        </p:nvSpPr>
        <p:spPr/>
        <p:txBody>
          <a:bodyPr/>
          <a:lstStyle/>
          <a:p>
            <a:fld id="{5B57DE50-7723-422A-8358-C6091843375B}" type="slidenum">
              <a:rPr lang="en-GB" smtClean="0"/>
              <a:t>9</a:t>
            </a:fld>
            <a:endParaRPr lang="en-GB"/>
          </a:p>
        </p:txBody>
      </p:sp>
    </p:spTree>
    <p:extLst>
      <p:ext uri="{BB962C8B-B14F-4D97-AF65-F5344CB8AC3E}">
        <p14:creationId xmlns:p14="http://schemas.microsoft.com/office/powerpoint/2010/main" val="980251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824183" cy="50165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000" y="6483000"/>
            <a:ext cx="900000" cy="375000"/>
          </a:xfrm>
          <a:prstGeom prst="rect">
            <a:avLst/>
          </a:prstGeom>
        </p:spPr>
      </p:pic>
      <p:sp>
        <p:nvSpPr>
          <p:cNvPr id="5" name="Footer Placeholder 4"/>
          <p:cNvSpPr>
            <a:spLocks noGrp="1"/>
          </p:cNvSpPr>
          <p:nvPr>
            <p:ph type="ftr" sz="quarter" idx="11"/>
          </p:nvPr>
        </p:nvSpPr>
        <p:spPr/>
        <p:txBody>
          <a:bodyPr/>
          <a:lstStyle>
            <a:lvl1pPr>
              <a:defRPr sz="1400"/>
            </a:lvl1pPr>
          </a:lstStyle>
          <a:p>
            <a:r>
              <a:rPr lang="en-GB" dirty="0"/>
              <a:t>www.keldale.com</a:t>
            </a:r>
          </a:p>
        </p:txBody>
      </p:sp>
    </p:spTree>
    <p:extLst>
      <p:ext uri="{BB962C8B-B14F-4D97-AF65-F5344CB8AC3E}">
        <p14:creationId xmlns:p14="http://schemas.microsoft.com/office/powerpoint/2010/main" val="40639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9241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3901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429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7155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835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3971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049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5433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54901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5405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BC7442FA-B31A-476C-8091-09474E174B3B}" type="datetimeFigureOut">
              <a:rPr lang="en-GB" smtClean="0"/>
              <a:pPr/>
              <a:t>26/05/2023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A9854315-EBCC-43C3-A8F0-C3BEB29496D0}"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2286293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Six Dumb Questions</a:t>
            </a:r>
          </a:p>
        </p:txBody>
      </p:sp>
      <p:sp>
        <p:nvSpPr>
          <p:cNvPr id="3" name="Subtitle 2"/>
          <p:cNvSpPr>
            <a:spLocks noGrp="1"/>
          </p:cNvSpPr>
          <p:nvPr>
            <p:ph type="subTitle" idx="1"/>
          </p:nvPr>
        </p:nvSpPr>
        <p:spPr/>
        <p:txBody>
          <a:bodyPr/>
          <a:lstStyle/>
          <a:p>
            <a:r>
              <a:rPr lang="en-GB" dirty="0"/>
              <a:t>That deserve smart answers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B33E5-76FB-46CB-B5F0-BA078BB2AE00}"/>
              </a:ext>
            </a:extLst>
          </p:cNvPr>
          <p:cNvSpPr>
            <a:spLocks noGrp="1"/>
          </p:cNvSpPr>
          <p:nvPr>
            <p:ph type="title"/>
          </p:nvPr>
        </p:nvSpPr>
        <p:spPr/>
        <p:txBody>
          <a:bodyPr/>
          <a:lstStyle/>
          <a:p>
            <a:r>
              <a:rPr lang="en-GB" dirty="0"/>
              <a:t>Discussion</a:t>
            </a:r>
          </a:p>
        </p:txBody>
      </p:sp>
      <p:sp>
        <p:nvSpPr>
          <p:cNvPr id="5" name="Text Placeholder 4">
            <a:extLst>
              <a:ext uri="{FF2B5EF4-FFF2-40B4-BE49-F238E27FC236}">
                <a16:creationId xmlns:a16="http://schemas.microsoft.com/office/drawing/2014/main" id="{2129DD34-F37B-41A7-9ACA-430EAA535A2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482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Six dumb questions </a:t>
            </a:r>
            <a:r>
              <a:rPr lang="en-GB" sz="2933" dirty="0">
                <a:solidFill>
                  <a:schemeClr val="bg1">
                    <a:lumMod val="50000"/>
                  </a:schemeClr>
                </a:solidFill>
              </a:rPr>
              <a:t>that deserve smart answers</a:t>
            </a:r>
            <a:endParaRPr lang="en-GB" dirty="0"/>
          </a:p>
        </p:txBody>
      </p:sp>
      <p:sp>
        <p:nvSpPr>
          <p:cNvPr id="3" name="Content Placeholder 2"/>
          <p:cNvSpPr>
            <a:spLocks noGrp="1"/>
          </p:cNvSpPr>
          <p:nvPr>
            <p:ph idx="1"/>
          </p:nvPr>
        </p:nvSpPr>
        <p:spPr>
          <a:xfrm>
            <a:off x="1295467" y="1600201"/>
            <a:ext cx="9601067" cy="4525963"/>
          </a:xfrm>
        </p:spPr>
        <p:txBody>
          <a:bodyPr>
            <a:normAutofit/>
          </a:bodyPr>
          <a:lstStyle/>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does ‘good’ look like round here?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What’s the point of this change?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Who is it really for?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do they actually want?</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How do we get this done?</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makes this option better than Plan B?</a:t>
            </a:r>
          </a:p>
          <a:p>
            <a:pPr marL="0" indent="0">
              <a:buNone/>
            </a:pPr>
            <a:endParaRPr lang="en-GB" sz="3200" dirty="0"/>
          </a:p>
        </p:txBody>
      </p:sp>
    </p:spTree>
    <p:extLst>
      <p:ext uri="{BB962C8B-B14F-4D97-AF65-F5344CB8AC3E}">
        <p14:creationId xmlns:p14="http://schemas.microsoft.com/office/powerpoint/2010/main" val="3898562893"/>
      </p:ext>
    </p:extLst>
  </p:cSld>
  <p:clrMapOvr>
    <a:masterClrMapping/>
  </p:clrMapOvr>
  <mc:AlternateContent xmlns:mc="http://schemas.openxmlformats.org/markup-compatibility/2006" xmlns:p14="http://schemas.microsoft.com/office/powerpoint/2010/main">
    <mc:Choice Requires="p14">
      <p:transition spd="med" p14:dur="700" advClick="0" advTm="180000">
        <p:fade/>
      </p:transition>
    </mc:Choice>
    <mc:Fallback xmlns="">
      <p:transition spd="med" advClick="0" advTm="18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1EEA-09DC-403D-AD03-32A3891604C8}"/>
              </a:ext>
            </a:extLst>
          </p:cNvPr>
          <p:cNvSpPr>
            <a:spLocks noGrp="1"/>
          </p:cNvSpPr>
          <p:nvPr>
            <p:ph type="title"/>
          </p:nvPr>
        </p:nvSpPr>
        <p:spPr/>
        <p:txBody>
          <a:bodyPr/>
          <a:lstStyle/>
          <a:p>
            <a:r>
              <a:rPr lang="en-GB" dirty="0"/>
              <a:t>What does ‘good’ look like round here?</a:t>
            </a:r>
          </a:p>
        </p:txBody>
      </p:sp>
      <p:sp>
        <p:nvSpPr>
          <p:cNvPr id="3" name="Content Placeholder 2">
            <a:extLst>
              <a:ext uri="{FF2B5EF4-FFF2-40B4-BE49-F238E27FC236}">
                <a16:creationId xmlns:a16="http://schemas.microsoft.com/office/drawing/2014/main" id="{B5D69522-37E3-4F1E-8A12-7DB9A15D95CC}"/>
              </a:ext>
            </a:extLst>
          </p:cNvPr>
          <p:cNvSpPr>
            <a:spLocks noGrp="1"/>
          </p:cNvSpPr>
          <p:nvPr>
            <p:ph idx="1"/>
          </p:nvPr>
        </p:nvSpPr>
        <p:spPr/>
        <p:txBody>
          <a:bodyPr>
            <a:normAutofit/>
          </a:bodyPr>
          <a:lstStyle/>
          <a:p>
            <a:r>
              <a:rPr lang="en-GB" sz="3200" dirty="0"/>
              <a:t>What does good look like round here?</a:t>
            </a:r>
          </a:p>
          <a:p>
            <a:r>
              <a:rPr lang="en-GB" sz="3200" dirty="0"/>
              <a:t>How do you know you are doing a better job this week than you did last week? </a:t>
            </a:r>
          </a:p>
          <a:p>
            <a:r>
              <a:rPr lang="en-GB" sz="3200" dirty="0"/>
              <a:t>If you can’t measure the impact of any change, how will you know it’s been worthwhile? </a:t>
            </a:r>
          </a:p>
        </p:txBody>
      </p:sp>
    </p:spTree>
    <p:extLst>
      <p:ext uri="{BB962C8B-B14F-4D97-AF65-F5344CB8AC3E}">
        <p14:creationId xmlns:p14="http://schemas.microsoft.com/office/powerpoint/2010/main" val="144597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1417-CFD2-42D4-9444-342061625948}"/>
              </a:ext>
            </a:extLst>
          </p:cNvPr>
          <p:cNvSpPr>
            <a:spLocks noGrp="1"/>
          </p:cNvSpPr>
          <p:nvPr>
            <p:ph type="title"/>
          </p:nvPr>
        </p:nvSpPr>
        <p:spPr/>
        <p:txBody>
          <a:bodyPr/>
          <a:lstStyle/>
          <a:p>
            <a:r>
              <a:rPr lang="en-GB" dirty="0"/>
              <a:t>What’s the point of this change?</a:t>
            </a:r>
          </a:p>
        </p:txBody>
      </p:sp>
      <p:sp>
        <p:nvSpPr>
          <p:cNvPr id="3" name="Content Placeholder 2">
            <a:extLst>
              <a:ext uri="{FF2B5EF4-FFF2-40B4-BE49-F238E27FC236}">
                <a16:creationId xmlns:a16="http://schemas.microsoft.com/office/drawing/2014/main" id="{D735571F-ADA7-4BA6-99A2-58C4AC273B9D}"/>
              </a:ext>
            </a:extLst>
          </p:cNvPr>
          <p:cNvSpPr>
            <a:spLocks noGrp="1"/>
          </p:cNvSpPr>
          <p:nvPr>
            <p:ph idx="1"/>
          </p:nvPr>
        </p:nvSpPr>
        <p:spPr/>
        <p:txBody>
          <a:bodyPr>
            <a:normAutofit/>
          </a:bodyPr>
          <a:lstStyle/>
          <a:p>
            <a:r>
              <a:rPr lang="en-GB" sz="3200" dirty="0"/>
              <a:t>What’s the point of this change? </a:t>
            </a:r>
          </a:p>
          <a:p>
            <a:r>
              <a:rPr lang="en-GB" sz="3200" dirty="0"/>
              <a:t>There should be a ‘because’ statement behind every objective</a:t>
            </a:r>
          </a:p>
          <a:p>
            <a:r>
              <a:rPr lang="en-GB" sz="3200" dirty="0"/>
              <a:t>You start with the end in mind, so you need a clear, agreed understanding of what that end will be</a:t>
            </a:r>
          </a:p>
        </p:txBody>
      </p:sp>
    </p:spTree>
    <p:extLst>
      <p:ext uri="{BB962C8B-B14F-4D97-AF65-F5344CB8AC3E}">
        <p14:creationId xmlns:p14="http://schemas.microsoft.com/office/powerpoint/2010/main" val="351532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0CFC-47F6-4087-8C2F-FB3F87ABFB1B}"/>
              </a:ext>
            </a:extLst>
          </p:cNvPr>
          <p:cNvSpPr>
            <a:spLocks noGrp="1"/>
          </p:cNvSpPr>
          <p:nvPr>
            <p:ph type="title"/>
          </p:nvPr>
        </p:nvSpPr>
        <p:spPr/>
        <p:txBody>
          <a:bodyPr/>
          <a:lstStyle/>
          <a:p>
            <a:r>
              <a:rPr lang="en-GB" dirty="0"/>
              <a:t>Who’s it really for?</a:t>
            </a:r>
          </a:p>
        </p:txBody>
      </p:sp>
      <p:sp>
        <p:nvSpPr>
          <p:cNvPr id="3" name="Content Placeholder 2">
            <a:extLst>
              <a:ext uri="{FF2B5EF4-FFF2-40B4-BE49-F238E27FC236}">
                <a16:creationId xmlns:a16="http://schemas.microsoft.com/office/drawing/2014/main" id="{86B68AFA-3BF7-4FD4-ACAB-FEDD6D638D7D}"/>
              </a:ext>
            </a:extLst>
          </p:cNvPr>
          <p:cNvSpPr>
            <a:spLocks noGrp="1"/>
          </p:cNvSpPr>
          <p:nvPr>
            <p:ph idx="1"/>
          </p:nvPr>
        </p:nvSpPr>
        <p:spPr/>
        <p:txBody>
          <a:bodyPr>
            <a:normAutofit/>
          </a:bodyPr>
          <a:lstStyle/>
          <a:p>
            <a:r>
              <a:rPr lang="en-GB" sz="3200" dirty="0"/>
              <a:t>Who is it really for?</a:t>
            </a:r>
          </a:p>
          <a:p>
            <a:r>
              <a:rPr lang="en-GB" sz="3200" dirty="0"/>
              <a:t>Who are the appropriate stakeholders for your change? </a:t>
            </a:r>
          </a:p>
          <a:p>
            <a:r>
              <a:rPr lang="en-GB" sz="3200" dirty="0"/>
              <a:t>Who it’s really for isn’t as obvious as it looks at first sight</a:t>
            </a:r>
          </a:p>
        </p:txBody>
      </p:sp>
    </p:spTree>
    <p:extLst>
      <p:ext uri="{BB962C8B-B14F-4D97-AF65-F5344CB8AC3E}">
        <p14:creationId xmlns:p14="http://schemas.microsoft.com/office/powerpoint/2010/main" val="289812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43BD-367B-4167-A8C2-F3ED9886EB6F}"/>
              </a:ext>
            </a:extLst>
          </p:cNvPr>
          <p:cNvSpPr>
            <a:spLocks noGrp="1"/>
          </p:cNvSpPr>
          <p:nvPr>
            <p:ph type="title"/>
          </p:nvPr>
        </p:nvSpPr>
        <p:spPr/>
        <p:txBody>
          <a:bodyPr/>
          <a:lstStyle/>
          <a:p>
            <a:r>
              <a:rPr lang="en-GB" dirty="0"/>
              <a:t>What do they actually want?</a:t>
            </a:r>
          </a:p>
        </p:txBody>
      </p:sp>
      <p:sp>
        <p:nvSpPr>
          <p:cNvPr id="3" name="Content Placeholder 2">
            <a:extLst>
              <a:ext uri="{FF2B5EF4-FFF2-40B4-BE49-F238E27FC236}">
                <a16:creationId xmlns:a16="http://schemas.microsoft.com/office/drawing/2014/main" id="{0D8B42CC-6640-4D27-991E-89A819E5BF54}"/>
              </a:ext>
            </a:extLst>
          </p:cNvPr>
          <p:cNvSpPr>
            <a:spLocks noGrp="1"/>
          </p:cNvSpPr>
          <p:nvPr>
            <p:ph idx="1"/>
          </p:nvPr>
        </p:nvSpPr>
        <p:spPr/>
        <p:txBody>
          <a:bodyPr>
            <a:normAutofit/>
          </a:bodyPr>
          <a:lstStyle/>
          <a:p>
            <a:r>
              <a:rPr lang="en-GB" sz="3200" dirty="0"/>
              <a:t>What do they actually want? </a:t>
            </a:r>
          </a:p>
          <a:p>
            <a:r>
              <a:rPr lang="en-GB" sz="3200" dirty="0"/>
              <a:t>A benefit is a result that a stakeholder perceives to be of value</a:t>
            </a:r>
          </a:p>
          <a:p>
            <a:r>
              <a:rPr lang="en-GB" sz="3200" dirty="0"/>
              <a:t>Perception beats reality nearly every time</a:t>
            </a:r>
          </a:p>
        </p:txBody>
      </p:sp>
    </p:spTree>
    <p:extLst>
      <p:ext uri="{BB962C8B-B14F-4D97-AF65-F5344CB8AC3E}">
        <p14:creationId xmlns:p14="http://schemas.microsoft.com/office/powerpoint/2010/main" val="366993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3E88-0A1F-4847-ACB3-5C438891CC35}"/>
              </a:ext>
            </a:extLst>
          </p:cNvPr>
          <p:cNvSpPr>
            <a:spLocks noGrp="1"/>
          </p:cNvSpPr>
          <p:nvPr>
            <p:ph type="title"/>
          </p:nvPr>
        </p:nvSpPr>
        <p:spPr/>
        <p:txBody>
          <a:bodyPr/>
          <a:lstStyle/>
          <a:p>
            <a:r>
              <a:rPr lang="en-GB" dirty="0"/>
              <a:t>How do we get this done?</a:t>
            </a:r>
          </a:p>
        </p:txBody>
      </p:sp>
      <p:sp>
        <p:nvSpPr>
          <p:cNvPr id="3" name="Content Placeholder 2">
            <a:extLst>
              <a:ext uri="{FF2B5EF4-FFF2-40B4-BE49-F238E27FC236}">
                <a16:creationId xmlns:a16="http://schemas.microsoft.com/office/drawing/2014/main" id="{6F5045DB-B211-4A01-B382-1562E3B4BFE6}"/>
              </a:ext>
            </a:extLst>
          </p:cNvPr>
          <p:cNvSpPr>
            <a:spLocks noGrp="1"/>
          </p:cNvSpPr>
          <p:nvPr>
            <p:ph idx="1"/>
          </p:nvPr>
        </p:nvSpPr>
        <p:spPr/>
        <p:txBody>
          <a:bodyPr>
            <a:normAutofit/>
          </a:bodyPr>
          <a:lstStyle/>
          <a:p>
            <a:r>
              <a:rPr lang="en-GB" sz="3200" dirty="0"/>
              <a:t>How do we get this done?</a:t>
            </a:r>
          </a:p>
          <a:p>
            <a:r>
              <a:rPr lang="en-GB" sz="3200" dirty="0"/>
              <a:t>Up to this point, you’ve got something aspirational, a great idea in theory</a:t>
            </a:r>
          </a:p>
          <a:p>
            <a:r>
              <a:rPr lang="en-GB" sz="3200" dirty="0"/>
              <a:t>How far does your influence extend?</a:t>
            </a:r>
          </a:p>
          <a:p>
            <a:r>
              <a:rPr lang="en-GB" sz="3200" dirty="0"/>
              <a:t>Does everyone involved understand and agree who must do what? </a:t>
            </a:r>
          </a:p>
          <a:p>
            <a:r>
              <a:rPr lang="en-GB" sz="3200" dirty="0"/>
              <a:t>Have you made promises that aren’t yours to keep?</a:t>
            </a:r>
          </a:p>
          <a:p>
            <a:endParaRPr lang="en-GB" sz="3200" dirty="0"/>
          </a:p>
          <a:p>
            <a:endParaRPr lang="en-GB" sz="3200" dirty="0"/>
          </a:p>
        </p:txBody>
      </p:sp>
    </p:spTree>
    <p:extLst>
      <p:ext uri="{BB962C8B-B14F-4D97-AF65-F5344CB8AC3E}">
        <p14:creationId xmlns:p14="http://schemas.microsoft.com/office/powerpoint/2010/main" val="64306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DDC8-40F2-4B67-AE26-D85BFEDFC6AF}"/>
              </a:ext>
            </a:extLst>
          </p:cNvPr>
          <p:cNvSpPr>
            <a:spLocks noGrp="1"/>
          </p:cNvSpPr>
          <p:nvPr>
            <p:ph type="title"/>
          </p:nvPr>
        </p:nvSpPr>
        <p:spPr/>
        <p:txBody>
          <a:bodyPr/>
          <a:lstStyle/>
          <a:p>
            <a:r>
              <a:rPr lang="en-GB" dirty="0"/>
              <a:t>What makes this option better than Plan B? </a:t>
            </a:r>
          </a:p>
        </p:txBody>
      </p:sp>
      <p:sp>
        <p:nvSpPr>
          <p:cNvPr id="3" name="Content Placeholder 2">
            <a:extLst>
              <a:ext uri="{FF2B5EF4-FFF2-40B4-BE49-F238E27FC236}">
                <a16:creationId xmlns:a16="http://schemas.microsoft.com/office/drawing/2014/main" id="{373FEDA5-19DF-48E3-A8A7-2313FF606A87}"/>
              </a:ext>
            </a:extLst>
          </p:cNvPr>
          <p:cNvSpPr>
            <a:spLocks noGrp="1"/>
          </p:cNvSpPr>
          <p:nvPr>
            <p:ph idx="1"/>
          </p:nvPr>
        </p:nvSpPr>
        <p:spPr/>
        <p:txBody>
          <a:bodyPr>
            <a:normAutofit/>
          </a:bodyPr>
          <a:lstStyle/>
          <a:p>
            <a:r>
              <a:rPr lang="en-GB" sz="3200" dirty="0"/>
              <a:t>What makes this option better than Plan B?</a:t>
            </a:r>
          </a:p>
          <a:p>
            <a:r>
              <a:rPr lang="en-GB" sz="3200" dirty="0"/>
              <a:t>Why is it the best use of your scarce resources?</a:t>
            </a:r>
          </a:p>
          <a:p>
            <a:r>
              <a:rPr lang="en-GB" sz="3200" dirty="0"/>
              <a:t> Unless you own your business, you’re responsible for spending other people’s money</a:t>
            </a:r>
          </a:p>
        </p:txBody>
      </p:sp>
    </p:spTree>
    <p:extLst>
      <p:ext uri="{BB962C8B-B14F-4D97-AF65-F5344CB8AC3E}">
        <p14:creationId xmlns:p14="http://schemas.microsoft.com/office/powerpoint/2010/main" val="417061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Six dumb questions </a:t>
            </a:r>
            <a:r>
              <a:rPr lang="en-GB" sz="2933" dirty="0">
                <a:solidFill>
                  <a:schemeClr val="bg1">
                    <a:lumMod val="50000"/>
                  </a:schemeClr>
                </a:solidFill>
              </a:rPr>
              <a:t>that deserve smart answers</a:t>
            </a:r>
            <a:endParaRPr lang="en-GB" dirty="0"/>
          </a:p>
        </p:txBody>
      </p:sp>
      <p:sp>
        <p:nvSpPr>
          <p:cNvPr id="3" name="Content Placeholder 2"/>
          <p:cNvSpPr>
            <a:spLocks noGrp="1"/>
          </p:cNvSpPr>
          <p:nvPr>
            <p:ph idx="1"/>
          </p:nvPr>
        </p:nvSpPr>
        <p:spPr>
          <a:xfrm>
            <a:off x="1295467" y="1600201"/>
            <a:ext cx="9601067" cy="4525963"/>
          </a:xfrm>
        </p:spPr>
        <p:txBody>
          <a:bodyPr>
            <a:normAutofit/>
          </a:bodyPr>
          <a:lstStyle/>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does ‘good’ look like round here?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What’s the point of this change?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Who is it really for? </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do they actually want?</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How do we get this done?</a:t>
            </a:r>
          </a:p>
          <a:p>
            <a:pPr lvl="0">
              <a:lnSpc>
                <a:spcPct val="115000"/>
              </a:lnSpc>
              <a:buFont typeface="+mj-lt"/>
              <a:buAutoNum type="arabicPeriod"/>
            </a:pPr>
            <a:r>
              <a:rPr lang="en-GB" sz="3200" dirty="0">
                <a:latin typeface="Arial" panose="020B0604020202020204" pitchFamily="34" charset="0"/>
                <a:ea typeface="Times New Roman" panose="02020603050405020304" pitchFamily="18" charset="0"/>
                <a:cs typeface="Times New Roman" panose="02020603050405020304" pitchFamily="18" charset="0"/>
              </a:rPr>
              <a:t>What makes this option better than Plan B?</a:t>
            </a:r>
          </a:p>
          <a:p>
            <a:pPr marL="0" indent="0">
              <a:buNone/>
            </a:pPr>
            <a:endParaRPr lang="en-GB" sz="3200" dirty="0"/>
          </a:p>
        </p:txBody>
      </p:sp>
    </p:spTree>
    <p:extLst>
      <p:ext uri="{BB962C8B-B14F-4D97-AF65-F5344CB8AC3E}">
        <p14:creationId xmlns:p14="http://schemas.microsoft.com/office/powerpoint/2010/main" val="1522873489"/>
      </p:ext>
    </p:extLst>
  </p:cSld>
  <p:clrMapOvr>
    <a:masterClrMapping/>
  </p:clrMapOvr>
  <mc:AlternateContent xmlns:mc="http://schemas.openxmlformats.org/markup-compatibility/2006" xmlns:p14="http://schemas.microsoft.com/office/powerpoint/2010/main">
    <mc:Choice Requires="p14">
      <p:transition spd="med" p14:dur="700" advClick="0" advTm="180000">
        <p:fade/>
      </p:transition>
    </mc:Choice>
    <mc:Fallback xmlns="">
      <p:transition spd="med" advClick="0" advTm="180000">
        <p:fade/>
      </p:transition>
    </mc:Fallback>
  </mc:AlternateContent>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Keldale17 wide template</Template>
  <TotalTime>169</TotalTime>
  <Words>1762</Words>
  <Application>Microsoft Office PowerPoint</Application>
  <PresentationFormat>Widescreen</PresentationFormat>
  <Paragraphs>97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Keldale17 template</vt:lpstr>
      <vt:lpstr>Six Dumb Questions</vt:lpstr>
      <vt:lpstr>Six dumb questions that deserve smart answers</vt:lpstr>
      <vt:lpstr>What does ‘good’ look like round here?</vt:lpstr>
      <vt:lpstr>What’s the point of this change?</vt:lpstr>
      <vt:lpstr>Who’s it really for?</vt:lpstr>
      <vt:lpstr>What do they actually want?</vt:lpstr>
      <vt:lpstr>How do we get this done?</vt:lpstr>
      <vt:lpstr>What makes this option better than Plan B? </vt:lpstr>
      <vt:lpstr>Six dumb questions that deserve smart answers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Dumb Questions</dc:title>
  <dc:creator>David Waller</dc:creator>
  <cp:lastModifiedBy>David Waller</cp:lastModifiedBy>
  <cp:revision>12</cp:revision>
  <dcterms:created xsi:type="dcterms:W3CDTF">2018-03-31T13:55:07Z</dcterms:created>
  <dcterms:modified xsi:type="dcterms:W3CDTF">2023-05-26T13:04:26Z</dcterms:modified>
</cp:coreProperties>
</file>