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388" r:id="rId3"/>
    <p:sldId id="390" r:id="rId4"/>
    <p:sldId id="389" r:id="rId5"/>
    <p:sldId id="262" r:id="rId6"/>
    <p:sldId id="397" r:id="rId7"/>
    <p:sldId id="392" r:id="rId8"/>
    <p:sldId id="396" r:id="rId9"/>
    <p:sldId id="393" r:id="rId10"/>
    <p:sldId id="394" r:id="rId11"/>
    <p:sldId id="276" r:id="rId12"/>
    <p:sldId id="277" r:id="rId13"/>
    <p:sldId id="260" r:id="rId14"/>
    <p:sldId id="395"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8" autoAdjust="0"/>
    <p:restoredTop sz="86161" autoAdjust="0"/>
  </p:normalViewPr>
  <p:slideViewPr>
    <p:cSldViewPr snapToGrid="0">
      <p:cViewPr varScale="1">
        <p:scale>
          <a:sx n="67" d="100"/>
          <a:sy n="67" d="100"/>
        </p:scale>
        <p:origin x="924"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080AB-9739-4ABF-A6C8-F40B8E5CB80D}" type="datetimeFigureOut">
              <a:rPr lang="en-GB" smtClean="0"/>
              <a:t>21/03/2024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87656-B501-47A7-972F-B060E093466D}" type="slidenum">
              <a:rPr lang="en-GB" smtClean="0"/>
              <a:t>‹#›</a:t>
            </a:fld>
            <a:endParaRPr lang="en-GB"/>
          </a:p>
        </p:txBody>
      </p:sp>
    </p:spTree>
    <p:extLst>
      <p:ext uri="{BB962C8B-B14F-4D97-AF65-F5344CB8AC3E}">
        <p14:creationId xmlns:p14="http://schemas.microsoft.com/office/powerpoint/2010/main" val="31658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decision making is a cerebral activity. It uses brains as its prime resource. We may apply time, money, people and machines to help us form our decisions but all the hardware and software in the world will count for nothing if the 'wetware' gets the final connection wrong.</a:t>
            </a:r>
          </a:p>
          <a:p>
            <a:endParaRPr lang="en-GB" dirty="0"/>
          </a:p>
          <a:p>
            <a:r>
              <a:rPr lang="en-GB" dirty="0"/>
              <a:t>Once a decision is taken, we have many tools and methods to see it is made concrete. These tools are often seen as prescriptive and controlling. We set tasks, milestones and deadlines to ensure the right activities are done at the right time. But what tools and methods do we use to create and evaluate the decision in the first place? Western leadership style expects these decisions to come from flair, imagination and creativity and we are reluctant to tie them down with process. </a:t>
            </a:r>
          </a:p>
          <a:p>
            <a:endParaRPr lang="en-GB" dirty="0"/>
          </a:p>
        </p:txBody>
      </p:sp>
      <p:sp>
        <p:nvSpPr>
          <p:cNvPr id="4" name="Slide Number Placeholder 3"/>
          <p:cNvSpPr>
            <a:spLocks noGrp="1"/>
          </p:cNvSpPr>
          <p:nvPr>
            <p:ph type="sldNum" sz="quarter" idx="5"/>
          </p:nvPr>
        </p:nvSpPr>
        <p:spPr/>
        <p:txBody>
          <a:bodyPr/>
          <a:lstStyle/>
          <a:p>
            <a:fld id="{3F087656-B501-47A7-972F-B060E093466D}" type="slidenum">
              <a:rPr lang="en-GB" smtClean="0"/>
              <a:t>1</a:t>
            </a:fld>
            <a:endParaRPr lang="en-GB"/>
          </a:p>
        </p:txBody>
      </p:sp>
    </p:spTree>
    <p:extLst>
      <p:ext uri="{BB962C8B-B14F-4D97-AF65-F5344CB8AC3E}">
        <p14:creationId xmlns:p14="http://schemas.microsoft.com/office/powerpoint/2010/main" val="139106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D0D46616-4985-4849-89AD-8E5486DCB487}" type="slidenum">
              <a:rPr lang="en-US" sz="1300">
                <a:solidFill>
                  <a:schemeClr val="tx1"/>
                </a:solidFill>
              </a:rPr>
              <a:pPr eaLnBrk="1" hangingPunct="1"/>
              <a:t>10</a:t>
            </a:fld>
            <a:endParaRPr lang="en-US" sz="13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dirty="0"/>
              <a:t>See how the six dumb questions overlay the BDN.</a:t>
            </a:r>
          </a:p>
          <a:p>
            <a:pPr eaLnBrk="1" hangingPunct="1"/>
            <a:r>
              <a:rPr lang="en-GB" dirty="0"/>
              <a:t>What does ‘good’ look like round here? - Drivers</a:t>
            </a:r>
          </a:p>
          <a:p>
            <a:pPr eaLnBrk="1" hangingPunct="1"/>
            <a:r>
              <a:rPr lang="en-GB" dirty="0"/>
              <a:t>What’s the point of this change? – Enabler, Features</a:t>
            </a:r>
          </a:p>
          <a:p>
            <a:pPr eaLnBrk="1" hangingPunct="1"/>
            <a:r>
              <a:rPr lang="en-GB" dirty="0"/>
              <a:t>Who is it really for? What do they actually want? – Objectives and Benefits</a:t>
            </a:r>
          </a:p>
          <a:p>
            <a:pPr eaLnBrk="1" hangingPunct="1"/>
            <a:r>
              <a:rPr lang="en-GB" dirty="0"/>
              <a:t>How do we get this done? What makes this option better than Plan B? – The whole BDN</a:t>
            </a:r>
          </a:p>
          <a:p>
            <a:pPr eaLnBrk="1" hangingPunct="1"/>
            <a:endParaRPr lang="en-GB" dirty="0"/>
          </a:p>
        </p:txBody>
      </p:sp>
    </p:spTree>
    <p:extLst>
      <p:ext uri="{BB962C8B-B14F-4D97-AF65-F5344CB8AC3E}">
        <p14:creationId xmlns:p14="http://schemas.microsoft.com/office/powerpoint/2010/main" val="311692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D0D46616-4985-4849-89AD-8E5486DCB487}" type="slidenum">
              <a:rPr lang="en-US" sz="1300">
                <a:solidFill>
                  <a:schemeClr val="tx1"/>
                </a:solidFill>
              </a:rPr>
              <a:pPr eaLnBrk="1" hangingPunct="1"/>
              <a:t>11</a:t>
            </a:fld>
            <a:endParaRPr lang="en-US" sz="13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dirty="0"/>
              <a:t>Scale and scope</a:t>
            </a:r>
          </a:p>
          <a:p>
            <a:pPr eaLnBrk="1" hangingPunct="1"/>
            <a:r>
              <a:rPr lang="en-GB" dirty="0"/>
              <a:t>Here’s a hypothetical example, based on an ISIP transformational change programme, March 06.</a:t>
            </a:r>
          </a:p>
          <a:p>
            <a:pPr eaLnBrk="1" hangingPunct="1"/>
            <a:r>
              <a:rPr lang="en-GB" dirty="0"/>
              <a:t>The objectives are pretty generic and represent the high-level stakeholder groups of patients, policy makers and the organisation itself. All the connections are made. There are no dead-ends in the diagram so everything has a purpose and contributes to the objective to some extent. The diagram starts the discussion about the relative contributions and allows decisions to be made about priorities and allocating resources.</a:t>
            </a:r>
          </a:p>
          <a:p>
            <a:pPr eaLnBrk="1" hangingPunct="1"/>
            <a:r>
              <a:rPr lang="en-GB" dirty="0"/>
              <a:t>This is manageable, a feasible amount of activity delivers selected benefits that are directly connected to the organisation’s objectives.</a:t>
            </a:r>
          </a:p>
        </p:txBody>
      </p:sp>
    </p:spTree>
    <p:extLst>
      <p:ext uri="{BB962C8B-B14F-4D97-AF65-F5344CB8AC3E}">
        <p14:creationId xmlns:p14="http://schemas.microsoft.com/office/powerpoint/2010/main" val="400212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7B9CF55F-57CD-4019-8801-32EAB11B4FDD}" type="slidenum">
              <a:rPr lang="en-US" sz="1300">
                <a:solidFill>
                  <a:schemeClr val="tx1"/>
                </a:solidFill>
              </a:rPr>
              <a:pPr eaLnBrk="1" hangingPunct="1"/>
              <a:t>12</a:t>
            </a:fld>
            <a:endParaRPr lang="en-US" sz="130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GB"/>
              <a:t>Imagine that the programme had chosen 50 benefits instead of 3. Life gets much more complex here. Many business cases get drafted on the basis of quantity, not quality. The more benefits you put in, the more likely you are to be picked from the pack of competing business cases. Delivery is another matter though. Once you take the table of benefits out of the business case and map it you begin to see how impractical your project is.</a:t>
            </a:r>
          </a:p>
        </p:txBody>
      </p:sp>
    </p:spTree>
    <p:extLst>
      <p:ext uri="{BB962C8B-B14F-4D97-AF65-F5344CB8AC3E}">
        <p14:creationId xmlns:p14="http://schemas.microsoft.com/office/powerpoint/2010/main" val="9343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you’ve tested your idea and you think it’s sound, this is a way to assess your risks so you can prepare</a:t>
            </a:r>
            <a:r>
              <a:rPr lang="en-GB" baseline="0" dirty="0"/>
              <a:t> for the things that will spoil it.</a:t>
            </a:r>
          </a:p>
          <a:p>
            <a:endParaRPr lang="en-GB" dirty="0"/>
          </a:p>
          <a:p>
            <a:r>
              <a:rPr lang="en-GB" dirty="0"/>
              <a:t>Set the scene, “It’s a year from now, we ran the project and it all went wrong”.</a:t>
            </a:r>
          </a:p>
          <a:p>
            <a:r>
              <a:rPr lang="en-GB" dirty="0"/>
              <a:t>Describe how and why it went wrong.</a:t>
            </a:r>
            <a:r>
              <a:rPr lang="en-GB" baseline="0" dirty="0"/>
              <a:t> Brainstorm all the potential crises, e.g. workforce, skills, competition, economy.</a:t>
            </a:r>
            <a:endParaRPr lang="en-GB" dirty="0"/>
          </a:p>
          <a:p>
            <a:r>
              <a:rPr lang="en-GB" dirty="0"/>
              <a:t>See what you can do now to prevent this happening. What can you control, what can’t you? What are your reasonable chances of success?</a:t>
            </a:r>
          </a:p>
          <a:p>
            <a:r>
              <a:rPr lang="en-GB" dirty="0"/>
              <a:t>Is it still worth doing?</a:t>
            </a:r>
          </a:p>
          <a:p>
            <a:r>
              <a:rPr lang="en-GB" dirty="0"/>
              <a:t>If so, what mitigation can you apply to your risks?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13</a:t>
            </a:fld>
            <a:endParaRPr lang="en-GB"/>
          </a:p>
        </p:txBody>
      </p:sp>
    </p:spTree>
    <p:extLst>
      <p:ext uri="{BB962C8B-B14F-4D97-AF65-F5344CB8AC3E}">
        <p14:creationId xmlns:p14="http://schemas.microsoft.com/office/powerpoint/2010/main" val="77044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D0D46616-4985-4849-89AD-8E5486DCB487}" type="slidenum">
              <a:rPr lang="en-US" sz="1300">
                <a:solidFill>
                  <a:schemeClr val="tx1"/>
                </a:solidFill>
              </a:rPr>
              <a:pPr eaLnBrk="1" hangingPunct="1"/>
              <a:t>14</a:t>
            </a:fld>
            <a:endParaRPr lang="en-US" sz="13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dirty="0"/>
              <a:t>Show the risks and assumptions of the pre-mortem scenario on the BDN.</a:t>
            </a:r>
          </a:p>
          <a:p>
            <a:pPr eaLnBrk="1" hangingPunct="1"/>
            <a:r>
              <a:rPr lang="en-GB" dirty="0"/>
              <a:t>Which links broke?</a:t>
            </a:r>
          </a:p>
          <a:p>
            <a:pPr eaLnBrk="1" hangingPunct="1"/>
            <a:r>
              <a:rPr lang="en-GB" dirty="0"/>
              <a:t>Which items changed?</a:t>
            </a:r>
          </a:p>
          <a:p>
            <a:pPr eaLnBrk="1" hangingPunct="1"/>
            <a:r>
              <a:rPr lang="en-GB" dirty="0"/>
              <a:t>What survived?</a:t>
            </a:r>
          </a:p>
        </p:txBody>
      </p:sp>
    </p:spTree>
    <p:extLst>
      <p:ext uri="{BB962C8B-B14F-4D97-AF65-F5344CB8AC3E}">
        <p14:creationId xmlns:p14="http://schemas.microsoft.com/office/powerpoint/2010/main" val="138164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red team is a team that is formed with the objective of subjecting an organisation’s plans, programmes, ideas and assumptions to rigorous analysis and challenge.  Red teaming is the work performed by the red team in identifying and assessing, inter alia, assumptions, alternative options, vulnerabilities, limitations and risks for that organisation.</a:t>
            </a:r>
          </a:p>
          <a:p>
            <a:endParaRPr lang="en-GB" dirty="0"/>
          </a:p>
          <a:p>
            <a:r>
              <a:rPr lang="en-GB" dirty="0"/>
              <a:t>Red Teaming Guide (2nd Edition)</a:t>
            </a:r>
          </a:p>
          <a:p>
            <a:endParaRPr lang="en-GB" dirty="0"/>
          </a:p>
          <a:p>
            <a:r>
              <a:rPr lang="en-GB" dirty="0"/>
              <a:t>The Development, Concepts and Doctrine Centre Shrivenham </a:t>
            </a:r>
          </a:p>
          <a:p>
            <a:r>
              <a:rPr lang="en-GB" dirty="0"/>
              <a:t>E-mail:  DCDC-DocEds@mod.uk</a:t>
            </a:r>
          </a:p>
        </p:txBody>
      </p:sp>
      <p:sp>
        <p:nvSpPr>
          <p:cNvPr id="4" name="Slide Number Placeholder 3"/>
          <p:cNvSpPr>
            <a:spLocks noGrp="1"/>
          </p:cNvSpPr>
          <p:nvPr>
            <p:ph type="sldNum" sz="quarter" idx="5"/>
          </p:nvPr>
        </p:nvSpPr>
        <p:spPr/>
        <p:txBody>
          <a:bodyPr/>
          <a:lstStyle/>
          <a:p>
            <a:fld id="{3F087656-B501-47A7-972F-B060E093466D}" type="slidenum">
              <a:rPr lang="en-GB" smtClean="0"/>
              <a:t>2</a:t>
            </a:fld>
            <a:endParaRPr lang="en-GB"/>
          </a:p>
        </p:txBody>
      </p:sp>
    </p:spTree>
    <p:extLst>
      <p:ext uri="{BB962C8B-B14F-4D97-AF65-F5344CB8AC3E}">
        <p14:creationId xmlns:p14="http://schemas.microsoft.com/office/powerpoint/2010/main" val="393222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framework starts with diagnostics. It needs some diagnostic tools.</a:t>
            </a:r>
          </a:p>
        </p:txBody>
      </p:sp>
      <p:sp>
        <p:nvSpPr>
          <p:cNvPr id="4" name="Slide Number Placeholder 3"/>
          <p:cNvSpPr>
            <a:spLocks noGrp="1"/>
          </p:cNvSpPr>
          <p:nvPr>
            <p:ph type="sldNum" sz="quarter" idx="5"/>
          </p:nvPr>
        </p:nvSpPr>
        <p:spPr/>
        <p:txBody>
          <a:bodyPr/>
          <a:lstStyle/>
          <a:p>
            <a:fld id="{3F087656-B501-47A7-972F-B060E093466D}" type="slidenum">
              <a:rPr lang="en-GB" smtClean="0"/>
              <a:t>3</a:t>
            </a:fld>
            <a:endParaRPr lang="en-GB"/>
          </a:p>
        </p:txBody>
      </p:sp>
    </p:spTree>
    <p:extLst>
      <p:ext uri="{BB962C8B-B14F-4D97-AF65-F5344CB8AC3E}">
        <p14:creationId xmlns:p14="http://schemas.microsoft.com/office/powerpoint/2010/main" val="268970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quote from the manual - Red teaming is the independent application of a range of structured, creative and critical thinking techniques to assist the end user make a better informed decision or produce a more robust product.</a:t>
            </a:r>
          </a:p>
          <a:p>
            <a:endParaRPr lang="en-GB" dirty="0"/>
          </a:p>
          <a:p>
            <a:r>
              <a:rPr lang="en-GB" dirty="0"/>
              <a:t>Structure and creativity, this is where Benefits Management comes in.</a:t>
            </a:r>
          </a:p>
        </p:txBody>
      </p:sp>
      <p:sp>
        <p:nvSpPr>
          <p:cNvPr id="4" name="Slide Number Placeholder 3"/>
          <p:cNvSpPr>
            <a:spLocks noGrp="1"/>
          </p:cNvSpPr>
          <p:nvPr>
            <p:ph type="sldNum" sz="quarter" idx="5"/>
          </p:nvPr>
        </p:nvSpPr>
        <p:spPr/>
        <p:txBody>
          <a:bodyPr/>
          <a:lstStyle/>
          <a:p>
            <a:fld id="{3F087656-B501-47A7-972F-B060E093466D}" type="slidenum">
              <a:rPr lang="en-GB" smtClean="0"/>
              <a:t>4</a:t>
            </a:fld>
            <a:endParaRPr lang="en-GB"/>
          </a:p>
        </p:txBody>
      </p:sp>
    </p:spTree>
    <p:extLst>
      <p:ext uri="{BB962C8B-B14F-4D97-AF65-F5344CB8AC3E}">
        <p14:creationId xmlns:p14="http://schemas.microsoft.com/office/powerpoint/2010/main" val="416052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Six Dumb Questions is a great method for internal analysis. The awkwardness of asking these questions within the team may make it more appealing to get someone from outside to ask, i.e. the Red Team.</a:t>
            </a:r>
          </a:p>
          <a:p>
            <a:r>
              <a:rPr lang="en-GB" dirty="0"/>
              <a:t>It’s good for a quick test, an early sanity check before too much is invested.</a:t>
            </a:r>
          </a:p>
          <a:p>
            <a:endParaRPr lang="en-GB" dirty="0"/>
          </a:p>
          <a:p>
            <a:r>
              <a:rPr lang="en-GB" dirty="0"/>
              <a:t>Behind every business change there are six seemingly naïve questions:</a:t>
            </a:r>
          </a:p>
          <a:p>
            <a:r>
              <a:rPr lang="en-GB" dirty="0"/>
              <a:t>What does ‘good’ look like round here? </a:t>
            </a:r>
          </a:p>
          <a:p>
            <a:r>
              <a:rPr lang="en-GB" dirty="0"/>
              <a:t>What’s the point of this change? </a:t>
            </a:r>
          </a:p>
          <a:p>
            <a:r>
              <a:rPr lang="en-GB" dirty="0"/>
              <a:t>Who is it really for? </a:t>
            </a:r>
          </a:p>
          <a:p>
            <a:pPr marL="0" lvl="0" indent="0">
              <a:buNone/>
            </a:pPr>
            <a:r>
              <a:rPr lang="en-GB" dirty="0"/>
              <a:t>What do they actually want?</a:t>
            </a:r>
          </a:p>
          <a:p>
            <a:pPr marL="0" indent="0">
              <a:buNone/>
            </a:pPr>
            <a:r>
              <a:rPr lang="en-GB" dirty="0"/>
              <a:t>How do we get this done? </a:t>
            </a:r>
          </a:p>
          <a:p>
            <a:r>
              <a:rPr lang="en-GB" dirty="0"/>
              <a:t>What makes this option better than Plan B?</a:t>
            </a:r>
          </a:p>
          <a:p>
            <a:endParaRPr lang="en-GB" dirty="0"/>
          </a:p>
          <a:p>
            <a:r>
              <a:rPr lang="en-GB" dirty="0"/>
              <a:t>The questions are simple, so simple that they are rarely asked. There’s that nagging ‘Emperor’s new clothes’ feel to them:</a:t>
            </a:r>
          </a:p>
          <a:p>
            <a:r>
              <a:rPr lang="en-GB" dirty="0"/>
              <a:t>“Am I the only one who doesn’t get this?” </a:t>
            </a:r>
          </a:p>
          <a:p>
            <a:r>
              <a:rPr lang="en-GB" dirty="0"/>
              <a:t>“Are you really that ignorant or just causing mischief?”</a:t>
            </a:r>
          </a:p>
          <a:p>
            <a:r>
              <a:rPr lang="en-GB" dirty="0"/>
              <a:t>“We’re committed now. How much trouble will I cause if I raise my doubts after we’ve invested so much?”</a:t>
            </a:r>
          </a:p>
          <a:p>
            <a:endParaRPr lang="en-GB" dirty="0"/>
          </a:p>
          <a:p>
            <a:r>
              <a:rPr lang="en-GB" dirty="0"/>
              <a:t>The answers aren’t simple at all though. Your environment is complex and the cost of investigation may be too high. You may have to compromise. That’s fine, don’t let perfection be the enemy of the good. On the other hand, answers like, “It’s priceless” and “How long is a piece of string?” really won’t cut it. </a:t>
            </a:r>
          </a:p>
          <a:p>
            <a:r>
              <a:rPr lang="en-GB" dirty="0"/>
              <a:t>Your colleagues may not know the answers. They may know but not want to tell you. You may learn more about the culture of your organisation than you do about the change you’re planning to make. If asking your own organisation is awkward, asking your customers, suppliers and partners won’t be any easier.</a:t>
            </a:r>
          </a:p>
          <a:p>
            <a:r>
              <a:rPr lang="en-GB" dirty="0"/>
              <a:t>So why ask the questions if they will bring such grief? A few awkward conversations up front will save an awful lot of waste and unpleasantness down the road.</a:t>
            </a:r>
          </a:p>
          <a:p>
            <a:endParaRPr lang="en-GB" dirty="0"/>
          </a:p>
        </p:txBody>
      </p:sp>
      <p:sp>
        <p:nvSpPr>
          <p:cNvPr id="4" name="Slide Number Placeholder 3"/>
          <p:cNvSpPr>
            <a:spLocks noGrp="1"/>
          </p:cNvSpPr>
          <p:nvPr>
            <p:ph type="sldNum" sz="quarter" idx="5"/>
          </p:nvPr>
        </p:nvSpPr>
        <p:spPr/>
        <p:txBody>
          <a:bodyPr/>
          <a:lstStyle/>
          <a:p>
            <a:fld id="{956084D0-6E1A-4077-BC99-3A1F3A97896D}" type="slidenum">
              <a:rPr lang="en-GB" smtClean="0"/>
              <a:t>5</a:t>
            </a:fld>
            <a:endParaRPr lang="en-GB"/>
          </a:p>
        </p:txBody>
      </p:sp>
    </p:spTree>
    <p:extLst>
      <p:ext uri="{BB962C8B-B14F-4D97-AF65-F5344CB8AC3E}">
        <p14:creationId xmlns:p14="http://schemas.microsoft.com/office/powerpoint/2010/main" val="195868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The Idea Test is another method. It’s a bit more detailed and thorough than Six Dumb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Hypothesis testing is a way of testing new ideas against your strategy, goals and context. Before running away with a brilliant new idea, it needs to be checked to see how good it really is and how well it fits with who we are and what we do. It contains three checks to take us from hypotheticals to practicality.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First, we have to understand the context in which we operate.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1. Set the scene – the pre-established context. Who are we, what do we do, what do we think? Understand the purpose and culture of the organisation (Vision, raison </a:t>
            </a:r>
            <a:r>
              <a:rPr kumimoji="0" lang="en-GB" sz="1300" b="0" i="0" u="none" strike="noStrike" kern="1200" cap="none" spc="0" normalizeH="0" baseline="0" noProof="0" dirty="0" err="1">
                <a:ln>
                  <a:noFill/>
                </a:ln>
                <a:solidFill>
                  <a:prstClr val="black"/>
                </a:solidFill>
                <a:effectLst/>
                <a:uLnTx/>
                <a:uFillTx/>
                <a:latin typeface="+mn-lt"/>
                <a:ea typeface="+mn-ea"/>
                <a:cs typeface="+mn-cs"/>
              </a:rPr>
              <a:t>d’etre</a:t>
            </a:r>
            <a:r>
              <a:rPr kumimoji="0" lang="en-GB" sz="1300" b="0" i="0" u="none" strike="noStrike" kern="1200" cap="none" spc="0" normalizeH="0" baseline="0" noProof="0" dirty="0">
                <a:ln>
                  <a:noFill/>
                </a:ln>
                <a:solidFill>
                  <a:prstClr val="black"/>
                </a:solidFill>
                <a:effectLst/>
                <a:uLnTx/>
                <a:uFillTx/>
                <a:latin typeface="+mn-lt"/>
                <a:ea typeface="+mn-ea"/>
                <a:cs typeface="+mn-cs"/>
              </a:rPr>
              <a:t>) . What drives us from outside? Know the externals we work with (customers suppliers partners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2. Choose to change – At this point, you may not have a particular change in mind. You just know that you can’t stand still, something must be done. Start at Optional Start-point 1 if you’re looking for inspiration.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3. First filter – pass your desire to change through the context to see where the opportunities or gaps lie. Use the Context for some horizon scanning. “What’s happening out there?” “What could be better…?” “What should we fix…?” Try some SWOT analysis. If you don’t already have a Problem Statement, this is where you can create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This gives you the new idea or base hypothesis if you don’t already have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If you do, start here at Start-point 2, a new idea, Base Hypothesis. At this stage, this is probably a loose statement of,  “Why don’t we…?”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4. Second filter - test the Hypothesis against the context to see if it's relevant and feasible. Should we do it, can we do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Silly example – you’re the local Temperance Lodge and you need to raise funds. Someone suggests opening a members’ bar.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More sensible example – Tesco supermarkets is a giant grocer. Someone suggests selling financial services. At first sight there’s no connection but thinking about it, Tesco has a huge customer base and knows a lot about their financial state. Its purpose is to make profit. The idea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5. Turn the Hypothesis into an Objective. “Why don’t we do X?” becomes, “We will do X, because…”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An Objective is something with purpose. Start with the end in mind.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Is the Objective big enough to bother?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6. Optimise the value of the Objective - analyse the benefits. Too often we do projects without a clear up-front understanding of what benefits they will deliver. ‘Build it and they will come’ is a gamble that maybe we ought not take.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7. Third filter - test the Goal against the optimised package of benefits and detriments to see if it is desirable. “If we do X, we will get Y, and we really want 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This brings us to what benefits and who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8. Plan to realise the Ends (Objective, Benefits, Outcomes) through the best use of Ways and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9. Fourth filter - test the Objective against the Benefits Realisation Plan. Test the benefits it delivers against the costs involved to prove it is a worthwhile use of resources. You know the chains of cause – effect from Means to Ends. The benefits you have selected are feasible and properly quantified. You’ve accounted for optimism bias (and all the other psychology that affects what we think we can achieve) so the chances of success are reasonable.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If it fits at this point then you’ve got the makings of a good idea and the start of a successful business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Then all you have to do is plan, implement, manage, etc… No-one said it was going to be easy.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12D96EC-0595-47D3-941C-0C74044526B6}" type="slidenum">
              <a:rPr lang="en-GB" smtClean="0"/>
              <a:t>6</a:t>
            </a:fld>
            <a:endParaRPr lang="en-GB"/>
          </a:p>
        </p:txBody>
      </p:sp>
    </p:spTree>
    <p:extLst>
      <p:ext uri="{BB962C8B-B14F-4D97-AF65-F5344CB8AC3E}">
        <p14:creationId xmlns:p14="http://schemas.microsoft.com/office/powerpoint/2010/main" val="94020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FC0DC005-5692-4AFE-A8CF-914D754F48E9}" type="slidenum">
              <a:rPr lang="en-US" sz="1300">
                <a:solidFill>
                  <a:schemeClr val="tx1"/>
                </a:solidFill>
              </a:rPr>
              <a:pPr eaLnBrk="1" hangingPunct="1"/>
              <a:t>7</a:t>
            </a:fld>
            <a:endParaRPr lang="en-US" sz="13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for when all the hard work has been done and solution has been designed. Now’s the time to mark the homework.</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Ideally, the planners will present the Red Team with their own Benefits Dependency Network that they created as part of their standard project management processes. In reality, the Red Team will have to draw it by deconstructing the project documentation they’ve been given.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 generic Enterprise-level BDN.</a:t>
            </a:r>
          </a:p>
          <a:p>
            <a:pPr eaLnBrk="1" hangingPunct="1"/>
            <a:r>
              <a:rPr lang="en-GB" dirty="0"/>
              <a:t>The Benefits Dependency Network is one of the key tools in the Benefits / Value arena. It shows the nets of cause and effect between what you want, do and use. In this generic example the Drivers, the outside influences that make you act, fall into PESTLE categories. They don’t have to. It’s just a good way of analysing the context in which you have to operate. </a:t>
            </a:r>
          </a:p>
          <a:p>
            <a:pPr eaLnBrk="1" hangingPunct="1"/>
            <a:r>
              <a:rPr lang="en-GB" dirty="0"/>
              <a:t>Likewise, Objectives are split as per the Balanced Scorecard. Most objectives fit into quality of service, quantity of service, customer experience and finance.</a:t>
            </a:r>
          </a:p>
          <a:p>
            <a:pPr eaLnBrk="1" hangingPunct="1"/>
            <a:r>
              <a:rPr lang="en-GB" dirty="0"/>
              <a:t>Benefits are split by stakeholder. There is one stakeholder per benefit. If X is a benefit to customers and staff then X is two benefits. More likely, X isn’t a benefit at all but an enabler or outcome, something to be used to deliver benefits.</a:t>
            </a:r>
          </a:p>
          <a:p>
            <a:pPr eaLnBrk="1" hangingPunct="1">
              <a:lnSpc>
                <a:spcPct val="90000"/>
              </a:lnSpc>
            </a:pPr>
            <a:r>
              <a:rPr lang="en-GB" dirty="0"/>
              <a:t>Ask ‘so what’ questions to decide where something fits in the chain. </a:t>
            </a:r>
          </a:p>
          <a:p>
            <a:pPr eaLnBrk="1" hangingPunct="1">
              <a:lnSpc>
                <a:spcPct val="90000"/>
              </a:lnSpc>
            </a:pPr>
            <a:r>
              <a:rPr lang="en-GB" dirty="0"/>
              <a:t>People often confuse outcomes with objectives. “The new clinic is opened”. So what? You can do lots of things with it. It treats more people, better and quicker. Then the objectives are to do with clinical outcome and efficiency. The clinic is not an end in itself.</a:t>
            </a:r>
          </a:p>
          <a:p>
            <a:pPr eaLnBrk="1" hangingPunct="1">
              <a:lnSpc>
                <a:spcPct val="90000"/>
              </a:lnSpc>
            </a:pPr>
            <a:r>
              <a:rPr lang="en-GB" dirty="0"/>
              <a:t>The distinction between benefits and objectives may not be so clear-cut. Sometimes the benefit is proof that the objective is being met, e.g. individual cost savings to meet an overall budget reduction. Sometimes the objective is to deliver benefits, e.g. raise average survival period for terminal patients by 6 months.</a:t>
            </a:r>
          </a:p>
          <a:p>
            <a:pPr eaLnBrk="1" hangingPunct="1">
              <a:lnSpc>
                <a:spcPct val="90000"/>
              </a:lnSpc>
            </a:pPr>
            <a:r>
              <a:rPr lang="en-GB" dirty="0"/>
              <a:t>By thinking about the phraseology we become clearer about what we are going to do and why it is important to us.</a:t>
            </a:r>
          </a:p>
          <a:p>
            <a:pPr eaLnBrk="1" hangingPunct="1"/>
            <a:r>
              <a:rPr lang="en-GB" dirty="0"/>
              <a:t>Activities may be in silos or multi-agent. They can be as simple as one step in a process or as complex as public-private partnerships.</a:t>
            </a:r>
          </a:p>
          <a:p>
            <a:pPr eaLnBrk="1" hangingPunct="1"/>
            <a:r>
              <a:rPr lang="en-GB" dirty="0"/>
              <a:t>Change managers split enablers into people, process, technology. Economists may use land, labour, capital, enterprise. </a:t>
            </a:r>
          </a:p>
          <a:p>
            <a:pPr eaLnBrk="1" hangingPunct="1"/>
            <a:r>
              <a:rPr lang="en-GB" dirty="0"/>
              <a:t>You don’t work in a vacuum so there’s bound to be some outside dependencies to consider as well.</a:t>
            </a:r>
          </a:p>
          <a:p>
            <a:pPr eaLnBrk="1" hangingPunct="1"/>
            <a:r>
              <a:rPr lang="en-GB" dirty="0"/>
              <a:t>These are all just tidy ways to help you break down your organisation in a logical manner. They are not mandatory but they do help.</a:t>
            </a:r>
          </a:p>
        </p:txBody>
      </p:sp>
    </p:spTree>
    <p:extLst>
      <p:ext uri="{BB962C8B-B14F-4D97-AF65-F5344CB8AC3E}">
        <p14:creationId xmlns:p14="http://schemas.microsoft.com/office/powerpoint/2010/main" val="188491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deconstruction BDN, a Local Authority invitation to tender for a strategic services joint venture. </a:t>
            </a:r>
          </a:p>
          <a:p>
            <a:r>
              <a:rPr lang="en-GB" dirty="0"/>
              <a:t>The un-prioritised bullet points were split up to make the right hand side of the BDN and tested with the LA client before being passed to the supplier to design a solution to fit.</a:t>
            </a:r>
          </a:p>
        </p:txBody>
      </p:sp>
      <p:sp>
        <p:nvSpPr>
          <p:cNvPr id="4" name="Slide Number Placeholder 3"/>
          <p:cNvSpPr>
            <a:spLocks noGrp="1"/>
          </p:cNvSpPr>
          <p:nvPr>
            <p:ph type="sldNum" sz="quarter" idx="5"/>
          </p:nvPr>
        </p:nvSpPr>
        <p:spPr/>
        <p:txBody>
          <a:bodyPr/>
          <a:lstStyle/>
          <a:p>
            <a:fld id="{3F087656-B501-47A7-972F-B060E093466D}" type="slidenum">
              <a:rPr lang="en-GB" smtClean="0"/>
              <a:t>8</a:t>
            </a:fld>
            <a:endParaRPr lang="en-GB"/>
          </a:p>
        </p:txBody>
      </p:sp>
    </p:spTree>
    <p:extLst>
      <p:ext uri="{BB962C8B-B14F-4D97-AF65-F5344CB8AC3E}">
        <p14:creationId xmlns:p14="http://schemas.microsoft.com/office/powerpoint/2010/main" val="1321593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D0D46616-4985-4849-89AD-8E5486DCB487}" type="slidenum">
              <a:rPr lang="en-US" sz="1300">
                <a:solidFill>
                  <a:schemeClr val="tx1"/>
                </a:solidFill>
              </a:rPr>
              <a:pPr eaLnBrk="1" hangingPunct="1"/>
              <a:t>9</a:t>
            </a:fld>
            <a:endParaRPr lang="en-US" sz="13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dirty="0"/>
              <a:t>A simple example.</a:t>
            </a:r>
          </a:p>
          <a:p>
            <a:pPr eaLnBrk="1" hangingPunct="1"/>
            <a:r>
              <a:rPr lang="en-GB" dirty="0"/>
              <a:t>Note the links. The links are the crucial part of this diagram.</a:t>
            </a:r>
          </a:p>
          <a:p>
            <a:pPr eaLnBrk="1" hangingPunct="1"/>
            <a:r>
              <a:rPr lang="en-GB" dirty="0"/>
              <a:t>Sensible connections.</a:t>
            </a:r>
          </a:p>
          <a:p>
            <a:pPr eaLnBrk="1" hangingPunct="1"/>
            <a:r>
              <a:rPr lang="en-GB" dirty="0"/>
              <a:t>No gaps.</a:t>
            </a:r>
          </a:p>
          <a:p>
            <a:pPr eaLnBrk="1" hangingPunct="1"/>
            <a:r>
              <a:rPr lang="en-GB" dirty="0"/>
              <a:t>Benefits link to objectives.</a:t>
            </a:r>
          </a:p>
          <a:p>
            <a:pPr eaLnBrk="1" hangingPunct="1"/>
            <a:r>
              <a:rPr lang="en-GB" dirty="0"/>
              <a:t>Multiple links – killer apps or choke points?</a:t>
            </a:r>
          </a:p>
        </p:txBody>
      </p:sp>
    </p:spTree>
    <p:extLst>
      <p:ext uri="{BB962C8B-B14F-4D97-AF65-F5344CB8AC3E}">
        <p14:creationId xmlns:p14="http://schemas.microsoft.com/office/powerpoint/2010/main" val="267418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D8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10B1-A1FD-46ED-9B8A-A1C427DB0166}"/>
              </a:ext>
            </a:extLst>
          </p:cNvPr>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99214F8-40A9-4553-B036-4A65D95A596A}"/>
              </a:ext>
            </a:extLst>
          </p:cNvPr>
          <p:cNvSpPr>
            <a:spLocks noGrp="1"/>
          </p:cNvSpPr>
          <p:nvPr>
            <p:ph type="subTitle" idx="1"/>
          </p:nvPr>
        </p:nvSpPr>
        <p:spPr>
          <a:xfrm>
            <a:off x="1524000" y="3602038"/>
            <a:ext cx="9144000" cy="1655762"/>
          </a:xfrm>
        </p:spPr>
        <p:txBody>
          <a:bodyPr>
            <a:normAutofit/>
          </a:bodyPr>
          <a:lstStyle>
            <a:lvl1pPr marL="0" indent="0" algn="ctr">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C482B914-63A8-4D53-856C-5E69B829FA7A}"/>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5" name="Footer Placeholder 4">
            <a:extLst>
              <a:ext uri="{FF2B5EF4-FFF2-40B4-BE49-F238E27FC236}">
                <a16:creationId xmlns:a16="http://schemas.microsoft.com/office/drawing/2014/main" id="{D7173FB6-9C3E-4ED7-8082-3288039F6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9B2B8-C726-4FEE-AC90-4DB0EF3B852A}"/>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6000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5F07-6CA5-43BE-9DAA-B16F5A756F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2A310-8B42-42F9-934A-9398BC4A8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DAB78-08EA-4702-BA75-78C7E3BE6EFF}"/>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5" name="Footer Placeholder 4">
            <a:extLst>
              <a:ext uri="{FF2B5EF4-FFF2-40B4-BE49-F238E27FC236}">
                <a16:creationId xmlns:a16="http://schemas.microsoft.com/office/drawing/2014/main" id="{46AB2CF4-8FD9-4B62-A37E-1AD3F1A220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EA465-4978-4573-A9AF-1B3C6702E977}"/>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354982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C46C1-E65D-434E-8DC1-EFB76DB7CE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CEDCF8-2114-4310-9160-376B67046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287E1-9E68-493A-8C3D-D98B2E1B810B}"/>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5" name="Footer Placeholder 4">
            <a:extLst>
              <a:ext uri="{FF2B5EF4-FFF2-40B4-BE49-F238E27FC236}">
                <a16:creationId xmlns:a16="http://schemas.microsoft.com/office/drawing/2014/main" id="{6FF52C9F-CE19-42C5-9154-FEDA9B315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C0FAB-8F1D-4D77-A506-B6193A723BE6}"/>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34322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3060-FF3D-4929-973B-2826D01556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903750-FEF4-4ECE-97CF-99B5B0CD1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395613-9DC3-4218-9FB0-69C13C859C6C}"/>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5" name="Footer Placeholder 4">
            <a:extLst>
              <a:ext uri="{FF2B5EF4-FFF2-40B4-BE49-F238E27FC236}">
                <a16:creationId xmlns:a16="http://schemas.microsoft.com/office/drawing/2014/main" id="{4BA9C6A2-1E0C-452A-B11E-E5C0E9277A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07F3B-D31D-47D3-B3D1-0A6EBE8A0CA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229991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95E4-7F7A-4EFA-97DD-CBA8853B1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054D8C-A7CF-4484-AF71-370C7555E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BCFE6-1D28-44B8-B6DB-807DE93D3197}"/>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5" name="Footer Placeholder 4">
            <a:extLst>
              <a:ext uri="{FF2B5EF4-FFF2-40B4-BE49-F238E27FC236}">
                <a16:creationId xmlns:a16="http://schemas.microsoft.com/office/drawing/2014/main" id="{4B799C0F-BA4B-420D-855A-F9725991B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394F65-0DEE-4962-AE99-BD2CE1B2AEE3}"/>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503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9DA-C17D-4A27-875B-899B5E27F4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7B3D01-E61B-40ED-8EF5-F3AC3E299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CCE623-BBAF-4003-8885-D44974C58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400554-A8FE-40AE-A781-2E2EA13AADC5}"/>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6" name="Footer Placeholder 5">
            <a:extLst>
              <a:ext uri="{FF2B5EF4-FFF2-40B4-BE49-F238E27FC236}">
                <a16:creationId xmlns:a16="http://schemas.microsoft.com/office/drawing/2014/main" id="{E30979C2-1277-432F-A45E-031C03B6D5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786E76-2A21-475E-90B7-4EE8AEA29DF5}"/>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91835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8945-534D-4F65-9580-C6ECFA6F24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D51245-906B-4EBF-93AC-D067527EA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F6196D-2AF6-49EC-8860-BCF49A5609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A946F5-4B2A-4A6B-9B48-A623E875A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9AE34-A5DB-426B-AB9F-7E034193E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0A08EA-5421-4ED3-8592-BDFA8CDC38CE}"/>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8" name="Footer Placeholder 7">
            <a:extLst>
              <a:ext uri="{FF2B5EF4-FFF2-40B4-BE49-F238E27FC236}">
                <a16:creationId xmlns:a16="http://schemas.microsoft.com/office/drawing/2014/main" id="{7287BC76-5F8A-463E-BC51-17F9C47788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9EDB13-2FD3-46AE-BA8F-1B4F08DB8FB3}"/>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401352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66D9-5238-4FB8-981C-20F1D0F610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814EBB-B176-4FA7-9455-C1C7E7CB526F}"/>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4" name="Footer Placeholder 3">
            <a:extLst>
              <a:ext uri="{FF2B5EF4-FFF2-40B4-BE49-F238E27FC236}">
                <a16:creationId xmlns:a16="http://schemas.microsoft.com/office/drawing/2014/main" id="{43BAEC4E-721B-4C03-8CC9-C1DF3FE45A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405331-6D34-465A-B051-094DE00EFA4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88372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ED83E-29C4-4665-A4D3-58E64FEA0FC7}"/>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3" name="Footer Placeholder 2">
            <a:extLst>
              <a:ext uri="{FF2B5EF4-FFF2-40B4-BE49-F238E27FC236}">
                <a16:creationId xmlns:a16="http://schemas.microsoft.com/office/drawing/2014/main" id="{68A185C1-E1F1-44FD-9CF2-1D00DC7D94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388D57-9374-4DF5-AEFD-5B9415FA292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99198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D9FC-685D-4A7F-AAFE-47B32E423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9C4674-5A14-4C8D-8A82-D22A854E0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3A831-CE8B-4AC5-B101-6C5BD113B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35D56-A436-4E42-80F4-35410D23432A}"/>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6" name="Footer Placeholder 5">
            <a:extLst>
              <a:ext uri="{FF2B5EF4-FFF2-40B4-BE49-F238E27FC236}">
                <a16:creationId xmlns:a16="http://schemas.microsoft.com/office/drawing/2014/main" id="{7FEEB65D-103E-42A2-9B78-3D08C3EE4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219377-73B5-44B4-86CA-B233451E34AF}"/>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34522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8F43-33BE-4A04-B70D-24B46F4F3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7880D4-CAD6-40D0-B412-787781583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ED1A078-A22C-470B-9737-C397B2666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B47F2-7514-4662-9FF2-482B1F58878B}"/>
              </a:ext>
            </a:extLst>
          </p:cNvPr>
          <p:cNvSpPr>
            <a:spLocks noGrp="1"/>
          </p:cNvSpPr>
          <p:nvPr>
            <p:ph type="dt" sz="half" idx="10"/>
          </p:nvPr>
        </p:nvSpPr>
        <p:spPr/>
        <p:txBody>
          <a:bodyPr/>
          <a:lstStyle/>
          <a:p>
            <a:fld id="{EEB997C8-9F61-488A-AB39-7C9F950802FE}" type="datetimeFigureOut">
              <a:rPr lang="en-GB" smtClean="0"/>
              <a:t>21/03/2024</a:t>
            </a:fld>
            <a:endParaRPr lang="en-GB"/>
          </a:p>
        </p:txBody>
      </p:sp>
      <p:sp>
        <p:nvSpPr>
          <p:cNvPr id="6" name="Footer Placeholder 5">
            <a:extLst>
              <a:ext uri="{FF2B5EF4-FFF2-40B4-BE49-F238E27FC236}">
                <a16:creationId xmlns:a16="http://schemas.microsoft.com/office/drawing/2014/main" id="{3D61445B-4236-4F4F-BB6B-4ED14947EE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36551-ED3F-4CE3-8E84-14D2B3784641}"/>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271744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C5D05-55E0-410F-94B2-CDED5F5C50E9}"/>
              </a:ext>
            </a:extLst>
          </p:cNvPr>
          <p:cNvSpPr>
            <a:spLocks noGrp="1"/>
          </p:cNvSpPr>
          <p:nvPr>
            <p:ph type="title"/>
          </p:nvPr>
        </p:nvSpPr>
        <p:spPr>
          <a:xfrm>
            <a:off x="838200" y="365125"/>
            <a:ext cx="10515600" cy="756309"/>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4BBFEB5-F300-4FBC-8E96-70B14EA7D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750E428-2A0A-4A53-8460-56D38E4E0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997C8-9F61-488A-AB39-7C9F950802FE}" type="datetimeFigureOut">
              <a:rPr lang="en-GB" smtClean="0"/>
              <a:t>21/03/2024</a:t>
            </a:fld>
            <a:endParaRPr lang="en-GB"/>
          </a:p>
        </p:txBody>
      </p:sp>
      <p:sp>
        <p:nvSpPr>
          <p:cNvPr id="5" name="Footer Placeholder 4">
            <a:extLst>
              <a:ext uri="{FF2B5EF4-FFF2-40B4-BE49-F238E27FC236}">
                <a16:creationId xmlns:a16="http://schemas.microsoft.com/office/drawing/2014/main" id="{076F0092-3385-4156-9560-7DEFEB7A0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5A9785-44A4-48E4-8236-BC9477D13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2E12E-F137-423C-BCA3-C241CE1F875A}" type="slidenum">
              <a:rPr lang="en-GB" smtClean="0"/>
              <a:t>‹#›</a:t>
            </a:fld>
            <a:endParaRPr lang="en-GB"/>
          </a:p>
        </p:txBody>
      </p:sp>
      <p:sp>
        <p:nvSpPr>
          <p:cNvPr id="7" name="Rectangle 6">
            <a:extLst>
              <a:ext uri="{FF2B5EF4-FFF2-40B4-BE49-F238E27FC236}">
                <a16:creationId xmlns:a16="http://schemas.microsoft.com/office/drawing/2014/main" id="{7BB98A63-7747-460F-9BB1-89A305131F71}"/>
              </a:ext>
            </a:extLst>
          </p:cNvPr>
          <p:cNvSpPr/>
          <p:nvPr userDrawn="1"/>
        </p:nvSpPr>
        <p:spPr>
          <a:xfrm>
            <a:off x="0" y="6356350"/>
            <a:ext cx="12192000" cy="501650"/>
          </a:xfrm>
          <a:prstGeom prst="rect">
            <a:avLst/>
          </a:prstGeom>
          <a:solidFill>
            <a:srgbClr val="ED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D59DD34-DFEC-4466-9846-6DDEED445A3D}"/>
              </a:ext>
            </a:extLst>
          </p:cNvPr>
          <p:cNvSpPr txBox="1"/>
          <p:nvPr userDrawn="1"/>
        </p:nvSpPr>
        <p:spPr>
          <a:xfrm>
            <a:off x="9167004" y="6446808"/>
            <a:ext cx="3024996" cy="369332"/>
          </a:xfrm>
          <a:prstGeom prst="rect">
            <a:avLst/>
          </a:prstGeom>
          <a:noFill/>
        </p:spPr>
        <p:txBody>
          <a:bodyPr wrap="square" rtlCol="0">
            <a:spAutoFit/>
          </a:bodyPr>
          <a:lstStyle/>
          <a:p>
            <a:pPr algn="r"/>
            <a:r>
              <a:rPr lang="en-GB" dirty="0">
                <a:solidFill>
                  <a:schemeClr val="bg1"/>
                </a:solidFill>
              </a:rPr>
              <a:t>Experience of Benefits, shared</a:t>
            </a:r>
          </a:p>
        </p:txBody>
      </p:sp>
    </p:spTree>
    <p:extLst>
      <p:ext uri="{BB962C8B-B14F-4D97-AF65-F5344CB8AC3E}">
        <p14:creationId xmlns:p14="http://schemas.microsoft.com/office/powerpoint/2010/main" val="2826462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rgbClr val="ED8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6651D-4B1D-43FA-AF75-4EB27C3DEC87}"/>
              </a:ext>
            </a:extLst>
          </p:cNvPr>
          <p:cNvSpPr>
            <a:spLocks noGrp="1"/>
          </p:cNvSpPr>
          <p:nvPr>
            <p:ph type="ctrTitle"/>
          </p:nvPr>
        </p:nvSpPr>
        <p:spPr>
          <a:xfrm>
            <a:off x="2241130" y="2048310"/>
            <a:ext cx="7709740" cy="2761380"/>
          </a:xfrm>
        </p:spPr>
        <p:txBody>
          <a:bodyPr vert="horz" lIns="91440" tIns="45720" rIns="91440" bIns="45720" rtlCol="0" anchor="b">
            <a:noAutofit/>
          </a:bodyPr>
          <a:lstStyle/>
          <a:p>
            <a:r>
              <a:rPr lang="en-GB" sz="9600" dirty="0"/>
              <a:t>BENEFIT  OF EXPERIENCE</a:t>
            </a:r>
          </a:p>
        </p:txBody>
      </p:sp>
      <p:sp>
        <p:nvSpPr>
          <p:cNvPr id="5" name="Subtitle 4">
            <a:extLst>
              <a:ext uri="{FF2B5EF4-FFF2-40B4-BE49-F238E27FC236}">
                <a16:creationId xmlns:a16="http://schemas.microsoft.com/office/drawing/2014/main" id="{CCF8E2A2-80C3-4A61-A381-33BC600C11BB}"/>
              </a:ext>
            </a:extLst>
          </p:cNvPr>
          <p:cNvSpPr>
            <a:spLocks noGrp="1"/>
          </p:cNvSpPr>
          <p:nvPr>
            <p:ph type="subTitle" idx="1"/>
          </p:nvPr>
        </p:nvSpPr>
        <p:spPr>
          <a:xfrm>
            <a:off x="1524000" y="4893383"/>
            <a:ext cx="9144000" cy="1589964"/>
          </a:xfrm>
        </p:spPr>
        <p:txBody>
          <a:bodyPr vert="horz" lIns="91440" tIns="45720" rIns="91440" bIns="45720" rtlCol="0">
            <a:normAutofit/>
          </a:bodyPr>
          <a:lstStyle/>
          <a:p>
            <a:r>
              <a:rPr lang="en-GB" spc="600" dirty="0"/>
              <a:t>Red Team</a:t>
            </a:r>
          </a:p>
        </p:txBody>
      </p:sp>
      <p:sp>
        <p:nvSpPr>
          <p:cNvPr id="2" name="Rectangle 1">
            <a:extLst>
              <a:ext uri="{FF2B5EF4-FFF2-40B4-BE49-F238E27FC236}">
                <a16:creationId xmlns:a16="http://schemas.microsoft.com/office/drawing/2014/main" id="{23865CB4-055D-4A6C-B7A3-B514A2F308FC}"/>
              </a:ext>
            </a:extLst>
          </p:cNvPr>
          <p:cNvSpPr/>
          <p:nvPr/>
        </p:nvSpPr>
        <p:spPr>
          <a:xfrm>
            <a:off x="9103743" y="6343291"/>
            <a:ext cx="3088257" cy="514709"/>
          </a:xfrm>
          <a:prstGeom prst="rect">
            <a:avLst/>
          </a:prstGeom>
          <a:solidFill>
            <a:srgbClr val="ED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71D6E13-BACF-4104-9B80-1F21F3091A5A}"/>
              </a:ext>
            </a:extLst>
          </p:cNvPr>
          <p:cNvPicPr>
            <a:picLocks noChangeAspect="1"/>
          </p:cNvPicPr>
          <p:nvPr/>
        </p:nvPicPr>
        <p:blipFill>
          <a:blip r:embed="rId3"/>
          <a:stretch>
            <a:fillRect/>
          </a:stretch>
        </p:blipFill>
        <p:spPr>
          <a:xfrm>
            <a:off x="9741408" y="840658"/>
            <a:ext cx="2450592" cy="6858000"/>
          </a:xfrm>
          <a:prstGeom prst="rect">
            <a:avLst/>
          </a:prstGeom>
        </p:spPr>
      </p:pic>
    </p:spTree>
    <p:extLst>
      <p:ext uri="{BB962C8B-B14F-4D97-AF65-F5344CB8AC3E}">
        <p14:creationId xmlns:p14="http://schemas.microsoft.com/office/powerpoint/2010/main" val="37007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524000" y="2128000"/>
            <a:ext cx="9144000" cy="37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E5C7E131-F736-421F-A2DE-DDFF92346431}"/>
              </a:ext>
            </a:extLst>
          </p:cNvPr>
          <p:cNvSpPr/>
          <p:nvPr/>
        </p:nvSpPr>
        <p:spPr>
          <a:xfrm>
            <a:off x="9126354" y="2416279"/>
            <a:ext cx="1865670" cy="3482331"/>
          </a:xfrm>
          <a:prstGeom prst="ellipse">
            <a:avLst/>
          </a:prstGeom>
          <a:noFill/>
          <a:ln w="38100">
            <a:solidFill>
              <a:srgbClr val="ED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BF7FD5D-1E30-4F23-8A48-10F20C8D52CF}"/>
              </a:ext>
            </a:extLst>
          </p:cNvPr>
          <p:cNvPicPr>
            <a:picLocks noChangeAspect="1"/>
          </p:cNvPicPr>
          <p:nvPr/>
        </p:nvPicPr>
        <p:blipFill>
          <a:blip r:embed="rId4"/>
          <a:stretch>
            <a:fillRect/>
          </a:stretch>
        </p:blipFill>
        <p:spPr>
          <a:xfrm>
            <a:off x="1502123" y="2324172"/>
            <a:ext cx="2432620" cy="3718882"/>
          </a:xfrm>
          <a:prstGeom prst="rect">
            <a:avLst/>
          </a:prstGeom>
        </p:spPr>
      </p:pic>
      <p:pic>
        <p:nvPicPr>
          <p:cNvPr id="7" name="Picture 6">
            <a:extLst>
              <a:ext uri="{FF2B5EF4-FFF2-40B4-BE49-F238E27FC236}">
                <a16:creationId xmlns:a16="http://schemas.microsoft.com/office/drawing/2014/main" id="{2D0C3860-F462-4F72-B3C0-EDFCF9E4AF6B}"/>
              </a:ext>
            </a:extLst>
          </p:cNvPr>
          <p:cNvPicPr>
            <a:picLocks noChangeAspect="1"/>
          </p:cNvPicPr>
          <p:nvPr/>
        </p:nvPicPr>
        <p:blipFill>
          <a:blip r:embed="rId4"/>
          <a:stretch>
            <a:fillRect/>
          </a:stretch>
        </p:blipFill>
        <p:spPr>
          <a:xfrm>
            <a:off x="6701051" y="2278626"/>
            <a:ext cx="2797791" cy="3685557"/>
          </a:xfrm>
          <a:prstGeom prst="rect">
            <a:avLst/>
          </a:prstGeom>
        </p:spPr>
      </p:pic>
      <p:cxnSp>
        <p:nvCxnSpPr>
          <p:cNvPr id="9" name="Straight Arrow Connector 8">
            <a:extLst>
              <a:ext uri="{FF2B5EF4-FFF2-40B4-BE49-F238E27FC236}">
                <a16:creationId xmlns:a16="http://schemas.microsoft.com/office/drawing/2014/main" id="{F436D875-5CA0-471F-B972-1556FD255485}"/>
              </a:ext>
            </a:extLst>
          </p:cNvPr>
          <p:cNvCxnSpPr>
            <a:cxnSpLocks/>
            <a:stCxn id="19" idx="2"/>
            <a:endCxn id="2" idx="7"/>
          </p:cNvCxnSpPr>
          <p:nvPr/>
        </p:nvCxnSpPr>
        <p:spPr>
          <a:xfrm flipH="1">
            <a:off x="10718803" y="2067466"/>
            <a:ext cx="621478" cy="858789"/>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C45D42-D1C5-4490-B97B-51ECB47EC20F}"/>
              </a:ext>
            </a:extLst>
          </p:cNvPr>
          <p:cNvCxnSpPr>
            <a:cxnSpLocks/>
            <a:stCxn id="28" idx="2"/>
          </p:cNvCxnSpPr>
          <p:nvPr/>
        </p:nvCxnSpPr>
        <p:spPr>
          <a:xfrm>
            <a:off x="567049" y="3429000"/>
            <a:ext cx="956951" cy="287594"/>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EEBE9E-8185-4E3E-B8DC-CB669FD5EDC7}"/>
              </a:ext>
            </a:extLst>
          </p:cNvPr>
          <p:cNvCxnSpPr>
            <a:cxnSpLocks/>
            <a:stCxn id="25" idx="2"/>
          </p:cNvCxnSpPr>
          <p:nvPr/>
        </p:nvCxnSpPr>
        <p:spPr>
          <a:xfrm flipH="1">
            <a:off x="7917051" y="1613111"/>
            <a:ext cx="849874" cy="1020973"/>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13A9CE8-C436-4599-B237-1A312C370D7A}"/>
              </a:ext>
            </a:extLst>
          </p:cNvPr>
          <p:cNvSpPr txBox="1"/>
          <p:nvPr/>
        </p:nvSpPr>
        <p:spPr>
          <a:xfrm>
            <a:off x="10668000" y="1544246"/>
            <a:ext cx="1344561" cy="523220"/>
          </a:xfrm>
          <a:prstGeom prst="rect">
            <a:avLst/>
          </a:prstGeom>
          <a:noFill/>
        </p:spPr>
        <p:txBody>
          <a:bodyPr wrap="square" rtlCol="0">
            <a:spAutoFit/>
          </a:bodyPr>
          <a:lstStyle/>
          <a:p>
            <a:r>
              <a:rPr lang="en-GB" sz="1400" dirty="0"/>
              <a:t>What does good look like?</a:t>
            </a:r>
          </a:p>
        </p:txBody>
      </p:sp>
      <p:sp>
        <p:nvSpPr>
          <p:cNvPr id="21" name="Title 20">
            <a:extLst>
              <a:ext uri="{FF2B5EF4-FFF2-40B4-BE49-F238E27FC236}">
                <a16:creationId xmlns:a16="http://schemas.microsoft.com/office/drawing/2014/main" id="{292FACB2-F027-49F9-99A2-A3E3A45AE599}"/>
              </a:ext>
            </a:extLst>
          </p:cNvPr>
          <p:cNvSpPr>
            <a:spLocks noGrp="1"/>
          </p:cNvSpPr>
          <p:nvPr>
            <p:ph type="title"/>
          </p:nvPr>
        </p:nvSpPr>
        <p:spPr/>
        <p:txBody>
          <a:bodyPr/>
          <a:lstStyle/>
          <a:p>
            <a:r>
              <a:rPr lang="en-GB" dirty="0"/>
              <a:t>Six Dumb Questions again</a:t>
            </a:r>
          </a:p>
        </p:txBody>
      </p:sp>
      <p:sp>
        <p:nvSpPr>
          <p:cNvPr id="25" name="TextBox 24">
            <a:extLst>
              <a:ext uri="{FF2B5EF4-FFF2-40B4-BE49-F238E27FC236}">
                <a16:creationId xmlns:a16="http://schemas.microsoft.com/office/drawing/2014/main" id="{17191B3E-4F62-47A4-9AC1-74D24BB026AE}"/>
              </a:ext>
            </a:extLst>
          </p:cNvPr>
          <p:cNvSpPr txBox="1"/>
          <p:nvPr/>
        </p:nvSpPr>
        <p:spPr>
          <a:xfrm>
            <a:off x="7917049" y="1089891"/>
            <a:ext cx="1699752" cy="523220"/>
          </a:xfrm>
          <a:prstGeom prst="rect">
            <a:avLst/>
          </a:prstGeom>
          <a:noFill/>
        </p:spPr>
        <p:txBody>
          <a:bodyPr wrap="square" rtlCol="0">
            <a:spAutoFit/>
          </a:bodyPr>
          <a:lstStyle/>
          <a:p>
            <a:r>
              <a:rPr lang="en-GB" sz="1400" dirty="0"/>
              <a:t>Who’s it for? </a:t>
            </a:r>
          </a:p>
          <a:p>
            <a:r>
              <a:rPr lang="en-GB" sz="1400" dirty="0"/>
              <a:t>What do they want?</a:t>
            </a:r>
          </a:p>
        </p:txBody>
      </p:sp>
      <p:sp>
        <p:nvSpPr>
          <p:cNvPr id="28" name="TextBox 27">
            <a:extLst>
              <a:ext uri="{FF2B5EF4-FFF2-40B4-BE49-F238E27FC236}">
                <a16:creationId xmlns:a16="http://schemas.microsoft.com/office/drawing/2014/main" id="{165902E4-4479-469E-9AC5-A5FCAAC356D8}"/>
              </a:ext>
            </a:extLst>
          </p:cNvPr>
          <p:cNvSpPr txBox="1"/>
          <p:nvPr/>
        </p:nvSpPr>
        <p:spPr>
          <a:xfrm>
            <a:off x="54078" y="2905780"/>
            <a:ext cx="1025942" cy="523220"/>
          </a:xfrm>
          <a:prstGeom prst="rect">
            <a:avLst/>
          </a:prstGeom>
          <a:noFill/>
        </p:spPr>
        <p:txBody>
          <a:bodyPr wrap="square" rtlCol="0">
            <a:spAutoFit/>
          </a:bodyPr>
          <a:lstStyle/>
          <a:p>
            <a:r>
              <a:rPr lang="en-GB" sz="1400" dirty="0"/>
              <a:t>What’s the point?</a:t>
            </a:r>
          </a:p>
        </p:txBody>
      </p:sp>
      <p:sp>
        <p:nvSpPr>
          <p:cNvPr id="26" name="Rectangle: Rounded Corners 25">
            <a:extLst>
              <a:ext uri="{FF2B5EF4-FFF2-40B4-BE49-F238E27FC236}">
                <a16:creationId xmlns:a16="http://schemas.microsoft.com/office/drawing/2014/main" id="{2306D517-32DA-4794-AC58-EAA39F4387D5}"/>
              </a:ext>
            </a:extLst>
          </p:cNvPr>
          <p:cNvSpPr/>
          <p:nvPr/>
        </p:nvSpPr>
        <p:spPr>
          <a:xfrm>
            <a:off x="1166352" y="2001893"/>
            <a:ext cx="10173928" cy="4053935"/>
          </a:xfrm>
          <a:prstGeom prst="roundRect">
            <a:avLst/>
          </a:prstGeom>
          <a:noFill/>
          <a:ln w="38100">
            <a:solidFill>
              <a:srgbClr val="ED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63B1A608-F013-4551-8E30-B30E94732CBF}"/>
              </a:ext>
            </a:extLst>
          </p:cNvPr>
          <p:cNvSpPr txBox="1"/>
          <p:nvPr/>
        </p:nvSpPr>
        <p:spPr>
          <a:xfrm>
            <a:off x="325229" y="1613111"/>
            <a:ext cx="1025942" cy="523220"/>
          </a:xfrm>
          <a:prstGeom prst="rect">
            <a:avLst/>
          </a:prstGeom>
          <a:noFill/>
        </p:spPr>
        <p:txBody>
          <a:bodyPr wrap="square" rtlCol="0">
            <a:spAutoFit/>
          </a:bodyPr>
          <a:lstStyle/>
          <a:p>
            <a:r>
              <a:rPr lang="en-GB" sz="1400" dirty="0"/>
              <a:t>How do we do this?</a:t>
            </a:r>
          </a:p>
        </p:txBody>
      </p:sp>
      <p:sp>
        <p:nvSpPr>
          <p:cNvPr id="34" name="TextBox 33">
            <a:extLst>
              <a:ext uri="{FF2B5EF4-FFF2-40B4-BE49-F238E27FC236}">
                <a16:creationId xmlns:a16="http://schemas.microsoft.com/office/drawing/2014/main" id="{37E79559-2A4F-484C-9DA5-0B49C8356CCE}"/>
              </a:ext>
            </a:extLst>
          </p:cNvPr>
          <p:cNvSpPr txBox="1"/>
          <p:nvPr/>
        </p:nvSpPr>
        <p:spPr>
          <a:xfrm>
            <a:off x="1502123" y="1027957"/>
            <a:ext cx="1529845" cy="523220"/>
          </a:xfrm>
          <a:prstGeom prst="rect">
            <a:avLst/>
          </a:prstGeom>
          <a:noFill/>
        </p:spPr>
        <p:txBody>
          <a:bodyPr wrap="square" rtlCol="0">
            <a:spAutoFit/>
          </a:bodyPr>
          <a:lstStyle/>
          <a:p>
            <a:r>
              <a:rPr lang="en-GB" sz="1400" dirty="0"/>
              <a:t>What makes this the best choice?</a:t>
            </a:r>
          </a:p>
        </p:txBody>
      </p:sp>
      <p:cxnSp>
        <p:nvCxnSpPr>
          <p:cNvPr id="35" name="Straight Arrow Connector 34">
            <a:extLst>
              <a:ext uri="{FF2B5EF4-FFF2-40B4-BE49-F238E27FC236}">
                <a16:creationId xmlns:a16="http://schemas.microsoft.com/office/drawing/2014/main" id="{9631D0B8-1D18-449D-89B0-843EFEBCA39E}"/>
              </a:ext>
            </a:extLst>
          </p:cNvPr>
          <p:cNvCxnSpPr>
            <a:cxnSpLocks/>
            <a:stCxn id="33" idx="2"/>
          </p:cNvCxnSpPr>
          <p:nvPr/>
        </p:nvCxnSpPr>
        <p:spPr>
          <a:xfrm>
            <a:off x="838200" y="2136331"/>
            <a:ext cx="341671" cy="433950"/>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E77F568-59B3-4C94-A2D4-BDD72484D06B}"/>
              </a:ext>
            </a:extLst>
          </p:cNvPr>
          <p:cNvCxnSpPr>
            <a:cxnSpLocks/>
            <a:stCxn id="34" idx="2"/>
          </p:cNvCxnSpPr>
          <p:nvPr/>
        </p:nvCxnSpPr>
        <p:spPr>
          <a:xfrm flipH="1">
            <a:off x="2265812" y="1551177"/>
            <a:ext cx="1234" cy="429889"/>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37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dirty="0"/>
              <a:t>This is manageable</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524000" y="2128000"/>
            <a:ext cx="9144000" cy="37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16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353114" y="166521"/>
            <a:ext cx="3485771" cy="66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EAC7000B-BDB8-4B4D-9D1F-AFC56897B99D}"/>
              </a:ext>
            </a:extLst>
          </p:cNvPr>
          <p:cNvSpPr>
            <a:spLocks noGrp="1" noChangeArrowheads="1"/>
          </p:cNvSpPr>
          <p:nvPr>
            <p:ph type="title"/>
          </p:nvPr>
        </p:nvSpPr>
        <p:spPr>
          <a:xfrm>
            <a:off x="838200" y="365125"/>
            <a:ext cx="10515600" cy="755650"/>
          </a:xfrm>
        </p:spPr>
        <p:txBody>
          <a:bodyPr/>
          <a:lstStyle/>
          <a:p>
            <a:pPr eaLnBrk="1" hangingPunct="1"/>
            <a:r>
              <a:rPr lang="en-GB" dirty="0"/>
              <a:t>This is not</a:t>
            </a:r>
          </a:p>
        </p:txBody>
      </p:sp>
    </p:spTree>
    <p:extLst>
      <p:ext uri="{BB962C8B-B14F-4D97-AF65-F5344CB8AC3E}">
        <p14:creationId xmlns:p14="http://schemas.microsoft.com/office/powerpoint/2010/main" val="251122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Pre-Mortem</a:t>
            </a:r>
          </a:p>
        </p:txBody>
      </p:sp>
      <p:sp>
        <p:nvSpPr>
          <p:cNvPr id="3" name="Content Placeholder 2"/>
          <p:cNvSpPr>
            <a:spLocks noGrp="1"/>
          </p:cNvSpPr>
          <p:nvPr>
            <p:ph idx="1"/>
          </p:nvPr>
        </p:nvSpPr>
        <p:spPr>
          <a:xfrm>
            <a:off x="838200" y="1825625"/>
            <a:ext cx="9738815" cy="4351338"/>
          </a:xfrm>
        </p:spPr>
        <p:txBody>
          <a:bodyPr>
            <a:normAutofit/>
          </a:bodyPr>
          <a:lstStyle/>
          <a:p>
            <a:pPr marL="0" indent="0">
              <a:buNone/>
            </a:pPr>
            <a:r>
              <a:rPr lang="en-GB" dirty="0"/>
              <a:t>A way to assess your risks</a:t>
            </a:r>
          </a:p>
          <a:p>
            <a:r>
              <a:rPr lang="en-GB" dirty="0"/>
              <a:t>Set the scene, “It’s a year from now, we ran the project and it all went wrong”.</a:t>
            </a:r>
          </a:p>
          <a:p>
            <a:r>
              <a:rPr lang="en-GB" dirty="0"/>
              <a:t>Describe how and why it went wrong</a:t>
            </a:r>
          </a:p>
          <a:p>
            <a:r>
              <a:rPr lang="en-GB" dirty="0"/>
              <a:t>See what you can do now to prevent this happening.</a:t>
            </a:r>
          </a:p>
          <a:p>
            <a:endParaRPr lang="en-GB" dirty="0"/>
          </a:p>
          <a:p>
            <a:pPr marL="0" indent="0">
              <a:buNone/>
            </a:pPr>
            <a:r>
              <a:rPr lang="en-GB" sz="2600" dirty="0"/>
              <a:t>Original idea by Gary Klein, quoted in Thinking Fast and Slow,      Daniel Kahneman</a:t>
            </a:r>
          </a:p>
          <a:p>
            <a:endParaRPr lang="en-GB" dirty="0"/>
          </a:p>
        </p:txBody>
      </p:sp>
    </p:spTree>
    <p:extLst>
      <p:ext uri="{BB962C8B-B14F-4D97-AF65-F5344CB8AC3E}">
        <p14:creationId xmlns:p14="http://schemas.microsoft.com/office/powerpoint/2010/main" val="153808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dirty="0"/>
              <a:t>Pre-Mortem</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524000" y="2128000"/>
            <a:ext cx="9144000" cy="37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11DE3EC-D375-4B0D-B286-0F8C25CA749B}"/>
              </a:ext>
            </a:extLst>
          </p:cNvPr>
          <p:cNvSpPr txBox="1"/>
          <p:nvPr/>
        </p:nvSpPr>
        <p:spPr>
          <a:xfrm>
            <a:off x="1635414" y="4575132"/>
            <a:ext cx="1025942" cy="738664"/>
          </a:xfrm>
          <a:prstGeom prst="rect">
            <a:avLst/>
          </a:prstGeom>
          <a:noFill/>
        </p:spPr>
        <p:txBody>
          <a:bodyPr wrap="square" rtlCol="0">
            <a:spAutoFit/>
          </a:bodyPr>
          <a:lstStyle/>
          <a:p>
            <a:r>
              <a:rPr lang="en-GB" sz="1400" dirty="0">
                <a:solidFill>
                  <a:srgbClr val="ED8000"/>
                </a:solidFill>
              </a:rPr>
              <a:t>Staff shortage crisis</a:t>
            </a:r>
          </a:p>
        </p:txBody>
      </p:sp>
      <p:cxnSp>
        <p:nvCxnSpPr>
          <p:cNvPr id="5" name="Straight Arrow Connector 4">
            <a:extLst>
              <a:ext uri="{FF2B5EF4-FFF2-40B4-BE49-F238E27FC236}">
                <a16:creationId xmlns:a16="http://schemas.microsoft.com/office/drawing/2014/main" id="{63C32ED7-046A-4599-A417-45AA2674568B}"/>
              </a:ext>
            </a:extLst>
          </p:cNvPr>
          <p:cNvCxnSpPr>
            <a:cxnSpLocks/>
            <a:stCxn id="4" idx="3"/>
          </p:cNvCxnSpPr>
          <p:nvPr/>
        </p:nvCxnSpPr>
        <p:spPr>
          <a:xfrm flipV="1">
            <a:off x="2661356" y="4688006"/>
            <a:ext cx="197345" cy="256458"/>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F5B4DD-84CB-4E21-873C-79125688821D}"/>
              </a:ext>
            </a:extLst>
          </p:cNvPr>
          <p:cNvSpPr txBox="1"/>
          <p:nvPr/>
        </p:nvSpPr>
        <p:spPr>
          <a:xfrm>
            <a:off x="10417748" y="4575344"/>
            <a:ext cx="1025942" cy="523220"/>
          </a:xfrm>
          <a:prstGeom prst="rect">
            <a:avLst/>
          </a:prstGeom>
          <a:noFill/>
        </p:spPr>
        <p:txBody>
          <a:bodyPr wrap="square" rtlCol="0">
            <a:spAutoFit/>
          </a:bodyPr>
          <a:lstStyle/>
          <a:p>
            <a:r>
              <a:rPr lang="en-GB" sz="1400" dirty="0">
                <a:solidFill>
                  <a:srgbClr val="ED8000"/>
                </a:solidFill>
              </a:rPr>
              <a:t>Target doubled</a:t>
            </a:r>
          </a:p>
        </p:txBody>
      </p:sp>
      <p:cxnSp>
        <p:nvCxnSpPr>
          <p:cNvPr id="8" name="Straight Arrow Connector 7">
            <a:extLst>
              <a:ext uri="{FF2B5EF4-FFF2-40B4-BE49-F238E27FC236}">
                <a16:creationId xmlns:a16="http://schemas.microsoft.com/office/drawing/2014/main" id="{4D73C714-B019-4494-9253-BC6DA5F02D4D}"/>
              </a:ext>
            </a:extLst>
          </p:cNvPr>
          <p:cNvCxnSpPr>
            <a:cxnSpLocks/>
            <a:stCxn id="7" idx="2"/>
          </p:cNvCxnSpPr>
          <p:nvPr/>
        </p:nvCxnSpPr>
        <p:spPr>
          <a:xfrm flipH="1">
            <a:off x="10351827" y="5098564"/>
            <a:ext cx="578892" cy="258851"/>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CD68FEE-8F76-4893-AD16-FFFAE83EE2E0}"/>
              </a:ext>
            </a:extLst>
          </p:cNvPr>
          <p:cNvSpPr txBox="1"/>
          <p:nvPr/>
        </p:nvSpPr>
        <p:spPr>
          <a:xfrm>
            <a:off x="6152822" y="2282464"/>
            <a:ext cx="1025942" cy="738664"/>
          </a:xfrm>
          <a:prstGeom prst="rect">
            <a:avLst/>
          </a:prstGeom>
          <a:noFill/>
        </p:spPr>
        <p:txBody>
          <a:bodyPr wrap="square" rtlCol="0">
            <a:spAutoFit/>
          </a:bodyPr>
          <a:lstStyle/>
          <a:p>
            <a:r>
              <a:rPr lang="en-GB" sz="1400" dirty="0">
                <a:solidFill>
                  <a:srgbClr val="ED8000"/>
                </a:solidFill>
              </a:rPr>
              <a:t>Too little reduction,  no savings</a:t>
            </a:r>
          </a:p>
        </p:txBody>
      </p:sp>
      <p:cxnSp>
        <p:nvCxnSpPr>
          <p:cNvPr id="12" name="Straight Arrow Connector 11">
            <a:extLst>
              <a:ext uri="{FF2B5EF4-FFF2-40B4-BE49-F238E27FC236}">
                <a16:creationId xmlns:a16="http://schemas.microsoft.com/office/drawing/2014/main" id="{3BDB760F-CF03-4A06-A8F1-795AD50BDDED}"/>
              </a:ext>
            </a:extLst>
          </p:cNvPr>
          <p:cNvCxnSpPr>
            <a:cxnSpLocks/>
            <a:stCxn id="11" idx="2"/>
          </p:cNvCxnSpPr>
          <p:nvPr/>
        </p:nvCxnSpPr>
        <p:spPr>
          <a:xfrm flipH="1">
            <a:off x="6434919" y="3021128"/>
            <a:ext cx="230874" cy="761007"/>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7B370F3-C36C-4F73-9F9C-5C2D8C7F98E7}"/>
              </a:ext>
            </a:extLst>
          </p:cNvPr>
          <p:cNvSpPr txBox="1"/>
          <p:nvPr/>
        </p:nvSpPr>
        <p:spPr>
          <a:xfrm>
            <a:off x="8819738" y="5694307"/>
            <a:ext cx="1025942" cy="523220"/>
          </a:xfrm>
          <a:prstGeom prst="rect">
            <a:avLst/>
          </a:prstGeom>
          <a:noFill/>
        </p:spPr>
        <p:txBody>
          <a:bodyPr wrap="square" rtlCol="0">
            <a:spAutoFit/>
          </a:bodyPr>
          <a:lstStyle/>
          <a:p>
            <a:r>
              <a:rPr lang="en-GB" sz="1400" dirty="0">
                <a:solidFill>
                  <a:srgbClr val="ED8000"/>
                </a:solidFill>
              </a:rPr>
              <a:t>Objective missed</a:t>
            </a:r>
          </a:p>
        </p:txBody>
      </p:sp>
      <p:cxnSp>
        <p:nvCxnSpPr>
          <p:cNvPr id="17" name="Straight Arrow Connector 16">
            <a:extLst>
              <a:ext uri="{FF2B5EF4-FFF2-40B4-BE49-F238E27FC236}">
                <a16:creationId xmlns:a16="http://schemas.microsoft.com/office/drawing/2014/main" id="{666A6CE7-AB4E-40AB-9CF3-94FB5955B053}"/>
              </a:ext>
            </a:extLst>
          </p:cNvPr>
          <p:cNvCxnSpPr>
            <a:cxnSpLocks/>
            <a:stCxn id="16" idx="0"/>
          </p:cNvCxnSpPr>
          <p:nvPr/>
        </p:nvCxnSpPr>
        <p:spPr>
          <a:xfrm flipH="1" flipV="1">
            <a:off x="9068937" y="5357415"/>
            <a:ext cx="263772" cy="336892"/>
          </a:xfrm>
          <a:prstGeom prst="straightConnector1">
            <a:avLst/>
          </a:prstGeom>
          <a:ln w="38100">
            <a:solidFill>
              <a:srgbClr val="ED8000"/>
            </a:solidFill>
            <a:headEnd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33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CC2F7-D52C-468B-8DA7-1D6175D08DCF}"/>
              </a:ext>
            </a:extLst>
          </p:cNvPr>
          <p:cNvSpPr>
            <a:spLocks noGrp="1"/>
          </p:cNvSpPr>
          <p:nvPr>
            <p:ph type="title"/>
          </p:nvPr>
        </p:nvSpPr>
        <p:spPr/>
        <p:txBody>
          <a:bodyPr/>
          <a:lstStyle/>
          <a:p>
            <a:r>
              <a:rPr lang="en-GB" dirty="0">
                <a:solidFill>
                  <a:srgbClr val="ED8000"/>
                </a:solidFill>
              </a:rPr>
              <a:t>Comments?</a:t>
            </a:r>
          </a:p>
        </p:txBody>
      </p:sp>
      <p:sp>
        <p:nvSpPr>
          <p:cNvPr id="5" name="Text Placeholder 4">
            <a:extLst>
              <a:ext uri="{FF2B5EF4-FFF2-40B4-BE49-F238E27FC236}">
                <a16:creationId xmlns:a16="http://schemas.microsoft.com/office/drawing/2014/main" id="{B0DB649F-3377-459E-BC91-19DD5CE374E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806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8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BDD-B07C-4F6C-974E-0A49BA7415B2}"/>
              </a:ext>
            </a:extLst>
          </p:cNvPr>
          <p:cNvSpPr>
            <a:spLocks noGrp="1"/>
          </p:cNvSpPr>
          <p:nvPr>
            <p:ph type="ctrTitle"/>
          </p:nvPr>
        </p:nvSpPr>
        <p:spPr>
          <a:xfrm>
            <a:off x="1524000" y="1985992"/>
            <a:ext cx="9144000" cy="2886015"/>
          </a:xfrm>
        </p:spPr>
        <p:txBody>
          <a:bodyPr>
            <a:noAutofit/>
          </a:bodyPr>
          <a:lstStyle/>
          <a:p>
            <a:r>
              <a:rPr lang="en-GB" sz="9600" spc="600" dirty="0">
                <a:solidFill>
                  <a:schemeClr val="bg1"/>
                </a:solidFill>
              </a:rPr>
              <a:t>BENEFIT  OF</a:t>
            </a:r>
            <a:br>
              <a:rPr lang="en-GB" sz="9600" spc="600" dirty="0">
                <a:solidFill>
                  <a:schemeClr val="bg1"/>
                </a:solidFill>
              </a:rPr>
            </a:br>
            <a:r>
              <a:rPr lang="en-GB" sz="9600" spc="600" dirty="0">
                <a:solidFill>
                  <a:schemeClr val="bg1"/>
                </a:solidFill>
              </a:rPr>
              <a:t>EXPERIENCE</a:t>
            </a:r>
          </a:p>
        </p:txBody>
      </p:sp>
      <p:sp>
        <p:nvSpPr>
          <p:cNvPr id="3" name="Subtitle 2">
            <a:extLst>
              <a:ext uri="{FF2B5EF4-FFF2-40B4-BE49-F238E27FC236}">
                <a16:creationId xmlns:a16="http://schemas.microsoft.com/office/drawing/2014/main" id="{3E0FBB34-9801-4232-9161-59759AC6D137}"/>
              </a:ext>
            </a:extLst>
          </p:cNvPr>
          <p:cNvSpPr>
            <a:spLocks noGrp="1"/>
          </p:cNvSpPr>
          <p:nvPr>
            <p:ph type="subTitle" idx="1"/>
          </p:nvPr>
        </p:nvSpPr>
        <p:spPr>
          <a:xfrm>
            <a:off x="1524000" y="5202238"/>
            <a:ext cx="9144000" cy="1655762"/>
          </a:xfrm>
        </p:spPr>
        <p:txBody>
          <a:bodyPr>
            <a:normAutofit/>
          </a:bodyPr>
          <a:lstStyle/>
          <a:p>
            <a:r>
              <a:rPr lang="en-GB" spc="600" dirty="0"/>
              <a:t>Red Team</a:t>
            </a:r>
          </a:p>
          <a:p>
            <a:r>
              <a:rPr lang="en-GB" spc="600" dirty="0"/>
              <a:t>david.waller@keldale.com</a:t>
            </a:r>
          </a:p>
        </p:txBody>
      </p:sp>
      <p:pic>
        <p:nvPicPr>
          <p:cNvPr id="10" name="Picture 9" descr="A picture containing clothing, indoor&#10;&#10;Description automatically generated">
            <a:extLst>
              <a:ext uri="{FF2B5EF4-FFF2-40B4-BE49-F238E27FC236}">
                <a16:creationId xmlns:a16="http://schemas.microsoft.com/office/drawing/2014/main" id="{691E2A98-CD42-44E4-B5D4-1B5F4175D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86" y="833283"/>
            <a:ext cx="2635424" cy="6858000"/>
          </a:xfrm>
          <a:prstGeom prst="rect">
            <a:avLst/>
          </a:prstGeom>
        </p:spPr>
      </p:pic>
    </p:spTree>
    <p:extLst>
      <p:ext uri="{BB962C8B-B14F-4D97-AF65-F5344CB8AC3E}">
        <p14:creationId xmlns:p14="http://schemas.microsoft.com/office/powerpoint/2010/main" val="197512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CAC1-5DB1-4964-8C09-45EA98B60EAF}"/>
              </a:ext>
            </a:extLst>
          </p:cNvPr>
          <p:cNvSpPr>
            <a:spLocks noGrp="1"/>
          </p:cNvSpPr>
          <p:nvPr>
            <p:ph type="title"/>
          </p:nvPr>
        </p:nvSpPr>
        <p:spPr/>
        <p:txBody>
          <a:bodyPr/>
          <a:lstStyle/>
          <a:p>
            <a:r>
              <a:rPr lang="en-GB" dirty="0"/>
              <a:t>The Red Team</a:t>
            </a:r>
          </a:p>
        </p:txBody>
      </p:sp>
      <p:sp>
        <p:nvSpPr>
          <p:cNvPr id="3" name="Content Placeholder 2">
            <a:extLst>
              <a:ext uri="{FF2B5EF4-FFF2-40B4-BE49-F238E27FC236}">
                <a16:creationId xmlns:a16="http://schemas.microsoft.com/office/drawing/2014/main" id="{5EB5C1C2-6904-46B0-B1FD-CE165606C47D}"/>
              </a:ext>
            </a:extLst>
          </p:cNvPr>
          <p:cNvSpPr>
            <a:spLocks noGrp="1"/>
          </p:cNvSpPr>
          <p:nvPr>
            <p:ph idx="1"/>
          </p:nvPr>
        </p:nvSpPr>
        <p:spPr/>
        <p:txBody>
          <a:bodyPr>
            <a:normAutofit/>
          </a:bodyPr>
          <a:lstStyle/>
          <a:p>
            <a:pPr marL="0" indent="0">
              <a:buNone/>
            </a:pPr>
            <a:r>
              <a:rPr lang="en-GB" sz="3200" dirty="0"/>
              <a:t>A red team is a team that is formed with the objective of subjecting an organisation’s plans, programmes, ideas and assumptions to rigorous analysis and challenge.  Red teaming is the work performed by the red team in identifying and assessing, inter alia, assumptions, alternative options, vulnerabilities, limitations and risks for that organisation.</a:t>
            </a:r>
          </a:p>
          <a:p>
            <a:pPr marL="0" indent="0">
              <a:buNone/>
            </a:pPr>
            <a:endParaRPr lang="en-GB" sz="3200" dirty="0"/>
          </a:p>
          <a:p>
            <a:pPr marL="0" indent="0">
              <a:buNone/>
            </a:pPr>
            <a:r>
              <a:rPr lang="en-GB" sz="2200" dirty="0"/>
              <a:t>Red Teaming Guide (2nd Edition)</a:t>
            </a:r>
          </a:p>
          <a:p>
            <a:pPr marL="0" indent="0">
              <a:buNone/>
            </a:pPr>
            <a:r>
              <a:rPr lang="en-GB" sz="2200" dirty="0"/>
              <a:t>The Development, Concepts and Doctrine Centre </a:t>
            </a:r>
          </a:p>
        </p:txBody>
      </p:sp>
    </p:spTree>
    <p:extLst>
      <p:ext uri="{BB962C8B-B14F-4D97-AF65-F5344CB8AC3E}">
        <p14:creationId xmlns:p14="http://schemas.microsoft.com/office/powerpoint/2010/main" val="143522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6221A-ADF5-4388-AB99-F51FEE936088}"/>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38EFC68B-C184-4D44-85FF-571F12AF9ABE}"/>
              </a:ext>
            </a:extLst>
          </p:cNvPr>
          <p:cNvPicPr>
            <a:picLocks noChangeAspect="1"/>
          </p:cNvPicPr>
          <p:nvPr/>
        </p:nvPicPr>
        <p:blipFill>
          <a:blip r:embed="rId3"/>
          <a:stretch>
            <a:fillRect/>
          </a:stretch>
        </p:blipFill>
        <p:spPr>
          <a:xfrm>
            <a:off x="103568" y="4082847"/>
            <a:ext cx="1469263" cy="2798307"/>
          </a:xfrm>
          <a:prstGeom prst="rect">
            <a:avLst/>
          </a:prstGeom>
        </p:spPr>
      </p:pic>
      <p:pic>
        <p:nvPicPr>
          <p:cNvPr id="6" name="Picture 5">
            <a:extLst>
              <a:ext uri="{FF2B5EF4-FFF2-40B4-BE49-F238E27FC236}">
                <a16:creationId xmlns:a16="http://schemas.microsoft.com/office/drawing/2014/main" id="{4B2BDB08-2D9F-48F8-8EE8-F7D93B8ADF62}"/>
              </a:ext>
            </a:extLst>
          </p:cNvPr>
          <p:cNvPicPr>
            <a:picLocks noChangeAspect="1"/>
          </p:cNvPicPr>
          <p:nvPr/>
        </p:nvPicPr>
        <p:blipFill>
          <a:blip r:embed="rId4"/>
          <a:stretch>
            <a:fillRect/>
          </a:stretch>
        </p:blipFill>
        <p:spPr>
          <a:xfrm>
            <a:off x="2340187" y="842631"/>
            <a:ext cx="7511626" cy="5455812"/>
          </a:xfrm>
          <a:prstGeom prst="rect">
            <a:avLst/>
          </a:prstGeom>
        </p:spPr>
      </p:pic>
      <p:sp>
        <p:nvSpPr>
          <p:cNvPr id="2" name="Title 1">
            <a:extLst>
              <a:ext uri="{FF2B5EF4-FFF2-40B4-BE49-F238E27FC236}">
                <a16:creationId xmlns:a16="http://schemas.microsoft.com/office/drawing/2014/main" id="{59383368-29E8-42F0-8CC4-FCE70D9E0A0E}"/>
              </a:ext>
            </a:extLst>
          </p:cNvPr>
          <p:cNvSpPr>
            <a:spLocks noGrp="1"/>
          </p:cNvSpPr>
          <p:nvPr>
            <p:ph type="title"/>
          </p:nvPr>
        </p:nvSpPr>
        <p:spPr/>
        <p:txBody>
          <a:bodyPr/>
          <a:lstStyle/>
          <a:p>
            <a:r>
              <a:rPr lang="en-GB" dirty="0"/>
              <a:t>Red Team framework</a:t>
            </a:r>
          </a:p>
        </p:txBody>
      </p:sp>
    </p:spTree>
    <p:extLst>
      <p:ext uri="{BB962C8B-B14F-4D97-AF65-F5344CB8AC3E}">
        <p14:creationId xmlns:p14="http://schemas.microsoft.com/office/powerpoint/2010/main" val="143515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2314-BE64-4D1A-BEAA-01C59A7D6930}"/>
              </a:ext>
            </a:extLst>
          </p:cNvPr>
          <p:cNvSpPr>
            <a:spLocks noGrp="1"/>
          </p:cNvSpPr>
          <p:nvPr>
            <p:ph type="title"/>
          </p:nvPr>
        </p:nvSpPr>
        <p:spPr/>
        <p:txBody>
          <a:bodyPr/>
          <a:lstStyle/>
          <a:p>
            <a:r>
              <a:rPr lang="en-GB" dirty="0"/>
              <a:t>Structure and creativity</a:t>
            </a:r>
          </a:p>
        </p:txBody>
      </p:sp>
      <p:sp>
        <p:nvSpPr>
          <p:cNvPr id="3" name="Content Placeholder 2">
            <a:extLst>
              <a:ext uri="{FF2B5EF4-FFF2-40B4-BE49-F238E27FC236}">
                <a16:creationId xmlns:a16="http://schemas.microsoft.com/office/drawing/2014/main" id="{AA8332E7-178D-41C4-831C-27E2D91E6496}"/>
              </a:ext>
            </a:extLst>
          </p:cNvPr>
          <p:cNvSpPr>
            <a:spLocks noGrp="1"/>
          </p:cNvSpPr>
          <p:nvPr>
            <p:ph idx="1"/>
          </p:nvPr>
        </p:nvSpPr>
        <p:spPr/>
        <p:txBody>
          <a:bodyPr/>
          <a:lstStyle/>
          <a:p>
            <a:pPr marL="0" indent="0">
              <a:buNone/>
            </a:pPr>
            <a:r>
              <a:rPr lang="en-GB" sz="3200" dirty="0"/>
              <a:t>Red teaming is the independent application of a range of structured, creative and critical thinking techniques to assist the end user make a better informed decision or produce a more robust product.</a:t>
            </a:r>
          </a:p>
          <a:p>
            <a:pPr marL="0" lvl="0" indent="0">
              <a:buNone/>
            </a:pPr>
            <a:endParaRPr lang="en-GB" sz="3200" dirty="0">
              <a:solidFill>
                <a:prstClr val="black"/>
              </a:solidFill>
            </a:endParaRPr>
          </a:p>
          <a:p>
            <a:pPr marL="0" lvl="0" indent="0">
              <a:buNone/>
            </a:pPr>
            <a:r>
              <a:rPr lang="en-GB" sz="2200" dirty="0">
                <a:solidFill>
                  <a:prstClr val="black"/>
                </a:solidFill>
              </a:rPr>
              <a:t>Red Teaming Guide (2nd Edition)</a:t>
            </a:r>
          </a:p>
          <a:p>
            <a:pPr marL="0" lvl="0" indent="0">
              <a:buNone/>
            </a:pPr>
            <a:r>
              <a:rPr lang="en-GB" sz="2200" dirty="0">
                <a:solidFill>
                  <a:prstClr val="black"/>
                </a:solidFill>
              </a:rPr>
              <a:t>The Development, Concepts and Doctrine Centre </a:t>
            </a:r>
          </a:p>
          <a:p>
            <a:pPr marL="0" indent="0">
              <a:buNone/>
            </a:pPr>
            <a:endParaRPr lang="en-GB" dirty="0"/>
          </a:p>
        </p:txBody>
      </p:sp>
    </p:spTree>
    <p:extLst>
      <p:ext uri="{BB962C8B-B14F-4D97-AF65-F5344CB8AC3E}">
        <p14:creationId xmlns:p14="http://schemas.microsoft.com/office/powerpoint/2010/main" val="3353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4252-E6F5-4636-8A7E-39025314AB51}"/>
              </a:ext>
            </a:extLst>
          </p:cNvPr>
          <p:cNvSpPr>
            <a:spLocks noGrp="1"/>
          </p:cNvSpPr>
          <p:nvPr>
            <p:ph type="title"/>
          </p:nvPr>
        </p:nvSpPr>
        <p:spPr/>
        <p:txBody>
          <a:bodyPr/>
          <a:lstStyle/>
          <a:p>
            <a:r>
              <a:rPr lang="en-GB" dirty="0">
                <a:solidFill>
                  <a:srgbClr val="ED8000"/>
                </a:solidFill>
              </a:rPr>
              <a:t>Six dumb questions </a:t>
            </a:r>
            <a:r>
              <a:rPr lang="en-GB" sz="2800" dirty="0">
                <a:solidFill>
                  <a:srgbClr val="ED8000"/>
                </a:solidFill>
              </a:rPr>
              <a:t>that deserve smart answers</a:t>
            </a:r>
          </a:p>
        </p:txBody>
      </p:sp>
      <p:pic>
        <p:nvPicPr>
          <p:cNvPr id="10" name="Picture 9" descr="A picture containing indoor, table, white, sitting&#10;&#10;Description automatically generated">
            <a:extLst>
              <a:ext uri="{FF2B5EF4-FFF2-40B4-BE49-F238E27FC236}">
                <a16:creationId xmlns:a16="http://schemas.microsoft.com/office/drawing/2014/main" id="{EFC8FC9E-F371-48B8-883E-336B2CDFD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770" y="4083321"/>
            <a:ext cx="1496297" cy="2797833"/>
          </a:xfrm>
          <a:prstGeom prst="rect">
            <a:avLst/>
          </a:prstGeom>
        </p:spPr>
      </p:pic>
      <p:sp>
        <p:nvSpPr>
          <p:cNvPr id="12" name="Content Placeholder 11">
            <a:extLst>
              <a:ext uri="{FF2B5EF4-FFF2-40B4-BE49-F238E27FC236}">
                <a16:creationId xmlns:a16="http://schemas.microsoft.com/office/drawing/2014/main" id="{66928A65-F541-4E3E-BA87-D1CA57FD097C}"/>
              </a:ext>
            </a:extLst>
          </p:cNvPr>
          <p:cNvSpPr>
            <a:spLocks noGrp="1"/>
          </p:cNvSpPr>
          <p:nvPr>
            <p:ph idx="1"/>
          </p:nvPr>
        </p:nvSpPr>
        <p:spPr/>
        <p:txBody>
          <a:bodyPr/>
          <a:lstStyle/>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What does ‘good’ look like round here? </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What’s the point of this change? </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Who is it really for? </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What do they actually want?</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How do we get this done?</a:t>
            </a:r>
          </a:p>
          <a:p>
            <a:pPr lvl="0">
              <a:lnSpc>
                <a:spcPct val="115000"/>
              </a:lnSpc>
              <a:buFont typeface="+mj-lt"/>
              <a:buAutoNum type="arabicPeriod"/>
            </a:pPr>
            <a:r>
              <a:rPr lang="en-GB" dirty="0">
                <a:latin typeface="Arial" panose="020B0604020202020204" pitchFamily="34" charset="0"/>
                <a:ea typeface="Times New Roman" panose="02020603050405020304" pitchFamily="18" charset="0"/>
                <a:cs typeface="Times New Roman" panose="02020603050405020304" pitchFamily="18" charset="0"/>
              </a:rPr>
              <a:t>What makes this option better than Plan B?</a:t>
            </a:r>
          </a:p>
        </p:txBody>
      </p:sp>
    </p:spTree>
    <p:extLst>
      <p:ext uri="{BB962C8B-B14F-4D97-AF65-F5344CB8AC3E}">
        <p14:creationId xmlns:p14="http://schemas.microsoft.com/office/powerpoint/2010/main" val="1852258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357249" y="99922"/>
            <a:ext cx="4557022" cy="6212168"/>
          </a:xfrm>
        </p:spPr>
      </p:pic>
      <p:sp>
        <p:nvSpPr>
          <p:cNvPr id="5" name="TextBox 4"/>
          <p:cNvSpPr txBox="1"/>
          <p:nvPr/>
        </p:nvSpPr>
        <p:spPr>
          <a:xfrm>
            <a:off x="838200" y="1404968"/>
            <a:ext cx="4226728" cy="4524315"/>
          </a:xfrm>
          <a:prstGeom prst="rect">
            <a:avLst/>
          </a:prstGeom>
          <a:noFill/>
        </p:spPr>
        <p:txBody>
          <a:bodyPr wrap="square" rtlCol="0">
            <a:spAutoFit/>
          </a:bodyPr>
          <a:lstStyle/>
          <a:p>
            <a:pPr marL="342900" indent="-342900">
              <a:buAutoNum type="arabicPeriod"/>
            </a:pPr>
            <a:r>
              <a:rPr lang="en-GB" dirty="0"/>
              <a:t>Set </a:t>
            </a:r>
            <a:r>
              <a:rPr lang="en-GB" dirty="0">
                <a:solidFill>
                  <a:srgbClr val="000000"/>
                </a:solidFill>
              </a:rPr>
              <a:t>th</a:t>
            </a:r>
            <a:r>
              <a:rPr lang="en-GB" dirty="0"/>
              <a:t>e scene </a:t>
            </a:r>
          </a:p>
          <a:p>
            <a:pPr marL="342900" indent="-342900">
              <a:buAutoNum type="arabicPeriod"/>
            </a:pPr>
            <a:r>
              <a:rPr lang="en-GB" dirty="0"/>
              <a:t>Choose to change</a:t>
            </a:r>
          </a:p>
          <a:p>
            <a:pPr marL="342900" indent="-342900">
              <a:buAutoNum type="arabicPeriod"/>
            </a:pPr>
            <a:endParaRPr lang="en-GB" dirty="0"/>
          </a:p>
          <a:p>
            <a:pPr marL="342900" indent="-342900">
              <a:buFont typeface="+mj-lt"/>
              <a:buAutoNum type="arabicPeriod"/>
            </a:pPr>
            <a:r>
              <a:rPr lang="en-GB" b="1" dirty="0"/>
              <a:t>First filter </a:t>
            </a:r>
            <a:r>
              <a:rPr lang="en-GB" dirty="0"/>
              <a:t>– focus the desire to change </a:t>
            </a:r>
          </a:p>
          <a:p>
            <a:pPr marL="342900" indent="-342900">
              <a:buFont typeface="+mj-lt"/>
              <a:buAutoNum type="arabicPeriod"/>
            </a:pPr>
            <a:endParaRPr lang="en-GB" dirty="0"/>
          </a:p>
          <a:p>
            <a:pPr marL="342900" indent="-342900">
              <a:buFont typeface="+mj-lt"/>
              <a:buAutoNum type="arabicPeriod"/>
            </a:pPr>
            <a:r>
              <a:rPr lang="en-GB" b="1" dirty="0"/>
              <a:t>Second filter </a:t>
            </a:r>
            <a:r>
              <a:rPr lang="en-GB" dirty="0"/>
              <a:t>– test the Hypothesis</a:t>
            </a:r>
          </a:p>
          <a:p>
            <a:pPr marL="342900" indent="-342900">
              <a:buFont typeface="+mj-lt"/>
              <a:buAutoNum type="arabicPeriod"/>
            </a:pPr>
            <a:endParaRPr lang="en-GB" dirty="0"/>
          </a:p>
          <a:p>
            <a:pPr marL="342900" indent="-342900">
              <a:buFont typeface="+mj-lt"/>
              <a:buAutoNum type="arabicPeriod"/>
            </a:pPr>
            <a:r>
              <a:rPr lang="en-GB" dirty="0"/>
              <a:t>Turn the Hypothesis into an Objective</a:t>
            </a:r>
          </a:p>
          <a:p>
            <a:pPr marL="342900" indent="-342900">
              <a:buFont typeface="+mj-lt"/>
              <a:buAutoNum type="arabicPeriod"/>
            </a:pPr>
            <a:r>
              <a:rPr lang="en-GB" dirty="0"/>
              <a:t>Optimise the value of the Objective</a:t>
            </a:r>
          </a:p>
          <a:p>
            <a:pPr marL="342900" indent="-342900">
              <a:buFont typeface="+mj-lt"/>
              <a:buAutoNum type="arabicPeriod"/>
            </a:pPr>
            <a:endParaRPr lang="en-GB" dirty="0"/>
          </a:p>
          <a:p>
            <a:pPr marL="342900" indent="-342900">
              <a:buFont typeface="+mj-lt"/>
              <a:buAutoNum type="arabicPeriod"/>
            </a:pPr>
            <a:r>
              <a:rPr lang="en-GB" b="1" dirty="0"/>
              <a:t>Third filter </a:t>
            </a:r>
            <a:r>
              <a:rPr lang="en-GB" dirty="0"/>
              <a:t>- test the Objective</a:t>
            </a:r>
          </a:p>
          <a:p>
            <a:pPr marL="342900" indent="-342900">
              <a:buFont typeface="+mj-lt"/>
              <a:buAutoNum type="arabicPeriod"/>
            </a:pPr>
            <a:endParaRPr lang="en-GB" dirty="0"/>
          </a:p>
          <a:p>
            <a:pPr marL="342900" indent="-342900">
              <a:buFont typeface="+mj-lt"/>
              <a:buAutoNum type="arabicPeriod"/>
            </a:pPr>
            <a:r>
              <a:rPr lang="en-GB" dirty="0"/>
              <a:t>Plan to realise the Ends </a:t>
            </a:r>
          </a:p>
          <a:p>
            <a:pPr marL="342900" indent="-342900">
              <a:buFont typeface="+mj-lt"/>
              <a:buAutoNum type="arabicPeriod"/>
            </a:pPr>
            <a:endParaRPr lang="en-GB" b="1" dirty="0"/>
          </a:p>
          <a:p>
            <a:pPr marL="342900" indent="-342900">
              <a:buFont typeface="+mj-lt"/>
              <a:buAutoNum type="arabicPeriod"/>
            </a:pPr>
            <a:r>
              <a:rPr lang="en-GB" b="1" dirty="0"/>
              <a:t>Fourth filter </a:t>
            </a:r>
            <a:r>
              <a:rPr lang="en-GB" dirty="0"/>
              <a:t>- test the Benefits</a:t>
            </a:r>
          </a:p>
        </p:txBody>
      </p:sp>
      <p:sp>
        <p:nvSpPr>
          <p:cNvPr id="7" name="Title 1">
            <a:extLst>
              <a:ext uri="{FF2B5EF4-FFF2-40B4-BE49-F238E27FC236}">
                <a16:creationId xmlns:a16="http://schemas.microsoft.com/office/drawing/2014/main" id="{BD4AA6DE-D0FC-46CB-8E35-AFAE9F2BF04D}"/>
              </a:ext>
            </a:extLst>
          </p:cNvPr>
          <p:cNvSpPr>
            <a:spLocks noGrp="1"/>
          </p:cNvSpPr>
          <p:nvPr>
            <p:ph type="title"/>
          </p:nvPr>
        </p:nvSpPr>
        <p:spPr>
          <a:xfrm>
            <a:off x="838200" y="365125"/>
            <a:ext cx="10515600" cy="755650"/>
          </a:xfrm>
        </p:spPr>
        <p:txBody>
          <a:bodyPr>
            <a:normAutofit/>
          </a:bodyPr>
          <a:lstStyle/>
          <a:p>
            <a:r>
              <a:rPr lang="en-GB" dirty="0"/>
              <a:t>Idea Test</a:t>
            </a:r>
          </a:p>
        </p:txBody>
      </p:sp>
    </p:spTree>
    <p:extLst>
      <p:ext uri="{BB962C8B-B14F-4D97-AF65-F5344CB8AC3E}">
        <p14:creationId xmlns:p14="http://schemas.microsoft.com/office/powerpoint/2010/main" val="175713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692380" y="365125"/>
            <a:ext cx="5989351" cy="5983808"/>
          </a:xfrm>
        </p:spPr>
      </p:pic>
      <p:sp>
        <p:nvSpPr>
          <p:cNvPr id="19460" name="Rectangle 3"/>
          <p:cNvSpPr txBox="1">
            <a:spLocks noChangeArrowheads="1"/>
          </p:cNvSpPr>
          <p:nvPr/>
        </p:nvSpPr>
        <p:spPr bwMode="auto">
          <a:xfrm>
            <a:off x="1631950" y="2060575"/>
            <a:ext cx="302389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Font typeface="Arial" charset="0"/>
              <a:buNone/>
            </a:pPr>
            <a:r>
              <a:rPr lang="en-GB" sz="2400" dirty="0">
                <a:solidFill>
                  <a:srgbClr val="000000"/>
                </a:solidFill>
                <a:latin typeface="Calibri" pitchFamily="34" charset="0"/>
              </a:rPr>
              <a:t>Means – what you use</a:t>
            </a:r>
          </a:p>
          <a:p>
            <a:pPr algn="l" eaLnBrk="1" hangingPunct="1">
              <a:buFont typeface="Arial" charset="0"/>
              <a:buNone/>
            </a:pPr>
            <a:r>
              <a:rPr lang="en-GB" sz="2400" dirty="0">
                <a:solidFill>
                  <a:srgbClr val="000000"/>
                </a:solidFill>
                <a:latin typeface="Calibri" pitchFamily="34" charset="0"/>
              </a:rPr>
              <a:t>Ways – what you do</a:t>
            </a:r>
          </a:p>
          <a:p>
            <a:pPr algn="l" eaLnBrk="1" hangingPunct="1">
              <a:buFont typeface="Arial" charset="0"/>
              <a:buNone/>
            </a:pPr>
            <a:r>
              <a:rPr lang="en-GB" sz="2400" dirty="0">
                <a:solidFill>
                  <a:srgbClr val="000000"/>
                </a:solidFill>
                <a:latin typeface="Calibri" pitchFamily="34" charset="0"/>
              </a:rPr>
              <a:t>Ends – What you want</a:t>
            </a:r>
          </a:p>
        </p:txBody>
      </p:sp>
      <p:sp>
        <p:nvSpPr>
          <p:cNvPr id="19458" name="Rectangle 2"/>
          <p:cNvSpPr>
            <a:spLocks noGrp="1" noChangeArrowheads="1"/>
          </p:cNvSpPr>
          <p:nvPr>
            <p:ph type="title"/>
          </p:nvPr>
        </p:nvSpPr>
        <p:spPr/>
        <p:txBody>
          <a:bodyPr/>
          <a:lstStyle/>
          <a:p>
            <a:pPr eaLnBrk="1" hangingPunct="1"/>
            <a:r>
              <a:rPr lang="en-GB" dirty="0"/>
              <a:t>Benefits Dependency</a:t>
            </a:r>
          </a:p>
        </p:txBody>
      </p:sp>
    </p:spTree>
    <p:extLst>
      <p:ext uri="{BB962C8B-B14F-4D97-AF65-F5344CB8AC3E}">
        <p14:creationId xmlns:p14="http://schemas.microsoft.com/office/powerpoint/2010/main" val="103426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CBEA-6800-4E2E-9D74-45C69E771B51}"/>
              </a:ext>
            </a:extLst>
          </p:cNvPr>
          <p:cNvSpPr>
            <a:spLocks noGrp="1"/>
          </p:cNvSpPr>
          <p:nvPr>
            <p:ph type="title"/>
          </p:nvPr>
        </p:nvSpPr>
        <p:spPr/>
        <p:txBody>
          <a:bodyPr/>
          <a:lstStyle/>
          <a:p>
            <a:endParaRPr lang="en-GB"/>
          </a:p>
        </p:txBody>
      </p:sp>
      <p:pic>
        <p:nvPicPr>
          <p:cNvPr id="5" name="Content Placeholder 4" descr="A close up of a map&#10;&#10;Description automatically generated">
            <a:extLst>
              <a:ext uri="{FF2B5EF4-FFF2-40B4-BE49-F238E27FC236}">
                <a16:creationId xmlns:a16="http://schemas.microsoft.com/office/drawing/2014/main" id="{96F641E2-15E9-4921-96B6-B197A1C623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4118" y="219453"/>
            <a:ext cx="10023764" cy="6040638"/>
          </a:xfrm>
        </p:spPr>
      </p:pic>
    </p:spTree>
    <p:extLst>
      <p:ext uri="{BB962C8B-B14F-4D97-AF65-F5344CB8AC3E}">
        <p14:creationId xmlns:p14="http://schemas.microsoft.com/office/powerpoint/2010/main" val="78888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dirty="0"/>
              <a:t>Rational nets of cause - effect</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1524000" y="2128000"/>
            <a:ext cx="9144000" cy="37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783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fE wide template.potx" id="{7841FDC3-D982-4FD9-B2DB-DEC3B4A8AEFA}" vid="{C8B7FCA4-9C53-4387-B3EF-EEAF151F5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BofE wide template</Template>
  <TotalTime>1268</TotalTime>
  <Words>2756</Words>
  <Application>Microsoft Office PowerPoint</Application>
  <PresentationFormat>Widescreen</PresentationFormat>
  <Paragraphs>184</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Office Theme</vt:lpstr>
      <vt:lpstr>BENEFIT  OF EXPERIENCE</vt:lpstr>
      <vt:lpstr>The Red Team</vt:lpstr>
      <vt:lpstr>Red Team framework</vt:lpstr>
      <vt:lpstr>Structure and creativity</vt:lpstr>
      <vt:lpstr>Six dumb questions that deserve smart answers</vt:lpstr>
      <vt:lpstr>Idea Test</vt:lpstr>
      <vt:lpstr>Benefits Dependency</vt:lpstr>
      <vt:lpstr>PowerPoint Presentation</vt:lpstr>
      <vt:lpstr>Rational nets of cause - effect</vt:lpstr>
      <vt:lpstr>Six Dumb Questions again</vt:lpstr>
      <vt:lpstr>This is manageable</vt:lpstr>
      <vt:lpstr>This is not</vt:lpstr>
      <vt:lpstr>Pre-Mortem</vt:lpstr>
      <vt:lpstr>Pre-Mortem</vt:lpstr>
      <vt:lpstr>Comments?</vt:lpstr>
      <vt:lpstr>BENEFIT  OF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  OF EXPERIENCE</dc:title>
  <dc:creator>David Waller</dc:creator>
  <cp:lastModifiedBy>David Waller</cp:lastModifiedBy>
  <cp:revision>33</cp:revision>
  <dcterms:created xsi:type="dcterms:W3CDTF">2019-07-20T12:43:54Z</dcterms:created>
  <dcterms:modified xsi:type="dcterms:W3CDTF">2024-03-21T14:47:28Z</dcterms:modified>
</cp:coreProperties>
</file>