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292" r:id="rId3"/>
    <p:sldId id="283" r:id="rId4"/>
    <p:sldId id="284" r:id="rId5"/>
    <p:sldId id="285" r:id="rId6"/>
    <p:sldId id="280" r:id="rId7"/>
    <p:sldId id="300" r:id="rId8"/>
    <p:sldId id="289" r:id="rId9"/>
    <p:sldId id="296" r:id="rId10"/>
    <p:sldId id="298" r:id="rId11"/>
    <p:sldId id="295" r:id="rId12"/>
    <p:sldId id="297" r:id="rId13"/>
    <p:sldId id="291" r:id="rId14"/>
    <p:sldId id="294" r:id="rId15"/>
    <p:sldId id="299" r:id="rId16"/>
    <p:sldId id="290" r:id="rId17"/>
    <p:sldId id="281" r:id="rId18"/>
    <p:sldId id="293" r:id="rId19"/>
  </p:sldIdLst>
  <p:sldSz cx="9144000" cy="6858000" type="screen4x3"/>
  <p:notesSz cx="6864350" cy="9996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49">
          <p15:clr>
            <a:srgbClr val="A4A3A4"/>
          </p15:clr>
        </p15:guide>
        <p15:guide id="2" pos="216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1F20"/>
    <a:srgbClr val="E6F2CE"/>
    <a:srgbClr val="3A0C0C"/>
    <a:srgbClr val="C5DD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218" autoAdjust="0"/>
  </p:normalViewPr>
  <p:slideViewPr>
    <p:cSldViewPr>
      <p:cViewPr varScale="1">
        <p:scale>
          <a:sx n="79" d="100"/>
          <a:sy n="79" d="100"/>
        </p:scale>
        <p:origin x="2466"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45" d="100"/>
          <a:sy n="45" d="100"/>
        </p:scale>
        <p:origin x="-2670" y="-114"/>
      </p:cViewPr>
      <p:guideLst>
        <p:guide orient="horz" pos="3149"/>
        <p:guide pos="216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4552" cy="499824"/>
          </a:xfrm>
          <a:prstGeom prst="rect">
            <a:avLst/>
          </a:prstGeom>
        </p:spPr>
        <p:txBody>
          <a:bodyPr vert="horz" lIns="96341" tIns="48171" rIns="96341" bIns="48171" rtlCol="0"/>
          <a:lstStyle>
            <a:lvl1pPr algn="l">
              <a:defRPr sz="1300"/>
            </a:lvl1pPr>
          </a:lstStyle>
          <a:p>
            <a:endParaRPr lang="en-GB"/>
          </a:p>
        </p:txBody>
      </p:sp>
      <p:sp>
        <p:nvSpPr>
          <p:cNvPr id="3" name="Date Placeholder 2"/>
          <p:cNvSpPr>
            <a:spLocks noGrp="1"/>
          </p:cNvSpPr>
          <p:nvPr>
            <p:ph type="dt" sz="quarter" idx="1"/>
          </p:nvPr>
        </p:nvSpPr>
        <p:spPr>
          <a:xfrm>
            <a:off x="3888210" y="0"/>
            <a:ext cx="2974552" cy="499824"/>
          </a:xfrm>
          <a:prstGeom prst="rect">
            <a:avLst/>
          </a:prstGeom>
        </p:spPr>
        <p:txBody>
          <a:bodyPr vert="horz" lIns="96341" tIns="48171" rIns="96341" bIns="48171" rtlCol="0"/>
          <a:lstStyle>
            <a:lvl1pPr algn="r">
              <a:defRPr sz="1300"/>
            </a:lvl1pPr>
          </a:lstStyle>
          <a:p>
            <a:fld id="{CE3172C4-1D16-41FA-9CC8-158EAAB1159E}" type="datetimeFigureOut">
              <a:rPr lang="en-GB" smtClean="0"/>
              <a:t>10/09/2016</a:t>
            </a:fld>
            <a:endParaRPr lang="en-GB"/>
          </a:p>
        </p:txBody>
      </p:sp>
      <p:sp>
        <p:nvSpPr>
          <p:cNvPr id="4" name="Footer Placeholder 3"/>
          <p:cNvSpPr>
            <a:spLocks noGrp="1"/>
          </p:cNvSpPr>
          <p:nvPr>
            <p:ph type="ftr" sz="quarter" idx="2"/>
          </p:nvPr>
        </p:nvSpPr>
        <p:spPr>
          <a:xfrm>
            <a:off x="0" y="9494929"/>
            <a:ext cx="2974552" cy="499824"/>
          </a:xfrm>
          <a:prstGeom prst="rect">
            <a:avLst/>
          </a:prstGeom>
        </p:spPr>
        <p:txBody>
          <a:bodyPr vert="horz" lIns="96341" tIns="48171" rIns="96341" bIns="48171" rtlCol="0" anchor="b"/>
          <a:lstStyle>
            <a:lvl1pPr algn="l">
              <a:defRPr sz="1300"/>
            </a:lvl1pPr>
          </a:lstStyle>
          <a:p>
            <a:endParaRPr lang="en-GB"/>
          </a:p>
        </p:txBody>
      </p:sp>
      <p:sp>
        <p:nvSpPr>
          <p:cNvPr id="5" name="Slide Number Placeholder 4"/>
          <p:cNvSpPr>
            <a:spLocks noGrp="1"/>
          </p:cNvSpPr>
          <p:nvPr>
            <p:ph type="sldNum" sz="quarter" idx="3"/>
          </p:nvPr>
        </p:nvSpPr>
        <p:spPr>
          <a:xfrm>
            <a:off x="3888210" y="9494929"/>
            <a:ext cx="2974552" cy="499824"/>
          </a:xfrm>
          <a:prstGeom prst="rect">
            <a:avLst/>
          </a:prstGeom>
        </p:spPr>
        <p:txBody>
          <a:bodyPr vert="horz" lIns="96341" tIns="48171" rIns="96341" bIns="48171" rtlCol="0" anchor="b"/>
          <a:lstStyle>
            <a:lvl1pPr algn="r">
              <a:defRPr sz="1300"/>
            </a:lvl1pPr>
          </a:lstStyle>
          <a:p>
            <a:fld id="{196905E5-A670-4DFA-A8F8-CB9DA13BC386}" type="slidenum">
              <a:rPr lang="en-GB" smtClean="0"/>
              <a:t>‹#›</a:t>
            </a:fld>
            <a:endParaRPr lang="en-GB"/>
          </a:p>
        </p:txBody>
      </p:sp>
    </p:spTree>
    <p:extLst>
      <p:ext uri="{BB962C8B-B14F-4D97-AF65-F5344CB8AC3E}">
        <p14:creationId xmlns:p14="http://schemas.microsoft.com/office/powerpoint/2010/main" val="3731887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4552" cy="499824"/>
          </a:xfrm>
          <a:prstGeom prst="rect">
            <a:avLst/>
          </a:prstGeom>
        </p:spPr>
        <p:txBody>
          <a:bodyPr vert="horz" lIns="96341" tIns="48171" rIns="96341" bIns="48171" rtlCol="0"/>
          <a:lstStyle>
            <a:lvl1pPr algn="l">
              <a:defRPr sz="1300"/>
            </a:lvl1pPr>
          </a:lstStyle>
          <a:p>
            <a:endParaRPr lang="en-GB"/>
          </a:p>
        </p:txBody>
      </p:sp>
      <p:sp>
        <p:nvSpPr>
          <p:cNvPr id="3" name="Date Placeholder 2"/>
          <p:cNvSpPr>
            <a:spLocks noGrp="1"/>
          </p:cNvSpPr>
          <p:nvPr>
            <p:ph type="dt" idx="1"/>
          </p:nvPr>
        </p:nvSpPr>
        <p:spPr>
          <a:xfrm>
            <a:off x="3888210" y="0"/>
            <a:ext cx="2974552" cy="499824"/>
          </a:xfrm>
          <a:prstGeom prst="rect">
            <a:avLst/>
          </a:prstGeom>
        </p:spPr>
        <p:txBody>
          <a:bodyPr vert="horz" lIns="96341" tIns="48171" rIns="96341" bIns="48171" rtlCol="0"/>
          <a:lstStyle>
            <a:lvl1pPr algn="r">
              <a:defRPr sz="1300"/>
            </a:lvl1pPr>
          </a:lstStyle>
          <a:p>
            <a:fld id="{5CE95DC6-0D9E-46A9-B8FE-0B0F63FDBCAD}" type="datetimeFigureOut">
              <a:rPr lang="en-GB" smtClean="0"/>
              <a:t>10/09/2016</a:t>
            </a:fld>
            <a:endParaRPr lang="en-GB"/>
          </a:p>
        </p:txBody>
      </p:sp>
      <p:sp>
        <p:nvSpPr>
          <p:cNvPr id="4" name="Slide Image Placeholder 3"/>
          <p:cNvSpPr>
            <a:spLocks noGrp="1" noRot="1" noChangeAspect="1"/>
          </p:cNvSpPr>
          <p:nvPr>
            <p:ph type="sldImg" idx="2"/>
          </p:nvPr>
        </p:nvSpPr>
        <p:spPr>
          <a:xfrm>
            <a:off x="933450" y="749300"/>
            <a:ext cx="4997450" cy="3749675"/>
          </a:xfrm>
          <a:prstGeom prst="rect">
            <a:avLst/>
          </a:prstGeom>
          <a:noFill/>
          <a:ln w="12700">
            <a:solidFill>
              <a:prstClr val="black"/>
            </a:solidFill>
          </a:ln>
        </p:spPr>
        <p:txBody>
          <a:bodyPr vert="horz" lIns="96341" tIns="48171" rIns="96341" bIns="48171" rtlCol="0" anchor="ctr"/>
          <a:lstStyle/>
          <a:p>
            <a:endParaRPr lang="en-GB"/>
          </a:p>
        </p:txBody>
      </p:sp>
      <p:sp>
        <p:nvSpPr>
          <p:cNvPr id="5" name="Notes Placeholder 4"/>
          <p:cNvSpPr>
            <a:spLocks noGrp="1"/>
          </p:cNvSpPr>
          <p:nvPr>
            <p:ph type="body" sz="quarter" idx="3"/>
          </p:nvPr>
        </p:nvSpPr>
        <p:spPr>
          <a:xfrm>
            <a:off x="686435" y="4748332"/>
            <a:ext cx="5491480" cy="4498420"/>
          </a:xfrm>
          <a:prstGeom prst="rect">
            <a:avLst/>
          </a:prstGeom>
        </p:spPr>
        <p:txBody>
          <a:bodyPr vert="horz" lIns="96341" tIns="48171" rIns="96341" bIns="4817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94929"/>
            <a:ext cx="2974552" cy="499824"/>
          </a:xfrm>
          <a:prstGeom prst="rect">
            <a:avLst/>
          </a:prstGeom>
        </p:spPr>
        <p:txBody>
          <a:bodyPr vert="horz" lIns="96341" tIns="48171" rIns="96341" bIns="48171" rtlCol="0" anchor="b"/>
          <a:lstStyle>
            <a:lvl1pPr algn="l">
              <a:defRPr sz="1300"/>
            </a:lvl1pPr>
          </a:lstStyle>
          <a:p>
            <a:endParaRPr lang="en-GB"/>
          </a:p>
        </p:txBody>
      </p:sp>
      <p:sp>
        <p:nvSpPr>
          <p:cNvPr id="7" name="Slide Number Placeholder 6"/>
          <p:cNvSpPr>
            <a:spLocks noGrp="1"/>
          </p:cNvSpPr>
          <p:nvPr>
            <p:ph type="sldNum" sz="quarter" idx="5"/>
          </p:nvPr>
        </p:nvSpPr>
        <p:spPr>
          <a:xfrm>
            <a:off x="3888210" y="9494929"/>
            <a:ext cx="2974552" cy="499824"/>
          </a:xfrm>
          <a:prstGeom prst="rect">
            <a:avLst/>
          </a:prstGeom>
        </p:spPr>
        <p:txBody>
          <a:bodyPr vert="horz" lIns="96341" tIns="48171" rIns="96341" bIns="48171" rtlCol="0" anchor="b"/>
          <a:lstStyle>
            <a:lvl1pPr algn="r">
              <a:defRPr sz="1300"/>
            </a:lvl1pPr>
          </a:lstStyle>
          <a:p>
            <a:fld id="{012D96EC-0595-47D3-941C-0C74044526B6}" type="slidenum">
              <a:rPr lang="en-GB" smtClean="0"/>
              <a:t>‹#›</a:t>
            </a:fld>
            <a:endParaRPr lang="en-GB"/>
          </a:p>
        </p:txBody>
      </p:sp>
    </p:spTree>
    <p:extLst>
      <p:ext uri="{BB962C8B-B14F-4D97-AF65-F5344CB8AC3E}">
        <p14:creationId xmlns:p14="http://schemas.microsoft.com/office/powerpoint/2010/main" val="1693075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was</a:t>
            </a:r>
            <a:r>
              <a:rPr lang="en-GB" baseline="0" dirty="0" smtClean="0"/>
              <a:t> originally presented to the HSCIC LSP group and Lorenzo Benefit Leads in Nov 2015. The Lost QALY diagram was added for the </a:t>
            </a:r>
            <a:r>
              <a:rPr lang="en-GB" baseline="0" dirty="0" err="1" smtClean="0"/>
              <a:t>Yorks</a:t>
            </a:r>
            <a:r>
              <a:rPr lang="en-GB" baseline="0" dirty="0" smtClean="0"/>
              <a:t> BM Network, Jan 2016.</a:t>
            </a:r>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1</a:t>
            </a:fld>
            <a:endParaRPr lang="en-GB"/>
          </a:p>
        </p:txBody>
      </p:sp>
    </p:spTree>
    <p:extLst>
      <p:ext uri="{BB962C8B-B14F-4D97-AF65-F5344CB8AC3E}">
        <p14:creationId xmlns:p14="http://schemas.microsoft.com/office/powerpoint/2010/main" val="17741223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Pricing the QALY is one thing. Counting the QALYs is another. That’s when we get into ‘length</a:t>
            </a:r>
            <a:r>
              <a:rPr lang="en-GB" baseline="0" dirty="0" smtClean="0"/>
              <a:t> of string’ territory. </a:t>
            </a:r>
            <a:endParaRPr lang="en-GB" dirty="0" smtClean="0"/>
          </a:p>
          <a:p>
            <a:endParaRPr lang="en-GB" dirty="0" smtClean="0"/>
          </a:p>
          <a:p>
            <a:r>
              <a:rPr lang="en-GB" dirty="0" smtClean="0"/>
              <a:t>One Trust’s PROMs</a:t>
            </a:r>
            <a:r>
              <a:rPr lang="en-GB" baseline="0" dirty="0" smtClean="0"/>
              <a:t> scores, to Nov 14. The patient reported EQ-5D scores vary widely by the type of procedure. Note how many actually make things worse. </a:t>
            </a:r>
          </a:p>
          <a:p>
            <a:r>
              <a:rPr lang="en-GB" baseline="0" dirty="0" smtClean="0"/>
              <a:t>PROMs is a major exercise. The patient’s form requires some effort so not all of them fill it in. It’s also two snapshots. It doesn’t explain how long the </a:t>
            </a:r>
            <a:r>
              <a:rPr lang="en-GB" baseline="0" dirty="0" err="1" smtClean="0"/>
              <a:t>QoL</a:t>
            </a:r>
            <a:r>
              <a:rPr lang="en-GB" baseline="0" dirty="0" smtClean="0"/>
              <a:t> improvement lasts.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PROMs gets consolidated into one measure</a:t>
            </a:r>
            <a:r>
              <a:rPr lang="en-GB" sz="1200" baseline="0" dirty="0" smtClean="0"/>
              <a:t>  in 2015-16 which suggests that it’s not universally loved.</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EQ-5D is someone’s IP and they charge people to use it. The academics prefer to make their own topic-specific measures for their research projects.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Academic excellence is the enemy of the good – “There is no ‘neutral’, or ‘objective’ way of summarising EQ-5D data (or data from any PRO measure, for that matter!)”   - See more at: https://www.ohe.org/news/5-things-you-should-do-eq-5d-data#sthash.98bTDnsP.dpuf</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I still think there’s scope here for rounded estimates and common comparisons if we can gather enough examples and come to a consensus. We don’t have to be perfect, we just have to do something a bit better than arbitrary 4:1 </a:t>
            </a:r>
            <a:r>
              <a:rPr lang="en-GB" sz="1200" baseline="0" dirty="0" err="1" smtClean="0"/>
              <a:t>VfM</a:t>
            </a:r>
            <a:r>
              <a:rPr lang="en-GB" sz="1200" baseline="0" dirty="0" smtClean="0"/>
              <a:t> targets.</a:t>
            </a:r>
            <a:endParaRPr lang="en-GB" sz="1200" dirty="0" smtClean="0"/>
          </a:p>
          <a:p>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10</a:t>
            </a:fld>
            <a:endParaRPr lang="en-GB"/>
          </a:p>
        </p:txBody>
      </p:sp>
    </p:spTree>
    <p:extLst>
      <p:ext uri="{BB962C8B-B14F-4D97-AF65-F5344CB8AC3E}">
        <p14:creationId xmlns:p14="http://schemas.microsoft.com/office/powerpoint/2010/main" val="35804373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usual value of preventing fatality figure comes from </a:t>
            </a:r>
            <a:r>
              <a:rPr lang="en-GB" dirty="0" err="1" smtClean="0"/>
              <a:t>Dept</a:t>
            </a:r>
            <a:r>
              <a:rPr lang="en-GB" dirty="0" smtClean="0"/>
              <a:t> of Transport who did a lot of research around</a:t>
            </a:r>
            <a:r>
              <a:rPr lang="en-GB" baseline="0" dirty="0" smtClean="0"/>
              <a:t> traffic accidents and how much it’s worth investing in prevention measures.</a:t>
            </a:r>
          </a:p>
          <a:p>
            <a:r>
              <a:rPr lang="en-GB" baseline="0" dirty="0" smtClean="0"/>
              <a:t>The number got checked by </a:t>
            </a:r>
            <a:r>
              <a:rPr lang="en-GB" baseline="0" dirty="0" err="1" smtClean="0"/>
              <a:t>EuroVaQ</a:t>
            </a:r>
            <a:r>
              <a:rPr lang="en-GB" baseline="0" dirty="0" smtClean="0"/>
              <a:t> and stands up. The 2010 number has gone up beyond RPI inflation but it’s still similar.</a:t>
            </a:r>
          </a:p>
          <a:p>
            <a:r>
              <a:rPr lang="en-GB" baseline="0" dirty="0" smtClean="0"/>
              <a:t>The big issue here is SRO acceptance. If we were to focus EPR on mortality reduction projects (patient </a:t>
            </a:r>
            <a:r>
              <a:rPr lang="en-GB" baseline="0" dirty="0" err="1" smtClean="0"/>
              <a:t>obs</a:t>
            </a:r>
            <a:r>
              <a:rPr lang="en-GB" baseline="0" dirty="0" smtClean="0"/>
              <a:t>, NEWS, </a:t>
            </a:r>
            <a:r>
              <a:rPr lang="en-GB" baseline="0" dirty="0" err="1" smtClean="0"/>
              <a:t>etc</a:t>
            </a:r>
            <a:r>
              <a:rPr lang="en-GB" baseline="0" dirty="0" smtClean="0"/>
              <a:t>) and apply these numbers then </a:t>
            </a:r>
            <a:r>
              <a:rPr lang="en-GB" baseline="0" dirty="0" err="1" smtClean="0"/>
              <a:t>VfM</a:t>
            </a:r>
            <a:r>
              <a:rPr lang="en-GB" baseline="0" dirty="0" smtClean="0"/>
              <a:t> would be more than sorted.</a:t>
            </a:r>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11</a:t>
            </a:fld>
            <a:endParaRPr lang="en-GB"/>
          </a:p>
        </p:txBody>
      </p:sp>
    </p:spTree>
    <p:extLst>
      <p:ext uri="{BB962C8B-B14F-4D97-AF65-F5344CB8AC3E}">
        <p14:creationId xmlns:p14="http://schemas.microsoft.com/office/powerpoint/2010/main" val="11571258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Just to put things in some sort of context.</a:t>
            </a:r>
          </a:p>
          <a:p>
            <a:r>
              <a:rPr lang="en-GB" dirty="0" smtClean="0"/>
              <a:t>Taking a modest sized hospital with a SHMI target reduction of 0.02.</a:t>
            </a:r>
          </a:p>
          <a:p>
            <a:r>
              <a:rPr lang="en-GB" dirty="0" smtClean="0"/>
              <a:t>Meeting the target means an average 27 fewer deaths per year, a Societal</a:t>
            </a:r>
            <a:r>
              <a:rPr lang="en-GB" baseline="0" dirty="0" smtClean="0"/>
              <a:t> value of £46m</a:t>
            </a:r>
            <a:r>
              <a:rPr lang="en-GB" dirty="0" smtClean="0"/>
              <a:t>.</a:t>
            </a:r>
          </a:p>
          <a:p>
            <a:r>
              <a:rPr lang="en-GB" dirty="0" smtClean="0"/>
              <a:t>The Trust’s forecast benefits of its entire EPR programme over 10 years</a:t>
            </a:r>
            <a:r>
              <a:rPr lang="en-GB" baseline="0" dirty="0" smtClean="0"/>
              <a:t> is £46m.</a:t>
            </a:r>
            <a:r>
              <a:rPr lang="en-GB" dirty="0" smtClean="0"/>
              <a:t> </a:t>
            </a:r>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12</a:t>
            </a:fld>
            <a:endParaRPr lang="en-GB"/>
          </a:p>
        </p:txBody>
      </p:sp>
    </p:spTree>
    <p:extLst>
      <p:ext uri="{BB962C8B-B14F-4D97-AF65-F5344CB8AC3E}">
        <p14:creationId xmlns:p14="http://schemas.microsoft.com/office/powerpoint/2010/main" val="36151021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Lots of patient safety benefits (especially meds</a:t>
            </a:r>
            <a:r>
              <a:rPr lang="en-GB" baseline="0" dirty="0" smtClean="0"/>
              <a:t> management) </a:t>
            </a:r>
            <a:r>
              <a:rPr lang="en-GB" dirty="0" smtClean="0"/>
              <a:t>cover mitigation of risk, e.g.</a:t>
            </a:r>
            <a:r>
              <a:rPr lang="en-GB" baseline="0" dirty="0" smtClean="0"/>
              <a:t> reducing serious incidents. We will harm fewer patients. These are often described in productivity terms though, an adverse drug reaction is worth an extra 2 days </a:t>
            </a:r>
            <a:r>
              <a:rPr lang="en-GB" baseline="0" dirty="0" err="1" smtClean="0"/>
              <a:t>LoS</a:t>
            </a:r>
            <a:r>
              <a:rPr lang="en-GB" baseline="0" dirty="0" smtClean="0"/>
              <a:t>.</a:t>
            </a:r>
          </a:p>
          <a:p>
            <a:r>
              <a:rPr lang="en-GB" baseline="0" dirty="0" smtClean="0"/>
              <a:t>How big a deal is it to the patient? They don’t all take us to court and win compensation so we can’t just wrap this up in litigation costs. We need some way to express its seriousness though.</a:t>
            </a:r>
          </a:p>
          <a:p>
            <a:r>
              <a:rPr lang="en-GB" baseline="0" dirty="0" smtClean="0"/>
              <a:t>The Health and Safety Executive have priced up categories of harm. Like DoT, they wanted to value their risk mitigation measures. The categories are similar to the way Serious Incidents are reported to National Reporting and Learning System (NRLS). Putting the costs to the numbers gives an average cost of harm of £4.6k. The vast majority cause no or little harm so there’s a risk of complacency and deep shock when the rare catastrophe happens. Maybe an average cost may change behaviour here.</a:t>
            </a:r>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13</a:t>
            </a:fld>
            <a:endParaRPr lang="en-GB"/>
          </a:p>
        </p:txBody>
      </p:sp>
    </p:spTree>
    <p:extLst>
      <p:ext uri="{BB962C8B-B14F-4D97-AF65-F5344CB8AC3E}">
        <p14:creationId xmlns:p14="http://schemas.microsoft.com/office/powerpoint/2010/main" val="30857714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That’s what it ‘costs’ the patient when we harm them. What’s the up-side of this? What’s it worth to do more than just not harm them? NHS Outcomes Framework 2011/12 Impact Assessment </a:t>
            </a:r>
            <a:r>
              <a:rPr lang="en-GB" dirty="0" err="1" smtClean="0"/>
              <a:t>pg</a:t>
            </a:r>
            <a:r>
              <a:rPr lang="en-GB" dirty="0" smtClean="0"/>
              <a:t> 39 Patient Experience says a good patient  experience is worth 5% QALY for 10 days = 0.5 QAL Day. At £60k / QALY this is £82.</a:t>
            </a:r>
          </a:p>
          <a:p>
            <a:r>
              <a:rPr lang="en-GB" dirty="0" smtClean="0"/>
              <a:t>If basic 'customer care' can achieve this, what can improved treatment do?</a:t>
            </a:r>
          </a:p>
          <a:p>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14</a:t>
            </a:fld>
            <a:endParaRPr lang="en-GB"/>
          </a:p>
        </p:txBody>
      </p:sp>
    </p:spTree>
    <p:extLst>
      <p:ext uri="{BB962C8B-B14F-4D97-AF65-F5344CB8AC3E}">
        <p14:creationId xmlns:p14="http://schemas.microsoft.com/office/powerpoint/2010/main" val="31798108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We’ve already looked at the various QALY values and how it would be sensible to pick one and stick with it. </a:t>
            </a:r>
          </a:p>
          <a:p>
            <a:r>
              <a:rPr lang="en-GB" dirty="0" smtClean="0"/>
              <a:t>What</a:t>
            </a:r>
            <a:r>
              <a:rPr lang="en-GB" baseline="0" dirty="0" smtClean="0"/>
              <a:t> we also need is a consistent approach. It must be rational. I accept that we need a hurdle rate for opportunity cost so that Health Informatics pulls its weight compared to other healthcare investments. I don’t see the DH </a:t>
            </a:r>
            <a:r>
              <a:rPr lang="en-GB" baseline="0" dirty="0" err="1" smtClean="0"/>
              <a:t>VfM</a:t>
            </a:r>
            <a:r>
              <a:rPr lang="en-GB" baseline="0" dirty="0" smtClean="0"/>
              <a:t> argument as rational though. It’s just two groups valuing the same thing differently. When we value our societal benefits we must come up with a better argument than this.</a:t>
            </a:r>
          </a:p>
          <a:p>
            <a:r>
              <a:rPr lang="en-GB" baseline="0" dirty="0" smtClean="0"/>
              <a:t>However, if we are going to use an £x / QALY then it has to be the same £x. We can’t use DH £60k for one benefit and NICE £15k for another.</a:t>
            </a:r>
          </a:p>
          <a:p>
            <a:r>
              <a:rPr lang="en-GB" baseline="0" dirty="0" smtClean="0"/>
              <a:t>If we do have a better argument then it has to be applied consistently, even when the numbers look alarming. </a:t>
            </a:r>
            <a:r>
              <a:rPr lang="en-GB" dirty="0" smtClean="0"/>
              <a:t>There</a:t>
            </a:r>
            <a:r>
              <a:rPr lang="en-GB" baseline="0" dirty="0" smtClean="0"/>
              <a:t> are some potentially big numbers here, especially where prevented fatality is concerned. Big numbers scare Boards so we are encouraged to tweak the numbers down into their comfort-zone. </a:t>
            </a:r>
          </a:p>
          <a:p>
            <a:r>
              <a:rPr lang="en-GB" baseline="0" dirty="0" smtClean="0"/>
              <a:t>For example, if IPPMA saves say, a hypothetical 10 lives / year and we accept that each is worth £1.7m then it’s a Big Deal (£17m / year societal benefit) and we should treat it seriously. We don’t say, “The Board won’t believe this number.” and fiddle the attribution to some trivial percentage that drags it down to a comfortable level. No-one will remember later that we lied (in a good way) about the </a:t>
            </a:r>
            <a:r>
              <a:rPr lang="en-GB" baseline="0" dirty="0" err="1" smtClean="0"/>
              <a:t>RoI</a:t>
            </a:r>
            <a:r>
              <a:rPr lang="en-GB" baseline="0" dirty="0" smtClean="0"/>
              <a:t> to get approval to proceed. They’ll just see IPPMA as a mediocre project and resource it accordingly, with all the risk and delay that will follow.</a:t>
            </a:r>
            <a:endParaRPr lang="en-GB" dirty="0" smtClean="0"/>
          </a:p>
        </p:txBody>
      </p:sp>
      <p:sp>
        <p:nvSpPr>
          <p:cNvPr id="4" name="Slide Number Placeholder 3"/>
          <p:cNvSpPr>
            <a:spLocks noGrp="1"/>
          </p:cNvSpPr>
          <p:nvPr>
            <p:ph type="sldNum" sz="quarter" idx="10"/>
          </p:nvPr>
        </p:nvSpPr>
        <p:spPr/>
        <p:txBody>
          <a:bodyPr/>
          <a:lstStyle/>
          <a:p>
            <a:fld id="{012D96EC-0595-47D3-941C-0C74044526B6}" type="slidenum">
              <a:rPr lang="en-GB" smtClean="0"/>
              <a:t>15</a:t>
            </a:fld>
            <a:endParaRPr lang="en-GB"/>
          </a:p>
        </p:txBody>
      </p:sp>
    </p:spTree>
    <p:extLst>
      <p:ext uri="{BB962C8B-B14F-4D97-AF65-F5344CB8AC3E}">
        <p14:creationId xmlns:p14="http://schemas.microsoft.com/office/powerpoint/2010/main" val="16988456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final naïve question.</a:t>
            </a:r>
          </a:p>
          <a:p>
            <a:r>
              <a:rPr lang="en-GB" dirty="0" smtClean="0"/>
              <a:t>What makes this option better than Plan B?</a:t>
            </a:r>
          </a:p>
          <a:p>
            <a:r>
              <a:rPr lang="en-GB" dirty="0" smtClean="0"/>
              <a:t>Why is this change the best option to take? Why is it the best use of your scarce resources? When you are dealing with profit and finance then the comparison will be relatively (!) straightforward. If you’re looking at Social Return on Investment then life can get just a little more messy. That doesn’t mean that you shouldn’t try though. You’re responsible for spending other people’s money so you ought to spend it wisely.</a:t>
            </a:r>
          </a:p>
          <a:p>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16</a:t>
            </a:fld>
            <a:endParaRPr lang="en-GB"/>
          </a:p>
        </p:txBody>
      </p:sp>
    </p:spTree>
    <p:extLst>
      <p:ext uri="{BB962C8B-B14F-4D97-AF65-F5344CB8AC3E}">
        <p14:creationId xmlns:p14="http://schemas.microsoft.com/office/powerpoint/2010/main" val="4416770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hope you have found this presentation useful</a:t>
            </a:r>
            <a:r>
              <a:rPr lang="en-GB" baseline="0" dirty="0" smtClean="0"/>
              <a:t> and that it’s given you something to think about. Obviously, there is only so much we can cover in a short session. I’d be delighted to discuss things in more detail with you. You can contact me at</a:t>
            </a:r>
          </a:p>
          <a:p>
            <a:r>
              <a:rPr lang="en-GB" baseline="0" dirty="0" smtClean="0"/>
              <a:t>david.waller@keldale.com</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17</a:t>
            </a:fld>
            <a:endParaRPr lang="en-GB"/>
          </a:p>
        </p:txBody>
      </p:sp>
    </p:spTree>
    <p:extLst>
      <p:ext uri="{BB962C8B-B14F-4D97-AF65-F5344CB8AC3E}">
        <p14:creationId xmlns:p14="http://schemas.microsoft.com/office/powerpoint/2010/main" val="286812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ideas and numbers offered here are suggestions to start the conversation. </a:t>
            </a:r>
          </a:p>
          <a:p>
            <a:endParaRPr lang="en-GB" dirty="0" smtClean="0"/>
          </a:p>
          <a:p>
            <a:r>
              <a:rPr lang="en-GB" dirty="0" smtClean="0"/>
              <a:t>I think they are reasonable.</a:t>
            </a:r>
          </a:p>
          <a:p>
            <a:endParaRPr lang="en-GB" dirty="0" smtClean="0"/>
          </a:p>
          <a:p>
            <a:r>
              <a:rPr lang="en-GB" dirty="0" smtClean="0"/>
              <a:t>No-one has formally agreed them.</a:t>
            </a:r>
          </a:p>
          <a:p>
            <a:endParaRPr lang="en-GB" dirty="0" smtClean="0"/>
          </a:p>
          <a:p>
            <a:r>
              <a:rPr lang="en-GB" dirty="0" smtClean="0"/>
              <a:t>You may use them at your own discretion </a:t>
            </a:r>
          </a:p>
          <a:p>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2</a:t>
            </a:fld>
            <a:endParaRPr lang="en-GB"/>
          </a:p>
        </p:txBody>
      </p:sp>
    </p:spTree>
    <p:extLst>
      <p:ext uri="{BB962C8B-B14F-4D97-AF65-F5344CB8AC3E}">
        <p14:creationId xmlns:p14="http://schemas.microsoft.com/office/powerpoint/2010/main" val="1175464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dirty="0" smtClean="0">
                <a:cs typeface="Arial" pitchFamily="34" charset="0"/>
              </a:rPr>
              <a:t>This is our job.</a:t>
            </a:r>
          </a:p>
          <a:p>
            <a:pPr eaLnBrk="1" hangingPunct="1">
              <a:spcBef>
                <a:spcPct val="0"/>
              </a:spcBef>
            </a:pPr>
            <a:r>
              <a:rPr lang="en-GB" dirty="0" smtClean="0">
                <a:cs typeface="Arial" pitchFamily="34" charset="0"/>
              </a:rPr>
              <a:t>Benefits Management is the best application of scarce resources to select and deliver appropriate benefits to identified stakeholders.</a:t>
            </a:r>
          </a:p>
          <a:p>
            <a:pPr eaLnBrk="1" hangingPunct="1">
              <a:spcBef>
                <a:spcPct val="0"/>
              </a:spcBef>
            </a:pPr>
            <a:r>
              <a:rPr lang="en-GB" dirty="0" smtClean="0">
                <a:cs typeface="Arial" pitchFamily="34" charset="0"/>
              </a:rPr>
              <a:t>This seems like a good thing to do. </a:t>
            </a:r>
          </a:p>
          <a:p>
            <a:pPr eaLnBrk="1" hangingPunct="1">
              <a:spcBef>
                <a:spcPct val="0"/>
              </a:spcBef>
            </a:pPr>
            <a:r>
              <a:rPr lang="en-GB" dirty="0" smtClean="0">
                <a:cs typeface="Arial" pitchFamily="34" charset="0"/>
              </a:rPr>
              <a:t>Today, the identified stakeholders</a:t>
            </a:r>
            <a:r>
              <a:rPr lang="en-GB" baseline="0" dirty="0" smtClean="0">
                <a:cs typeface="Arial" pitchFamily="34" charset="0"/>
              </a:rPr>
              <a:t> are the consumers of health and social care services, i.e. patients, carers and the UK tax-payers. The tricky bit is measuring what’s appropriate to them.</a:t>
            </a:r>
            <a:endParaRPr lang="en-GB" dirty="0" smtClean="0">
              <a:cs typeface="Arial" pitchFamily="34" charset="0"/>
            </a:endParaRPr>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1700">
                <a:solidFill>
                  <a:schemeClr val="tx1"/>
                </a:solidFill>
                <a:latin typeface="Arial" pitchFamily="34" charset="0"/>
              </a:defRPr>
            </a:lvl1pPr>
            <a:lvl2pPr marL="742950" indent="-285750" eaLnBrk="0" hangingPunct="0">
              <a:defRPr sz="1700">
                <a:solidFill>
                  <a:schemeClr val="tx1"/>
                </a:solidFill>
                <a:latin typeface="Arial" pitchFamily="34" charset="0"/>
              </a:defRPr>
            </a:lvl2pPr>
            <a:lvl3pPr marL="1143000" indent="-228600" eaLnBrk="0" hangingPunct="0">
              <a:defRPr sz="1700">
                <a:solidFill>
                  <a:schemeClr val="tx1"/>
                </a:solidFill>
                <a:latin typeface="Arial" pitchFamily="34" charset="0"/>
              </a:defRPr>
            </a:lvl3pPr>
            <a:lvl4pPr marL="1600200" indent="-228600" eaLnBrk="0" hangingPunct="0">
              <a:defRPr sz="1700">
                <a:solidFill>
                  <a:schemeClr val="tx1"/>
                </a:solidFill>
                <a:latin typeface="Arial" pitchFamily="34" charset="0"/>
              </a:defRPr>
            </a:lvl4pPr>
            <a:lvl5pPr marL="2057400" indent="-228600" eaLnBrk="0" hangingPunct="0">
              <a:defRPr sz="1700">
                <a:solidFill>
                  <a:schemeClr val="tx1"/>
                </a:solidFill>
                <a:latin typeface="Arial" pitchFamily="34" charset="0"/>
              </a:defRPr>
            </a:lvl5pPr>
            <a:lvl6pPr marL="2514600" indent="-228600" eaLnBrk="0" fontAlgn="base" hangingPunct="0">
              <a:spcBef>
                <a:spcPct val="0"/>
              </a:spcBef>
              <a:spcAft>
                <a:spcPct val="0"/>
              </a:spcAft>
              <a:defRPr sz="1700">
                <a:solidFill>
                  <a:schemeClr val="tx1"/>
                </a:solidFill>
                <a:latin typeface="Arial" pitchFamily="34" charset="0"/>
              </a:defRPr>
            </a:lvl6pPr>
            <a:lvl7pPr marL="2971800" indent="-228600" eaLnBrk="0" fontAlgn="base" hangingPunct="0">
              <a:spcBef>
                <a:spcPct val="0"/>
              </a:spcBef>
              <a:spcAft>
                <a:spcPct val="0"/>
              </a:spcAft>
              <a:defRPr sz="1700">
                <a:solidFill>
                  <a:schemeClr val="tx1"/>
                </a:solidFill>
                <a:latin typeface="Arial" pitchFamily="34" charset="0"/>
              </a:defRPr>
            </a:lvl7pPr>
            <a:lvl8pPr marL="3429000" indent="-228600" eaLnBrk="0" fontAlgn="base" hangingPunct="0">
              <a:spcBef>
                <a:spcPct val="0"/>
              </a:spcBef>
              <a:spcAft>
                <a:spcPct val="0"/>
              </a:spcAft>
              <a:defRPr sz="1700">
                <a:solidFill>
                  <a:schemeClr val="tx1"/>
                </a:solidFill>
                <a:latin typeface="Arial" pitchFamily="34" charset="0"/>
              </a:defRPr>
            </a:lvl8pPr>
            <a:lvl9pPr marL="3886200" indent="-228600" eaLnBrk="0" fontAlgn="base" hangingPunct="0">
              <a:spcBef>
                <a:spcPct val="0"/>
              </a:spcBef>
              <a:spcAft>
                <a:spcPct val="0"/>
              </a:spcAft>
              <a:defRPr sz="1700">
                <a:solidFill>
                  <a:schemeClr val="tx1"/>
                </a:solidFill>
                <a:latin typeface="Arial" pitchFamily="34" charset="0"/>
              </a:defRPr>
            </a:lvl9pPr>
          </a:lstStyle>
          <a:p>
            <a:pPr eaLnBrk="1" hangingPunct="1"/>
            <a:fld id="{A4561274-A6E5-4DFF-9D19-2979614B2324}" type="slidenum">
              <a:rPr lang="en-GB" sz="1200" smtClean="0"/>
              <a:pPr eaLnBrk="1" hangingPunct="1"/>
              <a:t>3</a:t>
            </a:fld>
            <a:endParaRPr lang="en-GB" sz="1200" smtClean="0"/>
          </a:p>
        </p:txBody>
      </p:sp>
    </p:spTree>
    <p:extLst>
      <p:ext uri="{BB962C8B-B14F-4D97-AF65-F5344CB8AC3E}">
        <p14:creationId xmlns:p14="http://schemas.microsoft.com/office/powerpoint/2010/main" val="3476760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 common view of Benefits Management</a:t>
            </a:r>
            <a:r>
              <a:rPr lang="en-GB" baseline="0" dirty="0" smtClean="0"/>
              <a:t> is that it’s not rocket science. True, but it’s nearer rocket engineering. It requires proper planning, meticulous effort, an understanding of the materials and careful tracking of performance if it’s to be done well.</a:t>
            </a:r>
          </a:p>
          <a:p>
            <a:endParaRPr lang="en-GB" baseline="0" dirty="0" smtClean="0"/>
          </a:p>
          <a:p>
            <a:r>
              <a:rPr lang="en-GB" dirty="0" smtClean="0"/>
              <a:t>In</a:t>
            </a:r>
            <a:r>
              <a:rPr lang="en-GB" baseline="0" dirty="0" smtClean="0"/>
              <a:t> order to model the true value of technology enabled business change we first have to look at the environment in which we operate. </a:t>
            </a:r>
            <a:r>
              <a:rPr lang="en-GB" dirty="0" smtClean="0"/>
              <a:t>Here’s </a:t>
            </a:r>
            <a:r>
              <a:rPr lang="en-GB" baseline="0" dirty="0" smtClean="0"/>
              <a:t>a job spec for a Benefits Lead who understands the ‘true’ value of Health Informatics drawn to show how many things influence ‘true’ value. </a:t>
            </a:r>
            <a:r>
              <a:rPr lang="en-GB" dirty="0" smtClean="0"/>
              <a:t>It gives us some elements to consider</a:t>
            </a:r>
            <a:r>
              <a:rPr lang="en-GB" baseline="0" dirty="0" smtClean="0"/>
              <a:t> and puts things in </a:t>
            </a:r>
            <a:r>
              <a:rPr lang="en-GB" dirty="0" smtClean="0"/>
              <a:t>context:</a:t>
            </a:r>
          </a:p>
          <a:p>
            <a:endParaRPr lang="en-GB" dirty="0" smtClean="0"/>
          </a:p>
          <a:p>
            <a:r>
              <a:rPr lang="en-GB" dirty="0" smtClean="0"/>
              <a:t>Many &amp;</a:t>
            </a:r>
            <a:r>
              <a:rPr lang="en-GB" baseline="0" dirty="0" smtClean="0"/>
              <a:t> Varied Stakeholders – too many to list. </a:t>
            </a:r>
            <a:r>
              <a:rPr lang="en-GB" dirty="0" smtClean="0"/>
              <a:t>There are an awful lot of people from an awful lot of different backgrounds here. It makes ‘true’ value an interesting topic, stakeholder</a:t>
            </a:r>
            <a:r>
              <a:rPr lang="en-GB" baseline="0" dirty="0" smtClean="0"/>
              <a:t> perceptions and all that..</a:t>
            </a:r>
            <a:r>
              <a:rPr lang="en-GB" dirty="0" smtClean="0"/>
              <a:t>.</a:t>
            </a:r>
          </a:p>
          <a:p>
            <a:r>
              <a:rPr lang="en-GB" dirty="0" smtClean="0"/>
              <a:t>SRO’s vision – probably not quite as inspiring</a:t>
            </a:r>
            <a:r>
              <a:rPr lang="en-GB" baseline="0" dirty="0" smtClean="0"/>
              <a:t> as we’d hope. E.g. Kelsey’s farewell to EHI Live (Nov 15) – Transparency, Collaboration, Participation. These aren’t objectives, they’re CSFs, more means than ends. They say how ‘it’ will be done, not why. He’s far from being alone in poorly defining his objectives.</a:t>
            </a:r>
            <a:endParaRPr lang="en-GB" dirty="0" smtClean="0"/>
          </a:p>
          <a:p>
            <a:r>
              <a:rPr lang="en-GB" dirty="0" smtClean="0"/>
              <a:t>Modelling &amp;</a:t>
            </a:r>
            <a:r>
              <a:rPr lang="en-GB" baseline="0" dirty="0" smtClean="0"/>
              <a:t> Analysis – strategic direction and resolution of quantification, the meat of today’s talk.</a:t>
            </a:r>
            <a:endParaRPr lang="en-GB" dirty="0"/>
          </a:p>
        </p:txBody>
      </p:sp>
      <p:sp>
        <p:nvSpPr>
          <p:cNvPr id="4" name="Slide Number Placeholder 3"/>
          <p:cNvSpPr>
            <a:spLocks noGrp="1"/>
          </p:cNvSpPr>
          <p:nvPr>
            <p:ph type="sldNum" sz="quarter" idx="10"/>
          </p:nvPr>
        </p:nvSpPr>
        <p:spPr/>
        <p:txBody>
          <a:bodyPr/>
          <a:lstStyle/>
          <a:p>
            <a:fld id="{B911FE8B-06EF-4479-844D-63AF7A3A3BF1}" type="slidenum">
              <a:rPr lang="en-GB" smtClean="0"/>
              <a:t>4</a:t>
            </a:fld>
            <a:endParaRPr lang="en-GB"/>
          </a:p>
        </p:txBody>
      </p:sp>
    </p:spTree>
    <p:extLst>
      <p:ext uri="{BB962C8B-B14F-4D97-AF65-F5344CB8AC3E}">
        <p14:creationId xmlns:p14="http://schemas.microsoft.com/office/powerpoint/2010/main" val="1242753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Let’s start from the top, the things to know before you commit.</a:t>
            </a:r>
          </a:p>
          <a:p>
            <a:r>
              <a:rPr lang="en-GB" sz="1200" kern="1200" dirty="0" smtClean="0">
                <a:solidFill>
                  <a:schemeClr val="tx1"/>
                </a:solidFill>
                <a:effectLst/>
                <a:latin typeface="+mn-lt"/>
                <a:ea typeface="+mn-ea"/>
                <a:cs typeface="+mn-cs"/>
              </a:rPr>
              <a:t>The questions are simple, so simple that they are rarely asked. There’s that nagging ‘Emperor’s new clothes’ feel to them:</a:t>
            </a:r>
          </a:p>
          <a:p>
            <a:r>
              <a:rPr lang="en-GB" sz="1200" kern="1200" dirty="0" smtClean="0">
                <a:solidFill>
                  <a:schemeClr val="tx1"/>
                </a:solidFill>
                <a:effectLst/>
                <a:latin typeface="+mn-lt"/>
                <a:ea typeface="+mn-ea"/>
                <a:cs typeface="+mn-cs"/>
              </a:rPr>
              <a:t>“Am I the only one who doesn’t get this?” </a:t>
            </a:r>
          </a:p>
          <a:p>
            <a:r>
              <a:rPr lang="en-GB" sz="1200" kern="1200" dirty="0" smtClean="0">
                <a:solidFill>
                  <a:schemeClr val="tx1"/>
                </a:solidFill>
                <a:effectLst/>
                <a:latin typeface="+mn-lt"/>
                <a:ea typeface="+mn-ea"/>
                <a:cs typeface="+mn-cs"/>
              </a:rPr>
              <a:t>“Are you really that ignorant or just causing mischief?”</a:t>
            </a:r>
          </a:p>
          <a:p>
            <a:r>
              <a:rPr lang="en-GB" sz="1200" kern="1200" dirty="0" smtClean="0">
                <a:solidFill>
                  <a:schemeClr val="tx1"/>
                </a:solidFill>
                <a:effectLst/>
                <a:latin typeface="+mn-lt"/>
                <a:ea typeface="+mn-ea"/>
                <a:cs typeface="+mn-cs"/>
              </a:rPr>
              <a:t>“We’re committed now. How much trouble will I cause if I raise my doubts after we’ve invested so much?”</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The answers aren’t simple at all though. Your environment is complex and the cost of investigation may be too high. You may have to compromise. That’s fine, don’t let perfection be the enemy of the good. On the other hand, answers like, “It’s priceless” and “How long is a piece of string?” really won’t cut it. </a:t>
            </a:r>
          </a:p>
          <a:p>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5</a:t>
            </a:fld>
            <a:endParaRPr lang="en-GB"/>
          </a:p>
        </p:txBody>
      </p:sp>
    </p:spTree>
    <p:extLst>
      <p:ext uri="{BB962C8B-B14F-4D97-AF65-F5344CB8AC3E}">
        <p14:creationId xmlns:p14="http://schemas.microsoft.com/office/powerpoint/2010/main" val="3026481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eaLnBrk="0" hangingPunct="0">
              <a:defRPr sz="2800">
                <a:solidFill>
                  <a:schemeClr val="hlink"/>
                </a:solidFill>
                <a:latin typeface="Arial" charset="0"/>
                <a:ea typeface="ヒラギノ角ゴ Pro W3" pitchFamily="-48" charset="-128"/>
              </a:defRPr>
            </a:lvl1pPr>
            <a:lvl2pPr marL="742950" indent="-285750" eaLnBrk="0" hangingPunct="0">
              <a:defRPr sz="2800">
                <a:solidFill>
                  <a:schemeClr val="hlink"/>
                </a:solidFill>
                <a:latin typeface="Arial" charset="0"/>
                <a:ea typeface="ヒラギノ角ゴ Pro W3" pitchFamily="-48" charset="-128"/>
              </a:defRPr>
            </a:lvl2pPr>
            <a:lvl3pPr marL="1143000" indent="-228600" eaLnBrk="0" hangingPunct="0">
              <a:defRPr sz="2800">
                <a:solidFill>
                  <a:schemeClr val="hlink"/>
                </a:solidFill>
                <a:latin typeface="Arial" charset="0"/>
                <a:ea typeface="ヒラギノ角ゴ Pro W3" pitchFamily="-48" charset="-128"/>
              </a:defRPr>
            </a:lvl3pPr>
            <a:lvl4pPr marL="1600200" indent="-228600" eaLnBrk="0" hangingPunct="0">
              <a:defRPr sz="2800">
                <a:solidFill>
                  <a:schemeClr val="hlink"/>
                </a:solidFill>
                <a:latin typeface="Arial" charset="0"/>
                <a:ea typeface="ヒラギノ角ゴ Pro W3" pitchFamily="-48" charset="-128"/>
              </a:defRPr>
            </a:lvl4pPr>
            <a:lvl5pPr marL="2057400" indent="-228600" eaLnBrk="0" hangingPunct="0">
              <a:defRPr sz="2800">
                <a:solidFill>
                  <a:schemeClr val="hlink"/>
                </a:solidFill>
                <a:latin typeface="Arial" charset="0"/>
                <a:ea typeface="ヒラギノ角ゴ Pro W3" pitchFamily="-48" charset="-128"/>
              </a:defRPr>
            </a:lvl5pPr>
            <a:lvl6pPr marL="2514600" indent="-228600" algn="ctr" eaLnBrk="0" fontAlgn="base" hangingPunct="0">
              <a:spcBef>
                <a:spcPct val="20000"/>
              </a:spcBef>
              <a:spcAft>
                <a:spcPct val="0"/>
              </a:spcAft>
              <a:defRPr sz="2800">
                <a:solidFill>
                  <a:schemeClr val="hlink"/>
                </a:solidFill>
                <a:latin typeface="Arial" charset="0"/>
                <a:ea typeface="ヒラギノ角ゴ Pro W3" pitchFamily="-48" charset="-128"/>
              </a:defRPr>
            </a:lvl6pPr>
            <a:lvl7pPr marL="2971800" indent="-228600" algn="ctr" eaLnBrk="0" fontAlgn="base" hangingPunct="0">
              <a:spcBef>
                <a:spcPct val="20000"/>
              </a:spcBef>
              <a:spcAft>
                <a:spcPct val="0"/>
              </a:spcAft>
              <a:defRPr sz="2800">
                <a:solidFill>
                  <a:schemeClr val="hlink"/>
                </a:solidFill>
                <a:latin typeface="Arial" charset="0"/>
                <a:ea typeface="ヒラギノ角ゴ Pro W3" pitchFamily="-48" charset="-128"/>
              </a:defRPr>
            </a:lvl7pPr>
            <a:lvl8pPr marL="3429000" indent="-228600" algn="ctr" eaLnBrk="0" fontAlgn="base" hangingPunct="0">
              <a:spcBef>
                <a:spcPct val="20000"/>
              </a:spcBef>
              <a:spcAft>
                <a:spcPct val="0"/>
              </a:spcAft>
              <a:defRPr sz="2800">
                <a:solidFill>
                  <a:schemeClr val="hlink"/>
                </a:solidFill>
                <a:latin typeface="Arial" charset="0"/>
                <a:ea typeface="ヒラギノ角ゴ Pro W3" pitchFamily="-48" charset="-128"/>
              </a:defRPr>
            </a:lvl8pPr>
            <a:lvl9pPr marL="3886200" indent="-228600" algn="ctr" eaLnBrk="0" fontAlgn="base" hangingPunct="0">
              <a:spcBef>
                <a:spcPct val="20000"/>
              </a:spcBef>
              <a:spcAft>
                <a:spcPct val="0"/>
              </a:spcAft>
              <a:defRPr sz="2800">
                <a:solidFill>
                  <a:schemeClr val="hlink"/>
                </a:solidFill>
                <a:latin typeface="Arial" charset="0"/>
                <a:ea typeface="ヒラギノ角ゴ Pro W3" pitchFamily="-48" charset="-128"/>
              </a:defRPr>
            </a:lvl9pPr>
          </a:lstStyle>
          <a:p>
            <a:pPr eaLnBrk="1" hangingPunct="1"/>
            <a:fld id="{A94D67C9-36A3-4C3E-990B-137B0BF30C53}" type="slidenum">
              <a:rPr lang="en-GB" sz="1200" smtClean="0">
                <a:solidFill>
                  <a:schemeClr val="tx1"/>
                </a:solidFill>
              </a:rPr>
              <a:pPr eaLnBrk="1" hangingPunct="1"/>
              <a:t>6</a:t>
            </a:fld>
            <a:endParaRPr lang="en-GB" sz="1200" smtClean="0">
              <a:solidFill>
                <a:schemeClr val="tx1"/>
              </a:solidFill>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r>
              <a:rPr lang="en-GB" sz="1200" b="1" kern="1200" dirty="0" smtClean="0">
                <a:solidFill>
                  <a:schemeClr val="tx1"/>
                </a:solidFill>
                <a:effectLst/>
                <a:latin typeface="+mn-lt"/>
                <a:ea typeface="+mn-ea"/>
                <a:cs typeface="+mn-cs"/>
              </a:rPr>
              <a:t>What does ‘good’ look like? How </a:t>
            </a:r>
            <a:r>
              <a:rPr lang="en-GB" sz="1200" b="1" kern="1200" dirty="0" smtClean="0">
                <a:solidFill>
                  <a:schemeClr val="tx1"/>
                </a:solidFill>
                <a:effectLst/>
                <a:latin typeface="+mn-lt"/>
                <a:ea typeface="+mn-ea"/>
                <a:cs typeface="+mn-cs"/>
              </a:rPr>
              <a:t>do you know you are doing a better job this week than you did last week? </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This sets the scene. Let’s assume that the general reason for any change is to improve something. You’re not deliberately setting out to make things worse. You need to know the baseline of how things are now. You must be able to tell if things are getting better or worse and by how much. In other words you have to have KPIs that really indicate how you are performing against the key things that matter. If you can’t measure the impact of any change, how will you know it’s been worthwhile?</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HIMSS made</a:t>
            </a:r>
            <a:r>
              <a:rPr lang="en-GB" sz="1200" kern="1200" baseline="0" dirty="0" smtClean="0">
                <a:solidFill>
                  <a:schemeClr val="tx1"/>
                </a:solidFill>
                <a:effectLst/>
                <a:latin typeface="+mn-lt"/>
                <a:ea typeface="+mn-ea"/>
                <a:cs typeface="+mn-cs"/>
              </a:rPr>
              <a:t> a correlation between EMRAM score and SHMI, see http://himss.eu/sites/default/files/EMRAM%20Performance%20Report%20HM3.pdf </a:t>
            </a:r>
          </a:p>
          <a:p>
            <a:r>
              <a:rPr lang="en-GB" sz="1200" kern="1200" baseline="0" dirty="0" smtClean="0">
                <a:solidFill>
                  <a:schemeClr val="tx1"/>
                </a:solidFill>
                <a:effectLst/>
                <a:latin typeface="+mn-lt"/>
                <a:ea typeface="+mn-ea"/>
                <a:cs typeface="+mn-cs"/>
              </a:rPr>
              <a:t>It’s not a clear-cut straight-line 100% correlation. Not being a stats expert, I think they are stretching things a bit. However, as at Nov 2015 it’s the nearest evidence I’ve found to “Hospitals with EPR are better for patients than hospitals without.”</a:t>
            </a:r>
            <a:endParaRPr lang="en-GB" sz="1200" kern="120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If healthcare is all about improving health and well-being then we ought to measure that. Which brings us to QALYs.</a:t>
            </a:r>
          </a:p>
          <a:p>
            <a:pPr eaLnBrk="1" hangingPunct="1"/>
            <a:endParaRPr lang="en-GB" sz="1000" dirty="0" smtClean="0"/>
          </a:p>
        </p:txBody>
      </p:sp>
    </p:spTree>
    <p:extLst>
      <p:ext uri="{BB962C8B-B14F-4D97-AF65-F5344CB8AC3E}">
        <p14:creationId xmlns:p14="http://schemas.microsoft.com/office/powerpoint/2010/main" val="7336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Check that everyone has heard of QALYs. Quickly explain EQ-5D if </a:t>
            </a:r>
            <a:r>
              <a:rPr lang="en-GB" dirty="0" err="1" smtClean="0"/>
              <a:t>nec</a:t>
            </a:r>
            <a:r>
              <a:rPr lang="en-GB" dirty="0" smtClean="0"/>
              <a:t>.</a:t>
            </a:r>
          </a:p>
          <a:p>
            <a:endParaRPr lang="en-GB" dirty="0" smtClean="0"/>
          </a:p>
          <a:p>
            <a:r>
              <a:rPr lang="en-GB" dirty="0" smtClean="0"/>
              <a:t>This is a</a:t>
            </a:r>
            <a:r>
              <a:rPr lang="en-GB" baseline="0" dirty="0" smtClean="0"/>
              <a:t> very simple graph of lost quality of life. It suggests a dramatic incident causing an instant drop. Here, the incident is immediately treated and the patient steadily recovers to their original state. You could also imagine a slow deterioration over time, the effect of long patient waiting lists, courses of treatment and persistent conditions. All would complicate the shape of the shaded area.</a:t>
            </a:r>
          </a:p>
          <a:p>
            <a:r>
              <a:rPr lang="en-GB" baseline="0" dirty="0" smtClean="0"/>
              <a:t>The lost QALYs are the red shaded area. PROMs gives us two snapshots but we don’t know exactly where on they sit on the curve so we can’t really use them to value an accurate increase in </a:t>
            </a:r>
            <a:r>
              <a:rPr lang="en-GB" baseline="0" dirty="0" err="1" smtClean="0"/>
              <a:t>QoL</a:t>
            </a:r>
            <a:r>
              <a:rPr lang="en-GB" baseline="0" dirty="0" smtClean="0"/>
              <a:t>. </a:t>
            </a:r>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7</a:t>
            </a:fld>
            <a:endParaRPr lang="en-GB"/>
          </a:p>
        </p:txBody>
      </p:sp>
    </p:spTree>
    <p:extLst>
      <p:ext uri="{BB962C8B-B14F-4D97-AF65-F5344CB8AC3E}">
        <p14:creationId xmlns:p14="http://schemas.microsoft.com/office/powerpoint/2010/main" val="627331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a:p>
            <a:r>
              <a:rPr lang="en-GB" baseline="0" dirty="0" smtClean="0"/>
              <a:t>DH Impact Assessment £60k</a:t>
            </a:r>
          </a:p>
          <a:p>
            <a:r>
              <a:rPr lang="en-GB" baseline="0" dirty="0" smtClean="0"/>
              <a:t>The Department of Health must assess all of its policies in terms of opportunity costs.  The Impact Assessment Guidance, paragraph 209, states: </a:t>
            </a:r>
          </a:p>
          <a:p>
            <a:r>
              <a:rPr lang="en-GB" baseline="0" dirty="0" smtClean="0"/>
              <a:t>"Thus for all public spending required for an option, whether from the DH budget, from local authorities or from other Government Departments, the opportunity cost is calculated first by working out how many extra QALYs could have been purchased with that sum (currently at £25,000 per QALY), and then how much those QALYs are valued by the recipients (currently at £60,000 per QALY). In short, the opportunity cost of a £1 of public funding is currently estimated to be £2.40p."</a:t>
            </a:r>
          </a:p>
          <a:p>
            <a:r>
              <a:rPr lang="en-GB" baseline="0" dirty="0" smtClean="0"/>
              <a:t> </a:t>
            </a:r>
          </a:p>
          <a:p>
            <a:r>
              <a:rPr lang="en-GB" baseline="0" dirty="0" smtClean="0"/>
              <a:t>There is general guidance on impact assessments at DH Interim Technical Guidance on Impact Assessments. 24 Sep 2009, Donald Franklin, http://www.berr.gov.uk/whatwedo/bre/policy/scrutinising-new-regulations/preparing-impact-assessments/page44077.html but I can’t find the original 60 : 25 explanation. </a:t>
            </a:r>
          </a:p>
          <a:p>
            <a:endParaRPr lang="en-GB" baseline="0" dirty="0" smtClean="0"/>
          </a:p>
          <a:p>
            <a:r>
              <a:rPr lang="en-GB" baseline="0" dirty="0" smtClean="0"/>
              <a:t>NICE £15k (recently reduced from £25k to £15k in the Benefits Eligibility Framework for the </a:t>
            </a:r>
            <a:r>
              <a:rPr lang="en-GB" baseline="0" dirty="0" err="1" smtClean="0"/>
              <a:t>VfM</a:t>
            </a:r>
            <a:r>
              <a:rPr lang="en-GB" baseline="0" dirty="0" smtClean="0"/>
              <a:t> ratio)</a:t>
            </a:r>
          </a:p>
          <a:p>
            <a:r>
              <a:rPr lang="en-GB" baseline="0" dirty="0" err="1" smtClean="0"/>
              <a:t>EuroVaQ</a:t>
            </a:r>
            <a:r>
              <a:rPr lang="en-GB" baseline="0" dirty="0" smtClean="0"/>
              <a:t> an EU multi-national research project 2007 gave half a dozen options but wouldn’t choose it’s favourite. Note, accidents trump illness £70k to £53k and the young think life is cheap. As we get old and see our own mortality we begin to put the price up.</a:t>
            </a:r>
          </a:p>
          <a:p>
            <a:r>
              <a:rPr lang="en-GB" baseline="0" dirty="0" smtClean="0"/>
              <a:t>Apart from NICE, which is all about managing budgets, they’re roughly similar in size.</a:t>
            </a:r>
          </a:p>
          <a:p>
            <a:endParaRPr lang="en-GB" baseline="0" dirty="0" smtClean="0"/>
          </a:p>
          <a:p>
            <a:r>
              <a:rPr lang="en-GB" baseline="0" dirty="0" smtClean="0"/>
              <a:t>I am of the opinion that if £60k is good enough for DH to set </a:t>
            </a:r>
            <a:r>
              <a:rPr lang="en-GB" baseline="0" dirty="0" err="1" smtClean="0"/>
              <a:t>VfM</a:t>
            </a:r>
            <a:r>
              <a:rPr lang="en-GB" baseline="0" dirty="0" smtClean="0"/>
              <a:t> hurdles then it’s good enough for me to quantify my benefits. Let’s be consistent here.</a:t>
            </a:r>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8</a:t>
            </a:fld>
            <a:endParaRPr lang="en-GB"/>
          </a:p>
        </p:txBody>
      </p:sp>
    </p:spTree>
    <p:extLst>
      <p:ext uri="{BB962C8B-B14F-4D97-AF65-F5344CB8AC3E}">
        <p14:creationId xmlns:p14="http://schemas.microsoft.com/office/powerpoint/2010/main" val="1902900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Here’s an example of applying</a:t>
            </a:r>
            <a:r>
              <a:rPr lang="en-GB" baseline="0" dirty="0" smtClean="0"/>
              <a:t> QALY value to a societal benefit.</a:t>
            </a:r>
          </a:p>
          <a:p>
            <a:r>
              <a:rPr lang="en-GB" dirty="0" smtClean="0"/>
              <a:t>Quality of life related to fear of falling and hip fracture in older women: a time trade off study, BMJ. 2000 Feb 5; 320(7231): 341–346.</a:t>
            </a:r>
          </a:p>
          <a:p>
            <a:endParaRPr lang="en-GB" dirty="0" smtClean="0"/>
          </a:p>
          <a:p>
            <a:r>
              <a:rPr lang="en-GB" dirty="0" smtClean="0"/>
              <a:t>The relevant study group had EQ-5D drop by 0.1 for an average 5 years, i.e. 0.5 QALY worth £30k.</a:t>
            </a: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We’d probably cost up the cash / non-cash benefits around the</a:t>
            </a:r>
            <a:r>
              <a:rPr lang="en-GB" baseline="0" dirty="0" smtClean="0"/>
              <a:t> forecast number of prevented falls using the incremental cost of care for fallers in the relevant patient cohort. According to a Torbay case study, it’s around £7k. </a:t>
            </a:r>
            <a:r>
              <a:rPr lang="en-GB" dirty="0" smtClean="0"/>
              <a:t>http://www.kingsfund.org.uk/sites/files/kf/field/field_publication_file/exploring-system-wide-costs-of-falls-in-torbay-kingsfund-aug13.pdf   </a:t>
            </a:r>
          </a:p>
          <a:p>
            <a:endParaRPr lang="en-GB" baseline="0" dirty="0" smtClean="0"/>
          </a:p>
          <a:p>
            <a:r>
              <a:rPr lang="en-GB" dirty="0" smtClean="0"/>
              <a:t>What’s a reasonable assumption on the impact of a falls prevention service, 20% of users don’t worry about falling, 10%? Even that’s worth</a:t>
            </a:r>
            <a:r>
              <a:rPr lang="en-GB" baseline="0" dirty="0" smtClean="0"/>
              <a:t> an average of £3k / user.</a:t>
            </a:r>
            <a:r>
              <a:rPr lang="en-GB" dirty="0" smtClean="0"/>
              <a:t> </a:t>
            </a:r>
            <a:endParaRPr lang="en-GB" dirty="0"/>
          </a:p>
        </p:txBody>
      </p:sp>
      <p:sp>
        <p:nvSpPr>
          <p:cNvPr id="4" name="Slide Number Placeholder 3"/>
          <p:cNvSpPr>
            <a:spLocks noGrp="1"/>
          </p:cNvSpPr>
          <p:nvPr>
            <p:ph type="sldNum" sz="quarter" idx="10"/>
          </p:nvPr>
        </p:nvSpPr>
        <p:spPr/>
        <p:txBody>
          <a:bodyPr/>
          <a:lstStyle/>
          <a:p>
            <a:fld id="{012D96EC-0595-47D3-941C-0C74044526B6}" type="slidenum">
              <a:rPr lang="en-GB" smtClean="0"/>
              <a:t>9</a:t>
            </a:fld>
            <a:endParaRPr lang="en-GB"/>
          </a:p>
        </p:txBody>
      </p:sp>
    </p:spTree>
    <p:extLst>
      <p:ext uri="{BB962C8B-B14F-4D97-AF65-F5344CB8AC3E}">
        <p14:creationId xmlns:p14="http://schemas.microsoft.com/office/powerpoint/2010/main" val="17549226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87"/>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4869160"/>
            <a:ext cx="6400800" cy="115212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665327F-AC10-4B24-92BD-B9793FFA3BF3}" type="datetimeFigureOut">
              <a:rPr lang="en-GB" smtClean="0"/>
              <a:t>10/09/2016</a:t>
            </a:fld>
            <a:endParaRPr lang="en-GB"/>
          </a:p>
        </p:txBody>
      </p:sp>
      <p:sp>
        <p:nvSpPr>
          <p:cNvPr id="5" name="Footer Placeholder 4"/>
          <p:cNvSpPr>
            <a:spLocks noGrp="1"/>
          </p:cNvSpPr>
          <p:nvPr>
            <p:ph type="ftr" sz="quarter" idx="11"/>
          </p:nvPr>
        </p:nvSpPr>
        <p:spPr/>
        <p:txBody>
          <a:bodyPr/>
          <a:lstStyle/>
          <a:p>
            <a:r>
              <a:rPr lang="en-GB" dirty="0" smtClean="0"/>
              <a:t>www.keldale.com</a:t>
            </a:r>
            <a:endParaRPr lang="en-GB" dirty="0"/>
          </a:p>
        </p:txBody>
      </p:sp>
      <p:sp>
        <p:nvSpPr>
          <p:cNvPr id="6" name="Slide Number Placeholder 5"/>
          <p:cNvSpPr>
            <a:spLocks noGrp="1"/>
          </p:cNvSpPr>
          <p:nvPr>
            <p:ph type="sldNum" sz="quarter" idx="12"/>
          </p:nvPr>
        </p:nvSpPr>
        <p:spPr/>
        <p:txBody>
          <a:bodyPr/>
          <a:lstStyle/>
          <a:p>
            <a:fld id="{D27E7C6F-AB4B-40A3-B10E-3EDD72A17888}" type="slidenum">
              <a:rPr lang="en-GB" smtClean="0"/>
              <a:t>‹#›</a:t>
            </a:fld>
            <a:endParaRPr lang="en-GB"/>
          </a:p>
        </p:txBody>
      </p:sp>
      <p:sp>
        <p:nvSpPr>
          <p:cNvPr id="7" name="Rectangle 6"/>
          <p:cNvSpPr/>
          <p:nvPr/>
        </p:nvSpPr>
        <p:spPr>
          <a:xfrm>
            <a:off x="0" y="1196752"/>
            <a:ext cx="9144000" cy="110610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2247" y="862694"/>
            <a:ext cx="5526057" cy="1765268"/>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6354397"/>
            <a:ext cx="1080000" cy="450000"/>
          </a:xfrm>
          <a:prstGeom prst="rect">
            <a:avLst/>
          </a:prstGeom>
        </p:spPr>
      </p:pic>
      <p:pic>
        <p:nvPicPr>
          <p:cNvPr id="11" name="Picture 10"/>
          <p:cNvPicPr>
            <a:picLocks noChangeAspect="1"/>
          </p:cNvPicPr>
          <p:nvPr userDrawn="1"/>
        </p:nvPicPr>
        <p:blipFill>
          <a:blip r:embed="rId4"/>
          <a:stretch>
            <a:fillRect/>
          </a:stretch>
        </p:blipFill>
        <p:spPr>
          <a:xfrm>
            <a:off x="107624" y="6328582"/>
            <a:ext cx="1542422" cy="420660"/>
          </a:xfrm>
          <a:prstGeom prst="rect">
            <a:avLst/>
          </a:prstGeom>
        </p:spPr>
      </p:pic>
    </p:spTree>
    <p:extLst>
      <p:ext uri="{BB962C8B-B14F-4D97-AF65-F5344CB8AC3E}">
        <p14:creationId xmlns:p14="http://schemas.microsoft.com/office/powerpoint/2010/main" val="305101933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763688" y="260648"/>
            <a:ext cx="7356320" cy="1143000"/>
          </a:xfr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65327F-AC10-4B24-92BD-B9793FFA3BF3}" type="datetimeFigureOut">
              <a:rPr lang="en-GB" smtClean="0"/>
              <a:t>10/09/2016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7E7C6F-AB4B-40A3-B10E-3EDD72A17888}" type="slidenum">
              <a:rPr lang="en-GB" smtClean="0"/>
              <a:t>‹#›</a:t>
            </a:fld>
            <a:endParaRPr lang="en-GB"/>
          </a:p>
        </p:txBody>
      </p:sp>
    </p:spTree>
    <p:extLst>
      <p:ext uri="{BB962C8B-B14F-4D97-AF65-F5344CB8AC3E}">
        <p14:creationId xmlns:p14="http://schemas.microsoft.com/office/powerpoint/2010/main" val="3046254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65327F-AC10-4B24-92BD-B9793FFA3BF3}" type="datetimeFigureOut">
              <a:rPr lang="en-GB" smtClean="0"/>
              <a:t>10/09/2016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27E7C6F-AB4B-40A3-B10E-3EDD72A17888}" type="slidenum">
              <a:rPr lang="en-GB" smtClean="0"/>
              <a:t>‹#›</a:t>
            </a:fld>
            <a:endParaRPr lang="en-GB"/>
          </a:p>
        </p:txBody>
      </p:sp>
    </p:spTree>
    <p:extLst>
      <p:ext uri="{BB962C8B-B14F-4D97-AF65-F5344CB8AC3E}">
        <p14:creationId xmlns:p14="http://schemas.microsoft.com/office/powerpoint/2010/main" val="966436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63688" y="260648"/>
            <a:ext cx="7380312" cy="1143000"/>
          </a:xfrm>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65327F-AC10-4B24-92BD-B9793FFA3BF3}" type="datetimeFigureOut">
              <a:rPr lang="en-GB" smtClean="0"/>
              <a:t>10/09/2016</a:t>
            </a:fld>
            <a:endParaRPr lang="en-GB"/>
          </a:p>
        </p:txBody>
      </p:sp>
      <p:sp>
        <p:nvSpPr>
          <p:cNvPr id="5" name="Footer Placeholder 4"/>
          <p:cNvSpPr>
            <a:spLocks noGrp="1"/>
          </p:cNvSpPr>
          <p:nvPr>
            <p:ph type="ftr" sz="quarter" idx="11"/>
          </p:nvPr>
        </p:nvSpPr>
        <p:spPr/>
        <p:txBody>
          <a:bodyPr/>
          <a:lstStyle/>
          <a:p>
            <a:r>
              <a:rPr lang="en-GB" smtClean="0"/>
              <a:t>www.goalmodelling.com</a:t>
            </a:r>
            <a:endParaRPr lang="en-GB" dirty="0"/>
          </a:p>
        </p:txBody>
      </p:sp>
      <p:sp>
        <p:nvSpPr>
          <p:cNvPr id="6" name="Slide Number Placeholder 5"/>
          <p:cNvSpPr>
            <a:spLocks noGrp="1"/>
          </p:cNvSpPr>
          <p:nvPr>
            <p:ph type="sldNum" sz="quarter" idx="12"/>
          </p:nvPr>
        </p:nvSpPr>
        <p:spPr/>
        <p:txBody>
          <a:bodyPr/>
          <a:lstStyle/>
          <a:p>
            <a:fld id="{D27E7C6F-AB4B-40A3-B10E-3EDD72A17888}" type="slidenum">
              <a:rPr lang="en-GB" smtClean="0"/>
              <a:t>‹#›</a:t>
            </a:fld>
            <a:endParaRPr lang="en-GB"/>
          </a:p>
        </p:txBody>
      </p:sp>
    </p:spTree>
    <p:extLst>
      <p:ext uri="{BB962C8B-B14F-4D97-AF65-F5344CB8AC3E}">
        <p14:creationId xmlns:p14="http://schemas.microsoft.com/office/powerpoint/2010/main" val="128330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65327F-AC10-4B24-92BD-B9793FFA3BF3}" type="datetimeFigureOut">
              <a:rPr lang="en-GB" smtClean="0"/>
              <a:t>10/09/2016</a:t>
            </a:fld>
            <a:endParaRPr lang="en-GB"/>
          </a:p>
        </p:txBody>
      </p:sp>
      <p:sp>
        <p:nvSpPr>
          <p:cNvPr id="5" name="Footer Placeholder 4"/>
          <p:cNvSpPr>
            <a:spLocks noGrp="1"/>
          </p:cNvSpPr>
          <p:nvPr>
            <p:ph type="ftr" sz="quarter" idx="11"/>
          </p:nvPr>
        </p:nvSpPr>
        <p:spPr/>
        <p:txBody>
          <a:bodyPr/>
          <a:lstStyle/>
          <a:p>
            <a:r>
              <a:rPr lang="en-GB" smtClean="0"/>
              <a:t>www.goalmodelling.com</a:t>
            </a:r>
            <a:endParaRPr lang="en-GB" dirty="0"/>
          </a:p>
        </p:txBody>
      </p:sp>
      <p:sp>
        <p:nvSpPr>
          <p:cNvPr id="6" name="Slide Number Placeholder 5"/>
          <p:cNvSpPr>
            <a:spLocks noGrp="1"/>
          </p:cNvSpPr>
          <p:nvPr>
            <p:ph type="sldNum" sz="quarter" idx="12"/>
          </p:nvPr>
        </p:nvSpPr>
        <p:spPr/>
        <p:txBody>
          <a:bodyPr/>
          <a:lstStyle/>
          <a:p>
            <a:fld id="{D27E7C6F-AB4B-40A3-B10E-3EDD72A17888}" type="slidenum">
              <a:rPr lang="en-GB" smtClean="0"/>
              <a:t>‹#›</a:t>
            </a:fld>
            <a:endParaRPr lang="en-GB"/>
          </a:p>
        </p:txBody>
      </p:sp>
      <p:sp>
        <p:nvSpPr>
          <p:cNvPr id="7" name="Rectangle 6"/>
          <p:cNvSpPr/>
          <p:nvPr/>
        </p:nvSpPr>
        <p:spPr>
          <a:xfrm>
            <a:off x="-26726" y="1183126"/>
            <a:ext cx="9170725" cy="110610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2247" y="862694"/>
            <a:ext cx="5526056" cy="1765268"/>
          </a:xfrm>
          <a:prstGeom prst="rect">
            <a:avLst/>
          </a:prstGeom>
        </p:spPr>
      </p:pic>
    </p:spTree>
    <p:extLst>
      <p:ext uri="{BB962C8B-B14F-4D97-AF65-F5344CB8AC3E}">
        <p14:creationId xmlns:p14="http://schemas.microsoft.com/office/powerpoint/2010/main" val="893301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763688" y="260648"/>
            <a:ext cx="7380312" cy="114300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665327F-AC10-4B24-92BD-B9793FFA3BF3}" type="datetimeFigureOut">
              <a:rPr lang="en-GB" smtClean="0"/>
              <a:t>10/09/2016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7E7C6F-AB4B-40A3-B10E-3EDD72A17888}" type="slidenum">
              <a:rPr lang="en-GB" smtClean="0"/>
              <a:t>‹#›</a:t>
            </a:fld>
            <a:endParaRPr lang="en-GB"/>
          </a:p>
        </p:txBody>
      </p:sp>
    </p:spTree>
    <p:extLst>
      <p:ext uri="{BB962C8B-B14F-4D97-AF65-F5344CB8AC3E}">
        <p14:creationId xmlns:p14="http://schemas.microsoft.com/office/powerpoint/2010/main" val="726207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63688" y="260648"/>
            <a:ext cx="7370048" cy="1143000"/>
          </a:xfrm>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665327F-AC10-4B24-92BD-B9793FFA3BF3}" type="datetimeFigureOut">
              <a:rPr lang="en-GB" smtClean="0"/>
              <a:t>10/09/2016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27E7C6F-AB4B-40A3-B10E-3EDD72A17888}" type="slidenum">
              <a:rPr lang="en-GB" smtClean="0"/>
              <a:t>‹#›</a:t>
            </a:fld>
            <a:endParaRPr lang="en-GB"/>
          </a:p>
        </p:txBody>
      </p:sp>
    </p:spTree>
    <p:extLst>
      <p:ext uri="{BB962C8B-B14F-4D97-AF65-F5344CB8AC3E}">
        <p14:creationId xmlns:p14="http://schemas.microsoft.com/office/powerpoint/2010/main" val="4155422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63688" y="260648"/>
            <a:ext cx="7357496" cy="1143000"/>
          </a:xfrm>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665327F-AC10-4B24-92BD-B9793FFA3BF3}" type="datetimeFigureOut">
              <a:rPr lang="en-GB" smtClean="0"/>
              <a:t>10/09/2016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27E7C6F-AB4B-40A3-B10E-3EDD72A17888}" type="slidenum">
              <a:rPr lang="en-GB" smtClean="0"/>
              <a:t>‹#›</a:t>
            </a:fld>
            <a:endParaRPr lang="en-GB"/>
          </a:p>
        </p:txBody>
      </p:sp>
    </p:spTree>
    <p:extLst>
      <p:ext uri="{BB962C8B-B14F-4D97-AF65-F5344CB8AC3E}">
        <p14:creationId xmlns:p14="http://schemas.microsoft.com/office/powerpoint/2010/main" val="2697268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65327F-AC10-4B24-92BD-B9793FFA3BF3}" type="datetimeFigureOut">
              <a:rPr lang="en-GB" smtClean="0"/>
              <a:t>10/09/2016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27E7C6F-AB4B-40A3-B10E-3EDD72A17888}" type="slidenum">
              <a:rPr lang="en-GB" smtClean="0"/>
              <a:t>‹#›</a:t>
            </a:fld>
            <a:endParaRPr lang="en-GB"/>
          </a:p>
        </p:txBody>
      </p:sp>
    </p:spTree>
    <p:extLst>
      <p:ext uri="{BB962C8B-B14F-4D97-AF65-F5344CB8AC3E}">
        <p14:creationId xmlns:p14="http://schemas.microsoft.com/office/powerpoint/2010/main" val="1982703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3008313" cy="1162050"/>
          </a:xfrm>
        </p:spPr>
        <p:txBody>
          <a:bodyPr anchor="b"/>
          <a:lstStyle>
            <a:lvl1pPr algn="l">
              <a:defRPr sz="2000" b="1"/>
            </a:lvl1pPr>
          </a:lstStyle>
          <a:p>
            <a:r>
              <a:rPr lang="en-US" smtClean="0"/>
              <a:t>Click to edit Master title style</a:t>
            </a:r>
            <a:endParaRPr lang="en-GB"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844824"/>
            <a:ext cx="3008313" cy="428133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65327F-AC10-4B24-92BD-B9793FFA3BF3}" type="datetimeFigureOut">
              <a:rPr lang="en-GB" smtClean="0"/>
              <a:t>10/09/2016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7E7C6F-AB4B-40A3-B10E-3EDD72A17888}" type="slidenum">
              <a:rPr lang="en-GB" smtClean="0"/>
              <a:t>‹#›</a:t>
            </a:fld>
            <a:endParaRPr lang="en-GB"/>
          </a:p>
        </p:txBody>
      </p:sp>
    </p:spTree>
    <p:extLst>
      <p:ext uri="{BB962C8B-B14F-4D97-AF65-F5344CB8AC3E}">
        <p14:creationId xmlns:p14="http://schemas.microsoft.com/office/powerpoint/2010/main" val="1080613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65327F-AC10-4B24-92BD-B9793FFA3BF3}" type="datetimeFigureOut">
              <a:rPr lang="en-GB" smtClean="0"/>
              <a:t>10/09/2016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27E7C6F-AB4B-40A3-B10E-3EDD72A17888}" type="slidenum">
              <a:rPr lang="en-GB" smtClean="0"/>
              <a:t>‹#›</a:t>
            </a:fld>
            <a:endParaRPr lang="en-GB"/>
          </a:p>
        </p:txBody>
      </p:sp>
    </p:spTree>
    <p:extLst>
      <p:ext uri="{BB962C8B-B14F-4D97-AF65-F5344CB8AC3E}">
        <p14:creationId xmlns:p14="http://schemas.microsoft.com/office/powerpoint/2010/main" val="970078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88624" y="260648"/>
            <a:ext cx="7329600" cy="1143000"/>
          </a:xfrm>
          <a:prstGeom prst="rect">
            <a:avLst/>
          </a:prstGeom>
        </p:spPr>
        <p:txBody>
          <a:bodyPr vert="horz" lIns="91440" tIns="45720" rIns="91440" bIns="45720" rtlCol="0" anchor="ctr">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65327F-AC10-4B24-92BD-B9793FFA3BF3}" type="datetimeFigureOut">
              <a:rPr lang="en-GB" smtClean="0"/>
              <a:t>10/09/2016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www.goalmodelling.com</a:t>
            </a: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7E7C6F-AB4B-40A3-B10E-3EDD72A17888}" type="slidenum">
              <a:rPr lang="en-GB" smtClean="0"/>
              <a:t>‹#›</a:t>
            </a:fld>
            <a:endParaRPr lang="en-GB"/>
          </a:p>
        </p:txBody>
      </p:sp>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1376" y="0"/>
            <a:ext cx="1800000" cy="745714"/>
          </a:xfrm>
          <a:prstGeom prst="rect">
            <a:avLst/>
          </a:prstGeom>
        </p:spPr>
      </p:pic>
    </p:spTree>
    <p:extLst>
      <p:ext uri="{BB962C8B-B14F-4D97-AF65-F5344CB8AC3E}">
        <p14:creationId xmlns:p14="http://schemas.microsoft.com/office/powerpoint/2010/main" val="13807268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000" kern="1200" baseline="0">
          <a:solidFill>
            <a:srgbClr val="00005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keldale.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www.hivemindnetwork.com/" TargetMode="External"/><Relationship Id="rId4" Type="http://schemas.openxmlformats.org/officeDocument/2006/relationships/hyperlink" Target="http://www.goalmodelling.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david@goalmodelling.com"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hyperlink" Target="http://www.hivemindnetwork.com/" TargetMode="External"/><Relationship Id="rId5" Type="http://schemas.openxmlformats.org/officeDocument/2006/relationships/hyperlink" Target="http://www.goalmodelling.com/" TargetMode="External"/><Relationship Id="rId4" Type="http://schemas.openxmlformats.org/officeDocument/2006/relationships/hyperlink" Target="http://www.keldale.com/"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research.ncl.ac.uk/eurovaq/EuroVaQ_Final_Publishable_Report_and_Appendices.pdf" TargetMode="External"/><Relationship Id="rId2" Type="http://schemas.openxmlformats.org/officeDocument/2006/relationships/hyperlink" Target="https://www.gov.uk/government/publications/webtag-tag-data-book-november-2014" TargetMode="External"/><Relationship Id="rId1" Type="http://schemas.openxmlformats.org/officeDocument/2006/relationships/slideLayout" Target="../slideLayouts/slideLayout2.xml"/><Relationship Id="rId5" Type="http://schemas.openxmlformats.org/officeDocument/2006/relationships/hyperlink" Target="http://www.kingsfund.org.uk/sites/files/kf/field/field_publication_file/exploring-system-wide-costs-of-falls-in-torbay-kingsfund-aug13.pdf" TargetMode="External"/><Relationship Id="rId4" Type="http://schemas.openxmlformats.org/officeDocument/2006/relationships/hyperlink" Target="https://report.nrls.nhs.uk/explorerTool/default.aspx"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693987"/>
            <a:ext cx="9144000" cy="1470025"/>
          </a:xfrm>
        </p:spPr>
        <p:txBody>
          <a:bodyPr/>
          <a:lstStyle/>
          <a:p>
            <a:r>
              <a:rPr lang="en-GB" dirty="0"/>
              <a:t>Quantifying the Social Stuff</a:t>
            </a:r>
          </a:p>
        </p:txBody>
      </p:sp>
      <p:sp>
        <p:nvSpPr>
          <p:cNvPr id="3" name="Subtitle 2"/>
          <p:cNvSpPr>
            <a:spLocks noGrp="1"/>
          </p:cNvSpPr>
          <p:nvPr>
            <p:ph type="subTitle" idx="1"/>
          </p:nvPr>
        </p:nvSpPr>
        <p:spPr>
          <a:xfrm>
            <a:off x="1371600" y="4293096"/>
            <a:ext cx="6400800" cy="1152128"/>
          </a:xfrm>
        </p:spPr>
        <p:txBody>
          <a:bodyPr>
            <a:normAutofit/>
          </a:bodyPr>
          <a:lstStyle/>
          <a:p>
            <a:r>
              <a:rPr lang="en-GB" dirty="0" smtClean="0"/>
              <a:t>Where to go once you’ve counted all the stationery</a:t>
            </a:r>
            <a:endParaRPr lang="en-GB" dirty="0"/>
          </a:p>
        </p:txBody>
      </p:sp>
      <p:sp>
        <p:nvSpPr>
          <p:cNvPr id="4" name="Rectangle 3"/>
          <p:cNvSpPr/>
          <p:nvPr/>
        </p:nvSpPr>
        <p:spPr>
          <a:xfrm>
            <a:off x="2987824" y="6076708"/>
            <a:ext cx="3168352" cy="738664"/>
          </a:xfrm>
          <a:prstGeom prst="rect">
            <a:avLst/>
          </a:prstGeom>
        </p:spPr>
        <p:txBody>
          <a:bodyPr wrap="square">
            <a:spAutoFit/>
          </a:bodyPr>
          <a:lstStyle/>
          <a:p>
            <a:pPr algn="ctr"/>
            <a:r>
              <a:rPr lang="en-GB" sz="1400" dirty="0">
                <a:hlinkClick r:id="rId3"/>
              </a:rPr>
              <a:t>www.keldale.com</a:t>
            </a:r>
            <a:r>
              <a:rPr lang="en-GB" sz="1400" dirty="0"/>
              <a:t> </a:t>
            </a:r>
          </a:p>
          <a:p>
            <a:pPr algn="ctr"/>
            <a:r>
              <a:rPr lang="en-GB" sz="1400" dirty="0">
                <a:hlinkClick r:id="rId4"/>
              </a:rPr>
              <a:t>www.goalmodelling.com</a:t>
            </a:r>
            <a:endParaRPr lang="en-GB" sz="1400" dirty="0"/>
          </a:p>
          <a:p>
            <a:pPr algn="ctr"/>
            <a:r>
              <a:rPr lang="en-GB" sz="1400" dirty="0">
                <a:hlinkClick r:id="rId5"/>
              </a:rPr>
              <a:t>www.hivemindnetwork.com</a:t>
            </a:r>
            <a:endParaRPr lang="en-GB" sz="1400" dirty="0"/>
          </a:p>
        </p:txBody>
      </p:sp>
    </p:spTree>
    <p:extLst>
      <p:ext uri="{BB962C8B-B14F-4D97-AF65-F5344CB8AC3E}">
        <p14:creationId xmlns:p14="http://schemas.microsoft.com/office/powerpoint/2010/main" val="27100851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However…</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72806545"/>
              </p:ext>
            </p:extLst>
          </p:nvPr>
        </p:nvGraphicFramePr>
        <p:xfrm>
          <a:off x="323527" y="1556794"/>
          <a:ext cx="8496946" cy="5112565"/>
        </p:xfrm>
        <a:graphic>
          <a:graphicData uri="http://schemas.openxmlformats.org/drawingml/2006/table">
            <a:tbl>
              <a:tblPr firstRow="1" firstCol="1" bandRow="1"/>
              <a:tblGrid>
                <a:gridCol w="962823"/>
                <a:gridCol w="767059"/>
                <a:gridCol w="1072942"/>
                <a:gridCol w="1072942"/>
                <a:gridCol w="800941"/>
                <a:gridCol w="1273413"/>
                <a:gridCol w="1273413"/>
                <a:gridCol w="1273413"/>
              </a:tblGrid>
              <a:tr h="1022515">
                <a:tc>
                  <a:txBody>
                    <a:bodyPr/>
                    <a:lstStyle/>
                    <a:p>
                      <a:endParaRPr lang="en-GB"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Procs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Average Pre-Op Q Score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Average Post-Op Q Score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Health Gain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Improved</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Unchanged</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800" b="1">
                          <a:effectLst/>
                          <a:latin typeface="Calibri" panose="020F0502020204030204" pitchFamily="34" charset="0"/>
                          <a:ea typeface="Calibri" panose="020F0502020204030204" pitchFamily="34" charset="0"/>
                          <a:cs typeface="Times New Roman" panose="02020603050405020304" pitchFamily="18" charset="0"/>
                        </a:rPr>
                        <a:t>Worsened</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1675">
                <a:tc>
                  <a:txBody>
                    <a:bodyPr/>
                    <a:lstStyle/>
                    <a:p>
                      <a:pP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Groin hernia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109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0.799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0.894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b="1" i="1" dirty="0">
                          <a:effectLst/>
                          <a:latin typeface="Calibri" panose="020F0502020204030204" pitchFamily="34" charset="0"/>
                          <a:ea typeface="Calibri" panose="020F0502020204030204" pitchFamily="34" charset="0"/>
                          <a:cs typeface="Times New Roman" panose="02020603050405020304" pitchFamily="18" charset="0"/>
                        </a:rPr>
                        <a:t>0.095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59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1675">
                <a:tc>
                  <a:txBody>
                    <a:bodyPr/>
                    <a:lstStyle/>
                    <a:p>
                      <a:pP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Hip Primary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107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0.293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0.771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b="1" i="1" dirty="0">
                          <a:effectLst/>
                          <a:latin typeface="Calibri" panose="020F0502020204030204" pitchFamily="34" charset="0"/>
                          <a:ea typeface="Calibri" panose="020F0502020204030204" pitchFamily="34" charset="0"/>
                          <a:cs typeface="Times New Roman" panose="02020603050405020304" pitchFamily="18" charset="0"/>
                        </a:rPr>
                        <a:t>0.478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98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1675">
                <a:tc>
                  <a:txBody>
                    <a:bodyPr/>
                    <a:lstStyle/>
                    <a:p>
                      <a:pP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Hip Revision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0.673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b="1" i="1" dirty="0">
                          <a:effectLst/>
                          <a:latin typeface="Calibri" panose="020F0502020204030204" pitchFamily="34" charset="0"/>
                          <a:ea typeface="Calibri" panose="020F0502020204030204" pitchFamily="34" charset="0"/>
                          <a:cs typeface="Times New Roman" panose="02020603050405020304" pitchFamily="18" charset="0"/>
                        </a:rPr>
                        <a:t>0.313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1675">
                <a:tc>
                  <a:txBody>
                    <a:bodyPr/>
                    <a:lstStyle/>
                    <a:p>
                      <a:pP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Knee Primary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205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0.345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0.656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b="1" i="1" dirty="0">
                          <a:effectLst/>
                          <a:latin typeface="Calibri" panose="020F0502020204030204" pitchFamily="34" charset="0"/>
                          <a:ea typeface="Calibri" panose="020F0502020204030204" pitchFamily="34" charset="0"/>
                          <a:cs typeface="Times New Roman" panose="02020603050405020304" pitchFamily="18" charset="0"/>
                        </a:rPr>
                        <a:t>0.311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156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1675">
                <a:tc>
                  <a:txBody>
                    <a:bodyPr/>
                    <a:lstStyle/>
                    <a:p>
                      <a:pP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Knee Revision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0.376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0.438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b="1" i="1" dirty="0">
                          <a:effectLst/>
                          <a:latin typeface="Calibri" panose="020F0502020204030204" pitchFamily="34" charset="0"/>
                          <a:ea typeface="Calibri" panose="020F0502020204030204" pitchFamily="34" charset="0"/>
                          <a:cs typeface="Times New Roman" panose="02020603050405020304" pitchFamily="18" charset="0"/>
                        </a:rPr>
                        <a:t>0.063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1675">
                <a:tc>
                  <a:txBody>
                    <a:bodyPr/>
                    <a:lstStyle/>
                    <a:p>
                      <a:pP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Varicose Veins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0.805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0.897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b="1" i="1" dirty="0">
                          <a:effectLst/>
                          <a:latin typeface="Calibri" panose="020F0502020204030204" pitchFamily="34" charset="0"/>
                          <a:ea typeface="Calibri" panose="020F0502020204030204" pitchFamily="34" charset="0"/>
                          <a:cs typeface="Times New Roman" panose="02020603050405020304" pitchFamily="18" charset="0"/>
                        </a:rPr>
                        <a:t>0.093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795831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Life isn’t cheap</a:t>
            </a:r>
            <a:endParaRPr lang="en-GB" dirty="0"/>
          </a:p>
        </p:txBody>
      </p:sp>
      <p:graphicFrame>
        <p:nvGraphicFramePr>
          <p:cNvPr id="6" name="Content Placeholder 3"/>
          <p:cNvGraphicFramePr>
            <a:graphicFrameLocks/>
          </p:cNvGraphicFramePr>
          <p:nvPr>
            <p:extLst>
              <p:ext uri="{D42A27DB-BD31-4B8C-83A1-F6EECF244321}">
                <p14:modId xmlns:p14="http://schemas.microsoft.com/office/powerpoint/2010/main" val="1069568216"/>
              </p:ext>
            </p:extLst>
          </p:nvPr>
        </p:nvGraphicFramePr>
        <p:xfrm>
          <a:off x="899592" y="1394189"/>
          <a:ext cx="7344816" cy="4892040"/>
        </p:xfrm>
        <a:graphic>
          <a:graphicData uri="http://schemas.openxmlformats.org/drawingml/2006/table">
            <a:tbl>
              <a:tblPr firstRow="1" firstCol="1" bandRow="1"/>
              <a:tblGrid>
                <a:gridCol w="1402112"/>
                <a:gridCol w="4535077"/>
                <a:gridCol w="1407627"/>
              </a:tblGrid>
              <a:tr h="643271">
                <a:tc gridSpan="2">
                  <a:txBody>
                    <a:bodyPr/>
                    <a:lstStyle/>
                    <a:p>
                      <a:pPr>
                        <a:lnSpc>
                          <a:spcPct val="107000"/>
                        </a:lnSpc>
                        <a:spcAft>
                          <a:spcPts val="0"/>
                        </a:spcAft>
                      </a:pPr>
                      <a:r>
                        <a:rPr lang="en-GB" sz="2000" b="1" dirty="0">
                          <a:effectLst/>
                          <a:latin typeface="Calibri" panose="020F0502020204030204" pitchFamily="34" charset="0"/>
                          <a:ea typeface="Calibri" panose="020F0502020204030204" pitchFamily="34" charset="0"/>
                          <a:cs typeface="Times New Roman" panose="02020603050405020304" pitchFamily="18" charset="0"/>
                        </a:rPr>
                        <a:t>Prevented Fatality</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gn="ctr">
                        <a:lnSpc>
                          <a:spcPct val="107000"/>
                        </a:lnSpc>
                        <a:spcAft>
                          <a:spcPts val="0"/>
                        </a:spcAft>
                      </a:pPr>
                      <a:r>
                        <a:rPr lang="en-GB" sz="2000" b="1">
                          <a:effectLst/>
                          <a:latin typeface="Calibri" panose="020F0502020204030204" pitchFamily="34" charset="0"/>
                          <a:ea typeface="Calibri" panose="020F0502020204030204" pitchFamily="34" charset="0"/>
                          <a:cs typeface="Times New Roman" panose="02020603050405020304" pitchFamily="18" charset="0"/>
                        </a:rPr>
                        <a:t>Apr 2015 prices</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3271">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£1,400,000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dirty="0" err="1">
                          <a:effectLst/>
                          <a:latin typeface="Calibri" panose="020F0502020204030204" pitchFamily="34" charset="0"/>
                          <a:ea typeface="Calibri" panose="020F0502020204030204" pitchFamily="34" charset="0"/>
                          <a:cs typeface="Times New Roman" panose="02020603050405020304" pitchFamily="18" charset="0"/>
                        </a:rPr>
                        <a:t>EuroVaQ</a:t>
                      </a:r>
                      <a:r>
                        <a:rPr lang="en-GB" sz="2000" dirty="0">
                          <a:effectLst/>
                          <a:latin typeface="Calibri" panose="020F0502020204030204" pitchFamily="34" charset="0"/>
                          <a:ea typeface="Calibri" panose="020F0502020204030204" pitchFamily="34" charset="0"/>
                          <a:cs typeface="Times New Roman" panose="02020603050405020304" pitchFamily="18" charset="0"/>
                        </a:rPr>
                        <a:t> Value of Preventing Fatality (VPF) based on 40 </a:t>
                      </a:r>
                      <a:r>
                        <a:rPr lang="en-GB" sz="2000" dirty="0" err="1">
                          <a:effectLst/>
                          <a:latin typeface="Calibri" panose="020F0502020204030204" pitchFamily="34" charset="0"/>
                          <a:ea typeface="Calibri" panose="020F0502020204030204" pitchFamily="34" charset="0"/>
                          <a:cs typeface="Times New Roman" panose="02020603050405020304" pitchFamily="18" charset="0"/>
                        </a:rPr>
                        <a:t>yrs</a:t>
                      </a:r>
                      <a:r>
                        <a:rPr lang="en-GB" sz="2000" dirty="0">
                          <a:effectLst/>
                          <a:latin typeface="Calibri" panose="020F0502020204030204" pitchFamily="34" charset="0"/>
                          <a:ea typeface="Calibri" panose="020F0502020204030204" pitchFamily="34" charset="0"/>
                          <a:cs typeface="Times New Roman" panose="02020603050405020304" pitchFamily="18" charset="0"/>
                        </a:rPr>
                        <a:t> life expectancy </a:t>
                      </a:r>
                      <a:r>
                        <a:rPr lang="en-GB" sz="2000" dirty="0" err="1">
                          <a:effectLst/>
                          <a:latin typeface="Calibri" panose="020F0502020204030204" pitchFamily="34" charset="0"/>
                          <a:ea typeface="Calibri" panose="020F0502020204030204" pitchFamily="34" charset="0"/>
                          <a:cs typeface="Times New Roman" panose="02020603050405020304" pitchFamily="18" charset="0"/>
                        </a:rPr>
                        <a:t>DfT</a:t>
                      </a:r>
                      <a:r>
                        <a:rPr lang="en-GB" sz="2000" dirty="0">
                          <a:effectLst/>
                          <a:latin typeface="Calibri" panose="020F0502020204030204" pitchFamily="34" charset="0"/>
                          <a:ea typeface="Calibri" panose="020F0502020204030204" pitchFamily="34" charset="0"/>
                          <a:cs typeface="Times New Roman" panose="02020603050405020304" pitchFamily="18" charset="0"/>
                        </a:rPr>
                        <a:t> 2007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£1,721,640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3271">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£56,098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EuroVaQ discounted value per life year (Approach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£68,986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4907">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£29,691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dirty="0" err="1">
                          <a:effectLst/>
                          <a:latin typeface="Calibri" panose="020F0502020204030204" pitchFamily="34" charset="0"/>
                          <a:ea typeface="Calibri" panose="020F0502020204030204" pitchFamily="34" charset="0"/>
                          <a:cs typeface="Times New Roman" panose="02020603050405020304" pitchFamily="18" charset="0"/>
                        </a:rPr>
                        <a:t>EuroVaQ</a:t>
                      </a:r>
                      <a:r>
                        <a:rPr lang="en-GB" sz="2000" dirty="0">
                          <a:effectLst/>
                          <a:latin typeface="Calibri" panose="020F0502020204030204" pitchFamily="34" charset="0"/>
                          <a:ea typeface="Calibri" panose="020F0502020204030204" pitchFamily="34" charset="0"/>
                          <a:cs typeface="Times New Roman" panose="02020603050405020304" pitchFamily="18" charset="0"/>
                        </a:rPr>
                        <a:t> discounted value per life year (Approach 2a, long-term conditions age 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£36,512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4907">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£56,746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EuroVaQ discounted value per life year (Approach 2b, long-term conditions age 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£69,782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4907">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£1,639,166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DoT Transport Appraisal and Strategic Modelling Division (lost output + human costs) 2010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£1,916,198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831902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Impact of mortality</a:t>
            </a:r>
            <a:endParaRPr lang="en-GB" dirty="0"/>
          </a:p>
        </p:txBody>
      </p:sp>
      <p:graphicFrame>
        <p:nvGraphicFramePr>
          <p:cNvPr id="7" name="Content Placeholder 3"/>
          <p:cNvGraphicFramePr>
            <a:graphicFrameLocks/>
          </p:cNvGraphicFramePr>
          <p:nvPr>
            <p:extLst>
              <p:ext uri="{D42A27DB-BD31-4B8C-83A1-F6EECF244321}">
                <p14:modId xmlns:p14="http://schemas.microsoft.com/office/powerpoint/2010/main" val="3680006499"/>
              </p:ext>
            </p:extLst>
          </p:nvPr>
        </p:nvGraphicFramePr>
        <p:xfrm>
          <a:off x="1115616" y="1916832"/>
          <a:ext cx="7128792" cy="4304543"/>
        </p:xfrm>
        <a:graphic>
          <a:graphicData uri="http://schemas.openxmlformats.org/drawingml/2006/table">
            <a:tbl>
              <a:tblPr firstRow="1" firstCol="1" bandRow="1"/>
              <a:tblGrid>
                <a:gridCol w="2502079"/>
                <a:gridCol w="4626713"/>
              </a:tblGrid>
              <a:tr h="1082248">
                <a:tc>
                  <a:txBody>
                    <a:bodyPr/>
                    <a:lstStyle/>
                    <a:p>
                      <a:pPr algn="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1422.5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Observed deaths forecast at average SHMI for the period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645">
                <a:tc>
                  <a:txBody>
                    <a:bodyPr/>
                    <a:lstStyle/>
                    <a:p>
                      <a:pPr algn="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1395.6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Observed deaths forecast at target SHMI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2248">
                <a:tc>
                  <a:txBody>
                    <a:bodyPr/>
                    <a:lstStyle/>
                    <a:p>
                      <a:pPr algn="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Potential deaths avoided  per year shown by reduced SHMI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645">
                <a:tc>
                  <a:txBody>
                    <a:bodyPr/>
                    <a:lstStyle/>
                    <a:p>
                      <a:pPr algn="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£1,721,640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EuroVaQ Value of Preventing Fatality (VPF)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4645">
                <a:tc>
                  <a:txBody>
                    <a:bodyPr/>
                    <a:lstStyle/>
                    <a:p>
                      <a:pPr algn="r">
                        <a:lnSpc>
                          <a:spcPct val="107000"/>
                        </a:lnSpc>
                        <a:spcAft>
                          <a:spcPts val="0"/>
                        </a:spcAft>
                      </a:pPr>
                      <a:r>
                        <a:rPr lang="en-GB" sz="2400" b="1">
                          <a:effectLst/>
                          <a:latin typeface="Calibri" panose="020F0502020204030204" pitchFamily="34" charset="0"/>
                          <a:ea typeface="Calibri" panose="020F0502020204030204" pitchFamily="34" charset="0"/>
                          <a:cs typeface="Times New Roman" panose="02020603050405020304" pitchFamily="18" charset="0"/>
                        </a:rPr>
                        <a:t>£46,243,241</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400" b="1" dirty="0">
                          <a:effectLst/>
                          <a:latin typeface="Calibri" panose="020F0502020204030204" pitchFamily="34" charset="0"/>
                          <a:ea typeface="Calibri" panose="020F0502020204030204" pitchFamily="34" charset="0"/>
                          <a:cs typeface="Times New Roman" panose="02020603050405020304" pitchFamily="18" charset="0"/>
                        </a:rPr>
                        <a:t>Annual Value of Preventing Fatality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500242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Cost of harm</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936426110"/>
              </p:ext>
            </p:extLst>
          </p:nvPr>
        </p:nvGraphicFramePr>
        <p:xfrm>
          <a:off x="971600" y="1628798"/>
          <a:ext cx="7200799" cy="4680526"/>
        </p:xfrm>
        <a:graphic>
          <a:graphicData uri="http://schemas.openxmlformats.org/drawingml/2006/table">
            <a:tbl>
              <a:tblPr firstRow="1" firstCol="1" bandRow="1"/>
              <a:tblGrid>
                <a:gridCol w="1224136"/>
                <a:gridCol w="2232248"/>
                <a:gridCol w="1944216"/>
                <a:gridCol w="1800199"/>
              </a:tblGrid>
              <a:tr h="366621">
                <a:tc gridSpan="4">
                  <a:txBody>
                    <a:bodyPr/>
                    <a:lstStyle/>
                    <a:p>
                      <a:pPr>
                        <a:lnSpc>
                          <a:spcPct val="107000"/>
                        </a:lnSpc>
                        <a:spcAft>
                          <a:spcPts val="0"/>
                        </a:spcAft>
                      </a:pPr>
                      <a:r>
                        <a:rPr lang="en-GB" sz="2000" b="1" dirty="0">
                          <a:effectLst/>
                          <a:latin typeface="Calibri" panose="020F0502020204030204" pitchFamily="34" charset="0"/>
                          <a:ea typeface="Calibri" panose="020F0502020204030204" pitchFamily="34" charset="0"/>
                          <a:cs typeface="Times New Roman" panose="02020603050405020304" pitchFamily="18" charset="0"/>
                        </a:rPr>
                        <a:t>Mitigating incident risk</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r>
              <a:tr h="1380937">
                <a:tc>
                  <a:txBody>
                    <a:bodyPr/>
                    <a:lstStyle/>
                    <a:p>
                      <a:pPr algn="ct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Incidents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Degree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Cost / incident (HSE indexed to 2015 prices)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Cost p.a.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621">
                <a:tc>
                  <a:txBody>
                    <a:bodyPr/>
                    <a:lstStyle/>
                    <a:p>
                      <a:pPr algn="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8,652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621">
                <a:tc>
                  <a:txBody>
                    <a:bodyPr/>
                    <a:lstStyle/>
                    <a:p>
                      <a:pPr algn="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1058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Low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£423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£447,727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621">
                <a:tc>
                  <a:txBody>
                    <a:bodyPr/>
                    <a:lstStyle/>
                    <a:p>
                      <a:pPr algn="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142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Moderate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£28,917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£4,106,277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621">
                <a:tc>
                  <a:txBody>
                    <a:bodyPr/>
                    <a:lstStyle/>
                    <a:p>
                      <a:pPr algn="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Severe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£292,277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£7,306,944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621">
                <a:tc>
                  <a:txBody>
                    <a:bodyPr/>
                    <a:lstStyle/>
                    <a:p>
                      <a:pPr algn="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Death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£1,885,699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effectLst/>
                          <a:latin typeface="Calibri" panose="020F0502020204030204" pitchFamily="34" charset="0"/>
                          <a:ea typeface="Calibri" panose="020F0502020204030204" pitchFamily="34" charset="0"/>
                          <a:cs typeface="Times New Roman" panose="02020603050405020304" pitchFamily="18" charset="0"/>
                        </a:rPr>
                        <a:t>£33,942,587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621">
                <a:tc gridSpan="4">
                  <a:txBody>
                    <a:bodyPr/>
                    <a:lstStyle/>
                    <a:p>
                      <a:pPr algn="r"/>
                      <a:endParaRPr lang="en-GB" sz="20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r>
              <a:tr h="366621">
                <a:tc>
                  <a:txBody>
                    <a:bodyPr/>
                    <a:lstStyle/>
                    <a:p>
                      <a:pPr algn="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9,895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Total incidents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gn="r">
                        <a:lnSpc>
                          <a:spcPct val="107000"/>
                        </a:lnSpc>
                        <a:spcAft>
                          <a:spcPts val="0"/>
                        </a:spcAft>
                      </a:pPr>
                      <a:r>
                        <a:rPr lang="en-GB" sz="2000" dirty="0">
                          <a:effectLst/>
                          <a:latin typeface="Calibri" panose="020F0502020204030204" pitchFamily="34" charset="0"/>
                          <a:ea typeface="Calibri" panose="020F0502020204030204" pitchFamily="34" charset="0"/>
                          <a:cs typeface="Times New Roman" panose="02020603050405020304" pitchFamily="18" charset="0"/>
                        </a:rPr>
                        <a:t>£45,803,534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6621">
                <a:tc>
                  <a:txBody>
                    <a:bodyPr/>
                    <a:lstStyle/>
                    <a:p>
                      <a:endParaRPr lang="en-GB" sz="20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en-GB" sz="2000" b="1">
                          <a:effectLst/>
                          <a:latin typeface="Calibri" panose="020F0502020204030204" pitchFamily="34" charset="0"/>
                          <a:ea typeface="Calibri" panose="020F0502020204030204" pitchFamily="34" charset="0"/>
                          <a:cs typeface="Times New Roman" panose="02020603050405020304" pitchFamily="18" charset="0"/>
                        </a:rPr>
                        <a:t>Average incident cost</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gn="r">
                        <a:lnSpc>
                          <a:spcPct val="107000"/>
                        </a:lnSpc>
                        <a:spcAft>
                          <a:spcPts val="0"/>
                        </a:spcAft>
                      </a:pPr>
                      <a:r>
                        <a:rPr lang="en-GB" sz="2000" b="1" dirty="0">
                          <a:effectLst/>
                          <a:latin typeface="Calibri" panose="020F0502020204030204" pitchFamily="34" charset="0"/>
                          <a:ea typeface="Calibri" panose="020F0502020204030204" pitchFamily="34" charset="0"/>
                          <a:cs typeface="Times New Roman" panose="02020603050405020304" pitchFamily="18" charset="0"/>
                        </a:rPr>
                        <a:t>£4,629</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860680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Price of comfort</a:t>
            </a:r>
            <a:endParaRPr lang="en-GB" dirty="0"/>
          </a:p>
        </p:txBody>
      </p:sp>
      <p:sp>
        <p:nvSpPr>
          <p:cNvPr id="3" name="Content Placeholder 2"/>
          <p:cNvSpPr>
            <a:spLocks noGrp="1"/>
          </p:cNvSpPr>
          <p:nvPr>
            <p:ph idx="1"/>
          </p:nvPr>
        </p:nvSpPr>
        <p:spPr>
          <a:xfrm>
            <a:off x="457200" y="2492896"/>
            <a:ext cx="8229600" cy="3633267"/>
          </a:xfrm>
        </p:spPr>
        <p:txBody>
          <a:bodyPr/>
          <a:lstStyle/>
          <a:p>
            <a:r>
              <a:rPr lang="en-GB" dirty="0" smtClean="0"/>
              <a:t>A </a:t>
            </a:r>
            <a:r>
              <a:rPr lang="en-GB" dirty="0"/>
              <a:t>good patient  experience is worth 5% QALY for 10 days = 0.5 QAL Day. </a:t>
            </a:r>
          </a:p>
          <a:p>
            <a:r>
              <a:rPr lang="en-GB" dirty="0" smtClean="0"/>
              <a:t>Happy patient = £82 / time</a:t>
            </a:r>
            <a:endParaRPr lang="en-GB" dirty="0"/>
          </a:p>
          <a:p>
            <a:endParaRPr lang="en-GB" dirty="0"/>
          </a:p>
        </p:txBody>
      </p:sp>
    </p:spTree>
    <p:extLst>
      <p:ext uri="{BB962C8B-B14F-4D97-AF65-F5344CB8AC3E}">
        <p14:creationId xmlns:p14="http://schemas.microsoft.com/office/powerpoint/2010/main" val="30165286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Logic</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t>“Logic can be defined as the study of consistent sets of beliefs” – Logic, Wilfred Hodges</a:t>
            </a:r>
          </a:p>
          <a:p>
            <a:pPr marL="0" indent="0">
              <a:buNone/>
            </a:pPr>
            <a:endParaRPr lang="en-GB" dirty="0"/>
          </a:p>
          <a:p>
            <a:pPr marL="0" indent="0">
              <a:buNone/>
            </a:pPr>
            <a:r>
              <a:rPr lang="en-GB" dirty="0" smtClean="0"/>
              <a:t>In other words:</a:t>
            </a:r>
          </a:p>
          <a:p>
            <a:pPr marL="0" indent="0">
              <a:buNone/>
            </a:pPr>
            <a:r>
              <a:rPr lang="en-GB" dirty="0"/>
              <a:t>I</a:t>
            </a:r>
            <a:r>
              <a:rPr lang="en-GB" dirty="0" smtClean="0"/>
              <a:t>f £60k is good enough for DH then it’s good enough for us, every time.</a:t>
            </a:r>
          </a:p>
          <a:p>
            <a:pPr marL="0" indent="0">
              <a:buNone/>
            </a:pPr>
            <a:r>
              <a:rPr lang="en-GB" dirty="0" smtClean="0"/>
              <a:t>If £1.4m is good enough for DoT then it’s good enough for us, every time.</a:t>
            </a:r>
            <a:endParaRPr lang="en-GB" dirty="0"/>
          </a:p>
        </p:txBody>
      </p:sp>
    </p:spTree>
    <p:extLst>
      <p:ext uri="{BB962C8B-B14F-4D97-AF65-F5344CB8AC3E}">
        <p14:creationId xmlns:p14="http://schemas.microsoft.com/office/powerpoint/2010/main" val="31651336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Better </a:t>
            </a:r>
            <a:r>
              <a:rPr lang="en-GB" dirty="0"/>
              <a:t>than Plan B</a:t>
            </a:r>
            <a:r>
              <a:rPr lang="en-GB" dirty="0" smtClean="0"/>
              <a:t>?</a:t>
            </a:r>
            <a:endParaRPr lang="en-GB" dirty="0"/>
          </a:p>
        </p:txBody>
      </p:sp>
      <p:sp>
        <p:nvSpPr>
          <p:cNvPr id="3" name="Content Placeholder 2"/>
          <p:cNvSpPr>
            <a:spLocks noGrp="1"/>
          </p:cNvSpPr>
          <p:nvPr>
            <p:ph idx="1"/>
          </p:nvPr>
        </p:nvSpPr>
        <p:spPr/>
        <p:txBody>
          <a:bodyPr/>
          <a:lstStyle/>
          <a:p>
            <a:r>
              <a:rPr lang="en-GB" dirty="0"/>
              <a:t>Why is this change the best option to take? </a:t>
            </a:r>
            <a:endParaRPr lang="en-GB" dirty="0" smtClean="0"/>
          </a:p>
          <a:p>
            <a:r>
              <a:rPr lang="en-GB" dirty="0" smtClean="0"/>
              <a:t>Why </a:t>
            </a:r>
            <a:r>
              <a:rPr lang="en-GB" dirty="0"/>
              <a:t>is it the best use of your scarce resources</a:t>
            </a:r>
            <a:r>
              <a:rPr lang="en-GB" dirty="0" smtClean="0"/>
              <a:t>?</a:t>
            </a:r>
          </a:p>
          <a:p>
            <a:endParaRPr lang="en-GB" dirty="0"/>
          </a:p>
          <a:p>
            <a:r>
              <a:rPr lang="en-GB" dirty="0" smtClean="0"/>
              <a:t>Does counting the stationery give you the best answer?</a:t>
            </a:r>
            <a:endParaRPr lang="en-GB" dirty="0"/>
          </a:p>
        </p:txBody>
      </p:sp>
    </p:spTree>
    <p:extLst>
      <p:ext uri="{BB962C8B-B14F-4D97-AF65-F5344CB8AC3E}">
        <p14:creationId xmlns:p14="http://schemas.microsoft.com/office/powerpoint/2010/main" val="7521801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t>Discussion</a:t>
            </a:r>
            <a:endParaRPr lang="en-GB" dirty="0"/>
          </a:p>
        </p:txBody>
      </p:sp>
      <p:sp>
        <p:nvSpPr>
          <p:cNvPr id="3" name="Content Placeholder 2"/>
          <p:cNvSpPr>
            <a:spLocks noGrp="1"/>
          </p:cNvSpPr>
          <p:nvPr>
            <p:ph type="subTitle" idx="1"/>
          </p:nvPr>
        </p:nvSpPr>
        <p:spPr>
          <a:xfrm>
            <a:off x="1371600" y="4869160"/>
            <a:ext cx="6400800" cy="1872208"/>
          </a:xfrm>
        </p:spPr>
        <p:txBody>
          <a:bodyPr>
            <a:normAutofit fontScale="47500" lnSpcReduction="20000"/>
          </a:bodyPr>
          <a:lstStyle/>
          <a:p>
            <a:pPr marL="0" indent="0" algn="ctr">
              <a:buNone/>
            </a:pPr>
            <a:r>
              <a:rPr lang="en-GB" dirty="0" smtClean="0"/>
              <a:t>David Waller</a:t>
            </a:r>
            <a:endParaRPr lang="en-GB" dirty="0" smtClean="0">
              <a:hlinkClick r:id="rId3"/>
            </a:endParaRPr>
          </a:p>
          <a:p>
            <a:pPr marL="0" indent="0" algn="ctr">
              <a:buNone/>
            </a:pPr>
            <a:r>
              <a:rPr lang="en-GB" dirty="0" smtClean="0"/>
              <a:t>david.waller@keldale.com</a:t>
            </a:r>
          </a:p>
          <a:p>
            <a:pPr marL="0" indent="0" algn="ctr">
              <a:buNone/>
            </a:pPr>
            <a:r>
              <a:rPr lang="en-GB" dirty="0" smtClean="0"/>
              <a:t>07780 533876</a:t>
            </a:r>
          </a:p>
          <a:p>
            <a:pPr marL="0" indent="0" algn="ctr">
              <a:buNone/>
            </a:pPr>
            <a:endParaRPr lang="en-GB" dirty="0" smtClean="0"/>
          </a:p>
          <a:p>
            <a:pPr marL="0" indent="0" algn="ctr">
              <a:buNone/>
            </a:pPr>
            <a:r>
              <a:rPr lang="en-GB" dirty="0" smtClean="0">
                <a:hlinkClick r:id="rId4"/>
              </a:rPr>
              <a:t>www.keldale.com</a:t>
            </a:r>
            <a:r>
              <a:rPr lang="en-GB" dirty="0" smtClean="0"/>
              <a:t> </a:t>
            </a:r>
            <a:endParaRPr lang="en-GB" dirty="0"/>
          </a:p>
          <a:p>
            <a:pPr marL="0" indent="0" algn="ctr">
              <a:buNone/>
            </a:pPr>
            <a:r>
              <a:rPr lang="en-GB" dirty="0" smtClean="0">
                <a:hlinkClick r:id="rId5"/>
              </a:rPr>
              <a:t>www.goalmodelling.com</a:t>
            </a:r>
            <a:endParaRPr lang="en-GB" dirty="0" smtClean="0"/>
          </a:p>
          <a:p>
            <a:pPr marL="0" indent="0" algn="ctr">
              <a:buNone/>
            </a:pPr>
            <a:r>
              <a:rPr lang="en-GB" dirty="0" smtClean="0">
                <a:hlinkClick r:id="rId6"/>
              </a:rPr>
              <a:t>www.hivemindnetwork.com</a:t>
            </a:r>
            <a:endParaRPr lang="en-GB" dirty="0" smtClean="0"/>
          </a:p>
          <a:p>
            <a:pPr marL="0" indent="0" algn="ctr">
              <a:buNone/>
            </a:pPr>
            <a:endParaRPr lang="en-GB" dirty="0" smtClean="0"/>
          </a:p>
        </p:txBody>
      </p:sp>
    </p:spTree>
    <p:extLst>
      <p:ext uri="{BB962C8B-B14F-4D97-AF65-F5344CB8AC3E}">
        <p14:creationId xmlns:p14="http://schemas.microsoft.com/office/powerpoint/2010/main" val="28075120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Sources</a:t>
            </a:r>
            <a:endParaRPr lang="en-GB" dirty="0"/>
          </a:p>
        </p:txBody>
      </p:sp>
      <p:sp>
        <p:nvSpPr>
          <p:cNvPr id="3" name="Content Placeholder 2"/>
          <p:cNvSpPr>
            <a:spLocks noGrp="1"/>
          </p:cNvSpPr>
          <p:nvPr>
            <p:ph idx="1"/>
          </p:nvPr>
        </p:nvSpPr>
        <p:spPr/>
        <p:txBody>
          <a:bodyPr>
            <a:normAutofit fontScale="62500" lnSpcReduction="20000"/>
          </a:bodyPr>
          <a:lstStyle/>
          <a:p>
            <a:r>
              <a:rPr lang="en-GB" dirty="0"/>
              <a:t>NHS Outcomes Framework 2011/12 </a:t>
            </a:r>
            <a:r>
              <a:rPr lang="en-GB" dirty="0" smtClean="0"/>
              <a:t> Impact </a:t>
            </a:r>
            <a:r>
              <a:rPr lang="en-GB" dirty="0"/>
              <a:t>assessment </a:t>
            </a:r>
            <a:r>
              <a:rPr lang="en-GB" dirty="0" err="1"/>
              <a:t>pg</a:t>
            </a:r>
            <a:r>
              <a:rPr lang="en-GB" dirty="0"/>
              <a:t> 39 - QALY social value £60k	</a:t>
            </a:r>
          </a:p>
          <a:p>
            <a:r>
              <a:rPr lang="en-GB" dirty="0"/>
              <a:t>Dot Transport Appraisal  and Strategic Modelling </a:t>
            </a:r>
            <a:r>
              <a:rPr lang="en-GB" dirty="0" err="1" smtClean="0"/>
              <a:t>Div</a:t>
            </a:r>
            <a:r>
              <a:rPr lang="en-GB" dirty="0" smtClean="0"/>
              <a:t> </a:t>
            </a:r>
            <a:r>
              <a:rPr lang="en-GB" dirty="0" smtClean="0">
                <a:hlinkClick r:id="rId2"/>
              </a:rPr>
              <a:t>https</a:t>
            </a:r>
            <a:r>
              <a:rPr lang="en-GB" dirty="0">
                <a:hlinkClick r:id="rId2"/>
              </a:rPr>
              <a:t>://</a:t>
            </a:r>
            <a:r>
              <a:rPr lang="en-GB" dirty="0" smtClean="0">
                <a:hlinkClick r:id="rId2"/>
              </a:rPr>
              <a:t>www.gov.uk/government/publications/webtag-tag-data-book-november-2014</a:t>
            </a:r>
            <a:r>
              <a:rPr lang="en-GB" dirty="0" smtClean="0"/>
              <a:t> </a:t>
            </a:r>
            <a:endParaRPr lang="en-GB" dirty="0"/>
          </a:p>
          <a:p>
            <a:r>
              <a:rPr lang="en-GB" dirty="0" err="1"/>
              <a:t>EuroVaQ</a:t>
            </a:r>
            <a:r>
              <a:rPr lang="en-GB" dirty="0"/>
              <a:t> final report 2007 </a:t>
            </a:r>
            <a:r>
              <a:rPr lang="en-GB" dirty="0" smtClean="0"/>
              <a:t>– 10 </a:t>
            </a:r>
            <a:r>
              <a:rPr lang="en-GB" dirty="0" smtClean="0">
                <a:hlinkClick r:id="rId3"/>
              </a:rPr>
              <a:t>http</a:t>
            </a:r>
            <a:r>
              <a:rPr lang="en-GB" dirty="0">
                <a:hlinkClick r:id="rId3"/>
              </a:rPr>
              <a:t>://</a:t>
            </a:r>
            <a:r>
              <a:rPr lang="en-GB" dirty="0" smtClean="0">
                <a:hlinkClick r:id="rId3"/>
              </a:rPr>
              <a:t>research.ncl.ac.uk/eurovaq/EuroVaQ_Final_Publishable_Report_and_Appendices.pdf</a:t>
            </a:r>
            <a:r>
              <a:rPr lang="en-GB" dirty="0" smtClean="0"/>
              <a:t> </a:t>
            </a:r>
            <a:endParaRPr lang="en-GB" dirty="0"/>
          </a:p>
          <a:p>
            <a:r>
              <a:rPr lang="en-GB" dirty="0"/>
              <a:t>Quality of life related to fear of falling and hip fracture in older women: a time trade off study, BMJ. 2000 Feb 5; 320(7231): 341–346</a:t>
            </a:r>
            <a:r>
              <a:rPr lang="en-GB" dirty="0" smtClean="0"/>
              <a:t>.</a:t>
            </a:r>
          </a:p>
          <a:p>
            <a:r>
              <a:rPr lang="en-GB" dirty="0" smtClean="0"/>
              <a:t>Serious Incidents reported to NRLS </a:t>
            </a:r>
            <a:r>
              <a:rPr lang="en-GB" u="sng" dirty="0" smtClean="0">
                <a:hlinkClick r:id="rId4"/>
              </a:rPr>
              <a:t>https</a:t>
            </a:r>
            <a:r>
              <a:rPr lang="en-GB" u="sng" dirty="0">
                <a:hlinkClick r:id="rId4"/>
              </a:rPr>
              <a:t>://report.nrls.nhs.uk/explorerTool/default.aspx</a:t>
            </a:r>
            <a:r>
              <a:rPr lang="en-GB" dirty="0"/>
              <a:t> </a:t>
            </a:r>
            <a:endParaRPr lang="en-GB" dirty="0" smtClean="0"/>
          </a:p>
          <a:p>
            <a:r>
              <a:rPr lang="en-GB" dirty="0" smtClean="0"/>
              <a:t>Cost of falls in Torbay </a:t>
            </a:r>
            <a:r>
              <a:rPr lang="en-GB" dirty="0" smtClean="0">
                <a:hlinkClick r:id="rId5"/>
              </a:rPr>
              <a:t>http</a:t>
            </a:r>
            <a:r>
              <a:rPr lang="en-GB" dirty="0">
                <a:hlinkClick r:id="rId5"/>
              </a:rPr>
              <a:t>://</a:t>
            </a:r>
            <a:r>
              <a:rPr lang="en-GB" dirty="0" smtClean="0">
                <a:hlinkClick r:id="rId5"/>
              </a:rPr>
              <a:t>www.kingsfund.org.uk/sites/files/kf/field/field_publication_file/exploring-system-wide-costs-of-falls-in-torbay-kingsfund-aug13.pdf</a:t>
            </a:r>
            <a:r>
              <a:rPr lang="en-GB" dirty="0" smtClean="0"/>
              <a:t>   </a:t>
            </a:r>
            <a:endParaRPr lang="en-GB" dirty="0"/>
          </a:p>
        </p:txBody>
      </p:sp>
    </p:spTree>
    <p:extLst>
      <p:ext uri="{BB962C8B-B14F-4D97-AF65-F5344CB8AC3E}">
        <p14:creationId xmlns:p14="http://schemas.microsoft.com/office/powerpoint/2010/main" val="35342232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Disclaimer</a:t>
            </a:r>
            <a:endParaRPr lang="en-GB" dirty="0"/>
          </a:p>
        </p:txBody>
      </p:sp>
      <p:sp>
        <p:nvSpPr>
          <p:cNvPr id="3" name="Content Placeholder 2"/>
          <p:cNvSpPr>
            <a:spLocks noGrp="1"/>
          </p:cNvSpPr>
          <p:nvPr>
            <p:ph idx="1"/>
          </p:nvPr>
        </p:nvSpPr>
        <p:spPr>
          <a:xfrm>
            <a:off x="1187624" y="2204864"/>
            <a:ext cx="7488832" cy="4237931"/>
          </a:xfrm>
        </p:spPr>
        <p:txBody>
          <a:bodyPr>
            <a:normAutofit/>
          </a:bodyPr>
          <a:lstStyle/>
          <a:p>
            <a:pPr marL="0" indent="0">
              <a:buNone/>
            </a:pPr>
            <a:r>
              <a:rPr lang="en-GB" dirty="0" smtClean="0"/>
              <a:t>The ideas and numbers offered here are suggestions to start the conversation. </a:t>
            </a:r>
          </a:p>
          <a:p>
            <a:pPr marL="0" indent="0">
              <a:buNone/>
            </a:pPr>
            <a:endParaRPr lang="en-GB" dirty="0" smtClean="0"/>
          </a:p>
          <a:p>
            <a:pPr marL="0" indent="0">
              <a:buNone/>
            </a:pPr>
            <a:r>
              <a:rPr lang="en-GB" dirty="0" smtClean="0"/>
              <a:t>I think they are reasonable.</a:t>
            </a:r>
          </a:p>
          <a:p>
            <a:pPr marL="0" indent="0">
              <a:buNone/>
            </a:pPr>
            <a:endParaRPr lang="en-GB" dirty="0" smtClean="0"/>
          </a:p>
          <a:p>
            <a:pPr marL="0" indent="0">
              <a:buNone/>
            </a:pPr>
            <a:r>
              <a:rPr lang="en-GB" dirty="0" smtClean="0"/>
              <a:t>No-one has formally agreed them</a:t>
            </a:r>
            <a:r>
              <a:rPr lang="en-GB" dirty="0" smtClean="0"/>
              <a:t>.</a:t>
            </a:r>
            <a:endParaRPr lang="en-GB" dirty="0" smtClean="0"/>
          </a:p>
        </p:txBody>
      </p:sp>
    </p:spTree>
    <p:extLst>
      <p:ext uri="{BB962C8B-B14F-4D97-AF65-F5344CB8AC3E}">
        <p14:creationId xmlns:p14="http://schemas.microsoft.com/office/powerpoint/2010/main" val="2127851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060862"/>
            <a:ext cx="8229600" cy="771299"/>
          </a:xfrm>
        </p:spPr>
        <p:txBody>
          <a:bodyPr/>
          <a:lstStyle/>
          <a:p>
            <a:r>
              <a:rPr lang="en-GB" dirty="0" smtClean="0"/>
              <a:t>Our Job</a:t>
            </a:r>
          </a:p>
        </p:txBody>
      </p:sp>
      <p:sp>
        <p:nvSpPr>
          <p:cNvPr id="5123" name="Content Placeholder 2"/>
          <p:cNvSpPr>
            <a:spLocks noGrp="1"/>
          </p:cNvSpPr>
          <p:nvPr>
            <p:ph idx="1"/>
          </p:nvPr>
        </p:nvSpPr>
        <p:spPr>
          <a:xfrm>
            <a:off x="457200" y="2161535"/>
            <a:ext cx="8229600" cy="3812004"/>
          </a:xfrm>
          <a:prstGeom prst="rect">
            <a:avLst/>
          </a:prstGeom>
        </p:spPr>
        <p:txBody>
          <a:bodyPr vert="horz" lIns="89216" tIns="44609" rIns="89216" bIns="44609" rtlCol="0">
            <a:normAutofit/>
          </a:bodyPr>
          <a:lstStyle/>
          <a:p>
            <a:pPr>
              <a:buClr>
                <a:schemeClr val="bg1"/>
              </a:buClr>
            </a:pPr>
            <a:r>
              <a:rPr lang="en-GB" sz="4278" b="1" i="1" dirty="0">
                <a:cs typeface="Arial" pitchFamily="34" charset="0"/>
              </a:rPr>
              <a:t>Benefits Management is the best application of scarce resources to select and deliver </a:t>
            </a:r>
            <a:r>
              <a:rPr lang="en-GB" sz="4278" b="1" i="1" dirty="0">
                <a:solidFill>
                  <a:srgbClr val="0033CC"/>
                </a:solidFill>
                <a:cs typeface="Arial" pitchFamily="34" charset="0"/>
              </a:rPr>
              <a:t>appropriate </a:t>
            </a:r>
            <a:r>
              <a:rPr lang="en-GB" sz="4278" b="1" i="1" dirty="0">
                <a:cs typeface="Arial" pitchFamily="34" charset="0"/>
              </a:rPr>
              <a:t>benefits to </a:t>
            </a:r>
            <a:r>
              <a:rPr lang="en-GB" sz="4278" b="1" i="1" dirty="0">
                <a:solidFill>
                  <a:srgbClr val="0033CC"/>
                </a:solidFill>
                <a:cs typeface="Arial" pitchFamily="34" charset="0"/>
              </a:rPr>
              <a:t>identified</a:t>
            </a:r>
            <a:r>
              <a:rPr lang="en-GB" sz="4278" b="1" i="1" dirty="0">
                <a:cs typeface="Arial" pitchFamily="34" charset="0"/>
              </a:rPr>
              <a:t> stakeholders </a:t>
            </a:r>
          </a:p>
        </p:txBody>
      </p:sp>
    </p:spTree>
    <p:extLst>
      <p:ext uri="{BB962C8B-B14F-4D97-AF65-F5344CB8AC3E}">
        <p14:creationId xmlns:p14="http://schemas.microsoft.com/office/powerpoint/2010/main" val="25542188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60648"/>
            <a:ext cx="7524328" cy="1143000"/>
          </a:xfrm>
        </p:spPr>
        <p:txBody>
          <a:bodyPr/>
          <a:lstStyle/>
          <a:p>
            <a:r>
              <a:rPr lang="en-GB" dirty="0" smtClean="0"/>
              <a:t>“It’s not rocket science…”</a:t>
            </a:r>
            <a:endParaRPr lang="en-GB"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16186" y="1600200"/>
            <a:ext cx="7311627" cy="4525963"/>
          </a:xfrm>
        </p:spPr>
      </p:pic>
    </p:spTree>
    <p:extLst>
      <p:ext uri="{BB962C8B-B14F-4D97-AF65-F5344CB8AC3E}">
        <p14:creationId xmlns:p14="http://schemas.microsoft.com/office/powerpoint/2010/main" val="29156460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Starting from the top</a:t>
            </a:r>
            <a:endParaRPr lang="en-GB" dirty="0"/>
          </a:p>
        </p:txBody>
      </p:sp>
      <p:sp>
        <p:nvSpPr>
          <p:cNvPr id="3" name="Content Placeholder 2"/>
          <p:cNvSpPr>
            <a:spLocks noGrp="1"/>
          </p:cNvSpPr>
          <p:nvPr>
            <p:ph idx="1"/>
          </p:nvPr>
        </p:nvSpPr>
        <p:spPr/>
        <p:txBody>
          <a:bodyPr>
            <a:normAutofit/>
          </a:bodyPr>
          <a:lstStyle/>
          <a:p>
            <a:pPr marL="0" indent="0">
              <a:buNone/>
            </a:pPr>
            <a:r>
              <a:rPr lang="en-GB" dirty="0"/>
              <a:t>Behind every business change there are five seemingly naïve questions:</a:t>
            </a:r>
          </a:p>
          <a:p>
            <a:pPr lvl="0"/>
            <a:r>
              <a:rPr lang="en-GB" dirty="0" smtClean="0"/>
              <a:t>What does ‘good’ look like? </a:t>
            </a:r>
            <a:endParaRPr lang="en-GB" dirty="0"/>
          </a:p>
          <a:p>
            <a:pPr lvl="0"/>
            <a:r>
              <a:rPr lang="en-GB" dirty="0"/>
              <a:t>What’s the point of this change? </a:t>
            </a:r>
          </a:p>
          <a:p>
            <a:pPr lvl="0"/>
            <a:r>
              <a:rPr lang="en-GB" dirty="0"/>
              <a:t>Who is it really for? </a:t>
            </a:r>
          </a:p>
          <a:p>
            <a:pPr lvl="0"/>
            <a:r>
              <a:rPr lang="en-GB" dirty="0"/>
              <a:t>What do they actually want? </a:t>
            </a:r>
          </a:p>
          <a:p>
            <a:pPr lvl="0"/>
            <a:r>
              <a:rPr lang="en-GB" dirty="0"/>
              <a:t>What </a:t>
            </a:r>
            <a:r>
              <a:rPr lang="en-GB" dirty="0" smtClean="0"/>
              <a:t>makes </a:t>
            </a:r>
            <a:r>
              <a:rPr lang="en-GB" dirty="0"/>
              <a:t>this option better than Plan B?</a:t>
            </a:r>
          </a:p>
          <a:p>
            <a:endParaRPr lang="en-GB" dirty="0"/>
          </a:p>
        </p:txBody>
      </p:sp>
    </p:spTree>
    <p:extLst>
      <p:ext uri="{BB962C8B-B14F-4D97-AF65-F5344CB8AC3E}">
        <p14:creationId xmlns:p14="http://schemas.microsoft.com/office/powerpoint/2010/main" val="20809005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1763688" y="116632"/>
            <a:ext cx="7380312" cy="1152128"/>
          </a:xfrm>
        </p:spPr>
        <p:txBody>
          <a:bodyPr rtlCol="0">
            <a:noAutofit/>
          </a:bodyPr>
          <a:lstStyle/>
          <a:p>
            <a:pPr eaLnBrk="1" fontAlgn="auto" hangingPunct="1">
              <a:spcAft>
                <a:spcPts val="0"/>
              </a:spcAft>
              <a:defRPr/>
            </a:pPr>
            <a:r>
              <a:rPr lang="en-GB" sz="4800" b="1" dirty="0" smtClean="0"/>
              <a:t>The baseline</a:t>
            </a:r>
            <a:endParaRPr lang="en-GB" sz="4800" b="1" dirty="0"/>
          </a:p>
        </p:txBody>
      </p:sp>
      <p:sp>
        <p:nvSpPr>
          <p:cNvPr id="2" name="Content Placeholder 1"/>
          <p:cNvSpPr>
            <a:spLocks noGrp="1"/>
          </p:cNvSpPr>
          <p:nvPr>
            <p:ph idx="1"/>
          </p:nvPr>
        </p:nvSpPr>
        <p:spPr>
          <a:xfrm>
            <a:off x="539552" y="1052736"/>
            <a:ext cx="8229600" cy="4525963"/>
          </a:xfrm>
        </p:spPr>
        <p:txBody>
          <a:bodyPr>
            <a:normAutofit/>
          </a:bodyPr>
          <a:lstStyle/>
          <a:p>
            <a:pPr marL="0" indent="0">
              <a:buNone/>
            </a:pPr>
            <a:r>
              <a:rPr lang="en-GB" sz="2800" dirty="0" smtClean="0"/>
              <a:t>What does ‘good’ look like? </a:t>
            </a:r>
            <a:endParaRPr lang="en-GB" sz="2800" dirty="0" smtClean="0"/>
          </a:p>
          <a:p>
            <a:r>
              <a:rPr lang="en-GB" sz="2800" dirty="0"/>
              <a:t>KPIs that really indicate how you are performing against the key things that </a:t>
            </a:r>
            <a:r>
              <a:rPr lang="en-GB" sz="2800" dirty="0" smtClean="0"/>
              <a:t>matter</a:t>
            </a:r>
          </a:p>
          <a:p>
            <a:pPr lvl="1"/>
            <a:r>
              <a:rPr lang="en-GB" dirty="0" smtClean="0"/>
              <a:t>Easy on the production-line</a:t>
            </a:r>
          </a:p>
          <a:p>
            <a:pPr lvl="1"/>
            <a:r>
              <a:rPr lang="en-GB" dirty="0" smtClean="0"/>
              <a:t>Not so easy for the professional knowledge worker</a:t>
            </a:r>
            <a:endParaRPr lang="en-GB" dirty="0"/>
          </a:p>
          <a:p>
            <a:endParaRPr lang="en-GB" sz="2800" dirty="0"/>
          </a:p>
        </p:txBody>
      </p:sp>
      <p:pic>
        <p:nvPicPr>
          <p:cNvPr id="3" name="Picture 2"/>
          <p:cNvPicPr>
            <a:picLocks noChangeAspect="1"/>
          </p:cNvPicPr>
          <p:nvPr/>
        </p:nvPicPr>
        <p:blipFill>
          <a:blip r:embed="rId3"/>
          <a:stretch>
            <a:fillRect/>
          </a:stretch>
        </p:blipFill>
        <p:spPr>
          <a:xfrm>
            <a:off x="3779912" y="3898494"/>
            <a:ext cx="5364088" cy="2959506"/>
          </a:xfrm>
          <a:prstGeom prst="rect">
            <a:avLst/>
          </a:prstGeom>
        </p:spPr>
      </p:pic>
      <p:sp>
        <p:nvSpPr>
          <p:cNvPr id="4" name="Rectangle 3"/>
          <p:cNvSpPr/>
          <p:nvPr/>
        </p:nvSpPr>
        <p:spPr>
          <a:xfrm>
            <a:off x="311271" y="6253193"/>
            <a:ext cx="3471192" cy="523220"/>
          </a:xfrm>
          <a:prstGeom prst="rect">
            <a:avLst/>
          </a:prstGeom>
        </p:spPr>
        <p:txBody>
          <a:bodyPr wrap="square">
            <a:spAutoFit/>
          </a:bodyPr>
          <a:lstStyle/>
          <a:p>
            <a:r>
              <a:rPr lang="en-GB" sz="1400" dirty="0"/>
              <a:t>http://himss.eu/sites/default/files/EMRAM%20Performance%20Report%20HM3.pdf </a:t>
            </a:r>
          </a:p>
        </p:txBody>
      </p:sp>
    </p:spTree>
    <p:extLst>
      <p:ext uri="{BB962C8B-B14F-4D97-AF65-F5344CB8AC3E}">
        <p14:creationId xmlns:p14="http://schemas.microsoft.com/office/powerpoint/2010/main" val="353117972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What’s the cost?</a:t>
            </a:r>
            <a:endParaRPr lang="en-GB"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743273" y="1600200"/>
            <a:ext cx="5657453" cy="4525963"/>
          </a:xfrm>
        </p:spPr>
      </p:pic>
    </p:spTree>
    <p:extLst>
      <p:ext uri="{BB962C8B-B14F-4D97-AF65-F5344CB8AC3E}">
        <p14:creationId xmlns:p14="http://schemas.microsoft.com/office/powerpoint/2010/main" val="1461441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many QALYs to the pound?</a:t>
            </a:r>
            <a:endParaRPr lang="en-GB" dirty="0"/>
          </a:p>
        </p:txBody>
      </p:sp>
      <p:graphicFrame>
        <p:nvGraphicFramePr>
          <p:cNvPr id="6" name="Content Placeholder 3"/>
          <p:cNvGraphicFramePr>
            <a:graphicFrameLocks/>
          </p:cNvGraphicFramePr>
          <p:nvPr>
            <p:extLst>
              <p:ext uri="{D42A27DB-BD31-4B8C-83A1-F6EECF244321}">
                <p14:modId xmlns:p14="http://schemas.microsoft.com/office/powerpoint/2010/main" val="42277132"/>
              </p:ext>
            </p:extLst>
          </p:nvPr>
        </p:nvGraphicFramePr>
        <p:xfrm>
          <a:off x="467544" y="1916834"/>
          <a:ext cx="8280920" cy="4536500"/>
        </p:xfrm>
        <a:graphic>
          <a:graphicData uri="http://schemas.openxmlformats.org/drawingml/2006/table">
            <a:tbl>
              <a:tblPr firstRow="1" firstCol="1" bandRow="1"/>
              <a:tblGrid>
                <a:gridCol w="1491161"/>
                <a:gridCol w="5373154"/>
                <a:gridCol w="1416605"/>
              </a:tblGrid>
              <a:tr h="820199">
                <a:tc>
                  <a:txBody>
                    <a:bodyPr/>
                    <a:lstStyle/>
                    <a:p>
                      <a:pPr algn="ctr">
                        <a:lnSpc>
                          <a:spcPct val="107000"/>
                        </a:lnSpc>
                        <a:spcAft>
                          <a:spcPts val="0"/>
                        </a:spcAft>
                      </a:pPr>
                      <a:r>
                        <a:rPr lang="en-GB" sz="2400" b="1" dirty="0">
                          <a:effectLst/>
                          <a:latin typeface="Calibri" panose="020F0502020204030204" pitchFamily="34" charset="0"/>
                          <a:ea typeface="Calibri" panose="020F0502020204030204" pitchFamily="34" charset="0"/>
                          <a:cs typeface="Times New Roman" panose="02020603050405020304" pitchFamily="18" charset="0"/>
                        </a:rPr>
                        <a:t>QALY value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endParaRPr lang="en-GB" sz="2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400" b="1" dirty="0">
                          <a:effectLst/>
                          <a:latin typeface="Calibri" panose="020F0502020204030204" pitchFamily="34" charset="0"/>
                          <a:ea typeface="Calibri" panose="020F0502020204030204" pitchFamily="34" charset="0"/>
                          <a:cs typeface="Times New Roman" panose="02020603050405020304" pitchFamily="18" charset="0"/>
                        </a:rPr>
                        <a:t>Apr 2015 prices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0199">
                <a:tc>
                  <a:txBody>
                    <a:bodyPr/>
                    <a:lstStyle/>
                    <a:p>
                      <a:pPr algn="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£60,000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Public value of a QALY, taken from DH/HSCIC VfM ratio, standard DH Impact Assessment guidance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435505">
                <a:tc>
                  <a:txBody>
                    <a:bodyPr/>
                    <a:lstStyle/>
                    <a:p>
                      <a:pPr algn="r">
                        <a:lnSpc>
                          <a:spcPct val="107000"/>
                        </a:lnSpc>
                        <a:spcAft>
                          <a:spcPts val="0"/>
                        </a:spcAft>
                      </a:pPr>
                      <a:r>
                        <a:rPr lang="en-GB" sz="2400" dirty="0" smtClean="0">
                          <a:effectLst/>
                          <a:latin typeface="Calibri" panose="020F0502020204030204" pitchFamily="34" charset="0"/>
                          <a:ea typeface="Calibri" panose="020F0502020204030204" pitchFamily="34" charset="0"/>
                          <a:cs typeface="Times New Roman" panose="02020603050405020304" pitchFamily="18" charset="0"/>
                        </a:rPr>
                        <a:t>£15,000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NICE value of a QALY, taken from DH/HSCIC VfM ratio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820199">
                <a:tc>
                  <a:txBody>
                    <a:bodyPr/>
                    <a:lstStyle/>
                    <a:p>
                      <a:pPr algn="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£70,765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EuroVaQ discounted QALY (Approach 1, acute incidents) 2007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£87,023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0199">
                <a:tc>
                  <a:txBody>
                    <a:bodyPr/>
                    <a:lstStyle/>
                    <a:p>
                      <a:pPr algn="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£34,925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EuroVaQ discounted QALY (Approach 2a, long-term conditions age 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£42,949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0199">
                <a:tc>
                  <a:txBody>
                    <a:bodyPr/>
                    <a:lstStyle/>
                    <a:p>
                      <a:pPr algn="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£53,838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2400">
                          <a:effectLst/>
                          <a:latin typeface="Calibri" panose="020F0502020204030204" pitchFamily="34" charset="0"/>
                          <a:ea typeface="Calibri" panose="020F0502020204030204" pitchFamily="34" charset="0"/>
                          <a:cs typeface="Times New Roman" panose="02020603050405020304" pitchFamily="18" charset="0"/>
                        </a:rPr>
                        <a:t>EuroVaQ discounted QALY (Approach 2b, long-term conditions age 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£66,207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395640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Fear of falling</a:t>
            </a:r>
            <a:endParaRPr lang="en-GB" dirty="0"/>
          </a:p>
        </p:txBody>
      </p:sp>
      <p:sp>
        <p:nvSpPr>
          <p:cNvPr id="3" name="Content Placeholder 2"/>
          <p:cNvSpPr>
            <a:spLocks noGrp="1"/>
          </p:cNvSpPr>
          <p:nvPr>
            <p:ph idx="1"/>
          </p:nvPr>
        </p:nvSpPr>
        <p:spPr/>
        <p:txBody>
          <a:bodyPr/>
          <a:lstStyle/>
          <a:p>
            <a:r>
              <a:rPr lang="en-GB" dirty="0" smtClean="0"/>
              <a:t>Australian study found fear of falling scored 0.5 QALY</a:t>
            </a:r>
          </a:p>
          <a:p>
            <a:r>
              <a:rPr lang="en-GB" dirty="0" smtClean="0"/>
              <a:t>Pro-active falls prevention:</a:t>
            </a:r>
          </a:p>
          <a:p>
            <a:pPr marL="971550" lvl="1" indent="-514350">
              <a:buFont typeface="+mj-lt"/>
              <a:buAutoNum type="alphaLcParenR"/>
            </a:pPr>
            <a:r>
              <a:rPr lang="en-GB" dirty="0" smtClean="0"/>
              <a:t>Stops some people falling</a:t>
            </a:r>
          </a:p>
          <a:p>
            <a:pPr marL="971550" lvl="1" indent="-514350">
              <a:buFont typeface="+mj-lt"/>
              <a:buAutoNum type="alphaLcParenR"/>
            </a:pPr>
            <a:r>
              <a:rPr lang="en-GB" dirty="0" smtClean="0"/>
              <a:t>Stops some people worrying about falling</a:t>
            </a:r>
          </a:p>
          <a:p>
            <a:pPr marL="971550" lvl="1" indent="-514350">
              <a:buFont typeface="+mj-lt"/>
              <a:buAutoNum type="alphaLcParenR"/>
            </a:pPr>
            <a:endParaRPr lang="en-GB" dirty="0"/>
          </a:p>
          <a:p>
            <a:pPr marL="571500" indent="-514350"/>
            <a:r>
              <a:rPr lang="en-GB" dirty="0" smtClean="0"/>
              <a:t>Everyone in b) is worth £30k Societal benefit</a:t>
            </a:r>
            <a:endParaRPr lang="en-GB" dirty="0"/>
          </a:p>
        </p:txBody>
      </p:sp>
    </p:spTree>
    <p:extLst>
      <p:ext uri="{BB962C8B-B14F-4D97-AF65-F5344CB8AC3E}">
        <p14:creationId xmlns:p14="http://schemas.microsoft.com/office/powerpoint/2010/main" val="3563835577"/>
      </p:ext>
    </p:extLst>
  </p:cSld>
  <p:clrMapOvr>
    <a:masterClrMapping/>
  </p:clrMapOvr>
  <p:timing>
    <p:tnLst>
      <p:par>
        <p:cTn id="1" dur="indefinite" restart="never" nodeType="tmRoot"/>
      </p:par>
    </p:tnLst>
  </p:timing>
</p:sld>
</file>

<file path=ppt/theme/theme1.xml><?xml version="1.0" encoding="utf-8"?>
<a:theme xmlns:a="http://schemas.openxmlformats.org/drawingml/2006/main" name="Keldale13 pres">
  <a:themeElements>
    <a:clrScheme name="Keldale13">
      <a:dk1>
        <a:sysClr val="windowText" lastClr="000000"/>
      </a:dk1>
      <a:lt1>
        <a:sysClr val="window" lastClr="FFFFFF"/>
      </a:lt1>
      <a:dk2>
        <a:srgbClr val="000050"/>
      </a:dk2>
      <a:lt2>
        <a:srgbClr val="EEECE1"/>
      </a:lt2>
      <a:accent1>
        <a:srgbClr val="6464C8"/>
      </a:accent1>
      <a:accent2>
        <a:srgbClr val="40003F"/>
      </a:accent2>
      <a:accent3>
        <a:srgbClr val="9BBB59"/>
      </a:accent3>
      <a:accent4>
        <a:srgbClr val="8064A2"/>
      </a:accent4>
      <a:accent5>
        <a:srgbClr val="4BACC6"/>
      </a:accent5>
      <a:accent6>
        <a:srgbClr val="F79646"/>
      </a:accent6>
      <a:hlink>
        <a:srgbClr val="0000FF"/>
      </a:hlink>
      <a:folHlink>
        <a:srgbClr val="800080"/>
      </a:folHlink>
    </a:clrScheme>
    <a:fontScheme name="Keldale13">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1434</TotalTime>
  <Words>2886</Words>
  <Application>Microsoft Office PowerPoint</Application>
  <PresentationFormat>On-screen Show (4:3)</PresentationFormat>
  <Paragraphs>301</Paragraphs>
  <Slides>18</Slides>
  <Notes>17</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Arial Black</vt:lpstr>
      <vt:lpstr>Calibri</vt:lpstr>
      <vt:lpstr>Times New Roman</vt:lpstr>
      <vt:lpstr>ヒラギノ角ゴ Pro W3</vt:lpstr>
      <vt:lpstr>Keldale13 pres</vt:lpstr>
      <vt:lpstr>Quantifying the Social Stuff</vt:lpstr>
      <vt:lpstr>Disclaimer</vt:lpstr>
      <vt:lpstr>Our Job</vt:lpstr>
      <vt:lpstr>“It’s not rocket science…”</vt:lpstr>
      <vt:lpstr>Starting from the top</vt:lpstr>
      <vt:lpstr>The baseline</vt:lpstr>
      <vt:lpstr>What’s the cost?</vt:lpstr>
      <vt:lpstr>How many QALYs to the pound?</vt:lpstr>
      <vt:lpstr>Fear of falling</vt:lpstr>
      <vt:lpstr>However…</vt:lpstr>
      <vt:lpstr>Life isn’t cheap</vt:lpstr>
      <vt:lpstr>Impact of mortality</vt:lpstr>
      <vt:lpstr>Cost of harm</vt:lpstr>
      <vt:lpstr>Price of comfort</vt:lpstr>
      <vt:lpstr>Logic</vt:lpstr>
      <vt:lpstr>Better than Plan B?</vt:lpstr>
      <vt:lpstr>Discussion</vt:lpstr>
      <vt:lpstr>Sources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Keldale template</dc:title>
  <dc:creator>Keldale</dc:creator>
  <cp:lastModifiedBy>David Waller</cp:lastModifiedBy>
  <cp:revision>112</cp:revision>
  <cp:lastPrinted>2013-03-18T08:43:34Z</cp:lastPrinted>
  <dcterms:created xsi:type="dcterms:W3CDTF">2011-09-22T19:31:43Z</dcterms:created>
  <dcterms:modified xsi:type="dcterms:W3CDTF">2016-09-10T09:11:51Z</dcterms:modified>
</cp:coreProperties>
</file>