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7"/>
  </p:notesMasterIdLst>
  <p:sldIdLst>
    <p:sldId id="343" r:id="rId3"/>
    <p:sldId id="276" r:id="rId4"/>
    <p:sldId id="342" r:id="rId5"/>
    <p:sldId id="314" r:id="rId6"/>
    <p:sldId id="301" r:id="rId7"/>
    <p:sldId id="300" r:id="rId8"/>
    <p:sldId id="304" r:id="rId9"/>
    <p:sldId id="330" r:id="rId10"/>
    <p:sldId id="299" r:id="rId11"/>
    <p:sldId id="329" r:id="rId12"/>
    <p:sldId id="331" r:id="rId13"/>
    <p:sldId id="332" r:id="rId14"/>
    <p:sldId id="333" r:id="rId15"/>
    <p:sldId id="308" r:id="rId16"/>
    <p:sldId id="340" r:id="rId17"/>
    <p:sldId id="272" r:id="rId18"/>
    <p:sldId id="306" r:id="rId19"/>
    <p:sldId id="341" r:id="rId20"/>
    <p:sldId id="310" r:id="rId21"/>
    <p:sldId id="313" r:id="rId22"/>
    <p:sldId id="258" r:id="rId23"/>
    <p:sldId id="1962" r:id="rId24"/>
    <p:sldId id="309" r:id="rId25"/>
    <p:sldId id="30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ler" initials="DW" lastIdx="3" clrIdx="0">
    <p:extLst>
      <p:ext uri="{19B8F6BF-5375-455C-9EA6-DF929625EA0E}">
        <p15:presenceInfo xmlns:p15="http://schemas.microsoft.com/office/powerpoint/2012/main" userId="718d96bcbf39b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33"/>
    <a:srgbClr val="FF9600"/>
    <a:srgbClr val="FFFF00"/>
    <a:srgbClr val="4BC800"/>
    <a:srgbClr val="14C800"/>
    <a:srgbClr val="2E3192"/>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62865" autoAdjust="0"/>
  </p:normalViewPr>
  <p:slideViewPr>
    <p:cSldViewPr showGuides="1">
      <p:cViewPr varScale="1">
        <p:scale>
          <a:sx n="48" d="100"/>
          <a:sy n="48" d="100"/>
        </p:scale>
        <p:origin x="1836" y="25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A0AF6-5619-4AFD-8A91-D0C1B018A3AD}" type="datetimeFigureOut">
              <a:rPr lang="en-GB" smtClean="0"/>
              <a:t>23/01/2025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AA2C9-DD23-4770-913D-31AD8A46B099}" type="slidenum">
              <a:rPr lang="en-GB" smtClean="0"/>
              <a:t>‹#›</a:t>
            </a:fld>
            <a:endParaRPr lang="en-GB"/>
          </a:p>
        </p:txBody>
      </p:sp>
    </p:spTree>
    <p:extLst>
      <p:ext uri="{BB962C8B-B14F-4D97-AF65-F5344CB8AC3E}">
        <p14:creationId xmlns:p14="http://schemas.microsoft.com/office/powerpoint/2010/main" val="2391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8AA2C9-DD23-4770-913D-31AD8A46B099}" type="slidenum">
              <a:rPr lang="en-GB" smtClean="0"/>
              <a:t>1</a:t>
            </a:fld>
            <a:endParaRPr lang="en-GB"/>
          </a:p>
        </p:txBody>
      </p:sp>
    </p:spTree>
    <p:extLst>
      <p:ext uri="{BB962C8B-B14F-4D97-AF65-F5344CB8AC3E}">
        <p14:creationId xmlns:p14="http://schemas.microsoft.com/office/powerpoint/2010/main" val="250544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typical project Drivers:</a:t>
            </a:r>
          </a:p>
          <a:p>
            <a:r>
              <a:rPr lang="en-GB" dirty="0"/>
              <a:t>Sponsor’s intent, e.g. political decision - the Minister says do it, a legal obligation</a:t>
            </a:r>
          </a:p>
          <a:p>
            <a:r>
              <a:rPr lang="en-GB" dirty="0"/>
              <a:t>Dependent enterprise, other projects and activities need your products</a:t>
            </a:r>
          </a:p>
          <a:p>
            <a:r>
              <a:rPr lang="en-GB" dirty="0"/>
              <a:t>Burning platform, obsolete kit, a window of opportunity</a:t>
            </a:r>
          </a:p>
          <a:p>
            <a:endParaRPr lang="en-GB" dirty="0"/>
          </a:p>
          <a:p>
            <a:r>
              <a:rPr lang="en-GB" dirty="0"/>
              <a:t>They’re going to jostle for position, some will clearly trump others. Satisfying a paying customer may come top, unless you need to stop breaking the law. Balance the things that are wanted against the things that are needed.</a:t>
            </a:r>
          </a:p>
          <a:p>
            <a:r>
              <a:rPr lang="en-GB" dirty="0"/>
              <a:t>Time will determine the importance of the burning platform, trading off cost against urgency and impact.</a:t>
            </a:r>
          </a:p>
          <a:p>
            <a:r>
              <a:rPr lang="en-GB" dirty="0"/>
              <a:t>Put them on Post-its and shuffle them around. Argue about them. The visual stuff works better than a list of bullet points.</a:t>
            </a:r>
          </a:p>
        </p:txBody>
      </p:sp>
      <p:sp>
        <p:nvSpPr>
          <p:cNvPr id="4" name="Slide Number Placeholder 3"/>
          <p:cNvSpPr>
            <a:spLocks noGrp="1"/>
          </p:cNvSpPr>
          <p:nvPr>
            <p:ph type="sldNum" sz="quarter" idx="5"/>
          </p:nvPr>
        </p:nvSpPr>
        <p:spPr/>
        <p:txBody>
          <a:bodyPr/>
          <a:lstStyle/>
          <a:p>
            <a:fld id="{BA8AA2C9-DD23-4770-913D-31AD8A46B099}" type="slidenum">
              <a:rPr lang="en-GB" smtClean="0"/>
              <a:t>11</a:t>
            </a:fld>
            <a:endParaRPr lang="en-GB"/>
          </a:p>
        </p:txBody>
      </p:sp>
    </p:spTree>
    <p:extLst>
      <p:ext uri="{BB962C8B-B14F-4D97-AF65-F5344CB8AC3E}">
        <p14:creationId xmlns:p14="http://schemas.microsoft.com/office/powerpoint/2010/main" val="30228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got the Drivers, now use them.</a:t>
            </a:r>
          </a:p>
        </p:txBody>
      </p:sp>
      <p:sp>
        <p:nvSpPr>
          <p:cNvPr id="4" name="Slide Number Placeholder 3"/>
          <p:cNvSpPr>
            <a:spLocks noGrp="1"/>
          </p:cNvSpPr>
          <p:nvPr>
            <p:ph type="sldNum" sz="quarter" idx="5"/>
          </p:nvPr>
        </p:nvSpPr>
        <p:spPr/>
        <p:txBody>
          <a:bodyPr/>
          <a:lstStyle/>
          <a:p>
            <a:fld id="{4F0A2CAB-BB30-4D6F-9F28-78DA1CD59242}" type="slidenum">
              <a:rPr lang="en-GB" smtClean="0"/>
              <a:t>12</a:t>
            </a:fld>
            <a:endParaRPr lang="en-GB"/>
          </a:p>
        </p:txBody>
      </p:sp>
    </p:spTree>
    <p:extLst>
      <p:ext uri="{BB962C8B-B14F-4D97-AF65-F5344CB8AC3E}">
        <p14:creationId xmlns:p14="http://schemas.microsoft.com/office/powerpoint/2010/main" val="306030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Remembering the general aspects of a sound Objective, Let’s feed our Objective from our Drivers.</a:t>
            </a:r>
          </a:p>
          <a:p>
            <a:endParaRPr lang="en-GB" dirty="0"/>
          </a:p>
          <a:p>
            <a:r>
              <a:rPr lang="en-GB" dirty="0"/>
              <a:t>Drivers give us the ‘because’ statement, the purpose behind our Objective. That’s the start.</a:t>
            </a:r>
          </a:p>
          <a:p>
            <a:r>
              <a:rPr lang="en-GB" dirty="0"/>
              <a:t>Now we start </a:t>
            </a:r>
            <a:r>
              <a:rPr lang="en-GB" dirty="0" err="1"/>
              <a:t>solutionising</a:t>
            </a:r>
            <a:r>
              <a:rPr lang="en-GB" dirty="0"/>
              <a:t> a bit and draft an Objective that:</a:t>
            </a:r>
          </a:p>
          <a:p>
            <a:r>
              <a:rPr lang="en-GB" dirty="0"/>
              <a:t>Is SMART – concrete, not necessarily physical but we’ll know when we’ve done it, that feels feasible </a:t>
            </a:r>
          </a:p>
          <a:p>
            <a:r>
              <a:rPr lang="en-GB" dirty="0"/>
              <a:t>Has a compelling purpose, a mission statement, will motivate</a:t>
            </a:r>
          </a:p>
          <a:p>
            <a:r>
              <a:rPr lang="en-GB" dirty="0"/>
              <a:t>Belongs to us, falls in our remit and competence, not micro-managing, not ruling the world</a:t>
            </a:r>
          </a:p>
          <a:p>
            <a:endParaRPr lang="en-GB" dirty="0"/>
          </a:p>
          <a:p>
            <a:r>
              <a:rPr lang="en-GB" dirty="0"/>
              <a:t>And we test it against the Drivers. Will it achieve what it ought? Does it change the Drivers? Have we just discovered another (valid) reason to do something?</a:t>
            </a:r>
          </a:p>
        </p:txBody>
      </p:sp>
      <p:sp>
        <p:nvSpPr>
          <p:cNvPr id="4" name="Slide Number Placeholder 3"/>
          <p:cNvSpPr>
            <a:spLocks noGrp="1"/>
          </p:cNvSpPr>
          <p:nvPr>
            <p:ph type="sldNum" sz="quarter" idx="5"/>
          </p:nvPr>
        </p:nvSpPr>
        <p:spPr/>
        <p:txBody>
          <a:bodyPr/>
          <a:lstStyle/>
          <a:p>
            <a:fld id="{4F0A2CAB-BB30-4D6F-9F28-78DA1CD59242}" type="slidenum">
              <a:rPr lang="en-GB" smtClean="0"/>
              <a:t>13</a:t>
            </a:fld>
            <a:endParaRPr lang="en-GB"/>
          </a:p>
        </p:txBody>
      </p:sp>
    </p:spTree>
    <p:extLst>
      <p:ext uri="{BB962C8B-B14F-4D97-AF65-F5344CB8AC3E}">
        <p14:creationId xmlns:p14="http://schemas.microsoft.com/office/powerpoint/2010/main" val="73164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in it for me?”, what’s the ‘what’ and who’s the ‘who’?</a:t>
            </a:r>
          </a:p>
        </p:txBody>
      </p:sp>
      <p:sp>
        <p:nvSpPr>
          <p:cNvPr id="4" name="Slide Number Placeholder 3"/>
          <p:cNvSpPr>
            <a:spLocks noGrp="1"/>
          </p:cNvSpPr>
          <p:nvPr>
            <p:ph type="sldNum" sz="quarter" idx="5"/>
          </p:nvPr>
        </p:nvSpPr>
        <p:spPr/>
        <p:txBody>
          <a:bodyPr/>
          <a:lstStyle/>
          <a:p>
            <a:fld id="{4F0A2CAB-BB30-4D6F-9F28-78DA1CD59242}" type="slidenum">
              <a:rPr lang="en-GB" smtClean="0"/>
              <a:t>14</a:t>
            </a:fld>
            <a:endParaRPr lang="en-GB"/>
          </a:p>
        </p:txBody>
      </p:sp>
    </p:spTree>
    <p:extLst>
      <p:ext uri="{BB962C8B-B14F-4D97-AF65-F5344CB8AC3E}">
        <p14:creationId xmlns:p14="http://schemas.microsoft.com/office/powerpoint/2010/main" val="732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cynical and yet typical observation of Benefits Management in practice.</a:t>
            </a:r>
          </a:p>
          <a:p>
            <a:r>
              <a:rPr lang="en-GB" dirty="0"/>
              <a:t>However, this time we’re going to try it in the right time and place, at the start, testing the first-pass Objective.</a:t>
            </a:r>
          </a:p>
        </p:txBody>
      </p:sp>
      <p:sp>
        <p:nvSpPr>
          <p:cNvPr id="4" name="Slide Number Placeholder 3"/>
          <p:cNvSpPr>
            <a:spLocks noGrp="1"/>
          </p:cNvSpPr>
          <p:nvPr>
            <p:ph type="sldNum" sz="quarter" idx="5"/>
          </p:nvPr>
        </p:nvSpPr>
        <p:spPr/>
        <p:txBody>
          <a:bodyPr/>
          <a:lstStyle/>
          <a:p>
            <a:fld id="{BA8AA2C9-DD23-4770-913D-31AD8A46B099}" type="slidenum">
              <a:rPr lang="en-GB" smtClean="0"/>
              <a:t>15</a:t>
            </a:fld>
            <a:endParaRPr lang="en-GB"/>
          </a:p>
        </p:txBody>
      </p:sp>
    </p:spTree>
    <p:extLst>
      <p:ext uri="{BB962C8B-B14F-4D97-AF65-F5344CB8AC3E}">
        <p14:creationId xmlns:p14="http://schemas.microsoft.com/office/powerpoint/2010/main" val="81764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3412" rtl="0" eaLnBrk="1" fontAlgn="base" latinLnBrk="0" hangingPunct="1">
              <a:lnSpc>
                <a:spcPct val="100000"/>
              </a:lnSpc>
              <a:spcBef>
                <a:spcPct val="30000"/>
              </a:spcBef>
              <a:spcAft>
                <a:spcPct val="0"/>
              </a:spcAft>
              <a:buClrTx/>
              <a:buSzTx/>
              <a:buFontTx/>
              <a:buNone/>
              <a:tabLst/>
              <a:defRPr/>
            </a:pPr>
            <a:r>
              <a:rPr lang="en-GB" dirty="0"/>
              <a:t>We have our first-pass Objective. What’s going to come out of it? Drivers set the strategic intent, Benefits give it a sense of scale to see if it’s proportionate and worthwhile. So let’s examine the Benefits and see if the Objective has merit.</a:t>
            </a:r>
          </a:p>
          <a:p>
            <a:pPr defTabSz="963412" fontAlgn="base">
              <a:spcBef>
                <a:spcPct val="30000"/>
              </a:spcBef>
              <a:spcAft>
                <a:spcPct val="0"/>
              </a:spcAft>
              <a:defRPr/>
            </a:pPr>
            <a:r>
              <a:rPr lang="en-GB" dirty="0"/>
              <a:t>Two key questions of any project are: “Who’s it really for? What do they actually want?”</a:t>
            </a:r>
          </a:p>
          <a:p>
            <a:pPr defTabSz="963412" fontAlgn="base">
              <a:spcBef>
                <a:spcPct val="30000"/>
              </a:spcBef>
              <a:spcAft>
                <a:spcPct val="0"/>
              </a:spcAft>
              <a:defRPr/>
            </a:pPr>
            <a:r>
              <a:rPr lang="en-GB" dirty="0"/>
              <a:t>Different stakeholders want different things. Hence the need to work out who we are doing it for and what they perceive as being valuable.</a:t>
            </a:r>
          </a:p>
          <a:p>
            <a:pPr defTabSz="963412" fontAlgn="base">
              <a:spcBef>
                <a:spcPct val="30000"/>
              </a:spcBef>
              <a:spcAft>
                <a:spcPct val="0"/>
              </a:spcAft>
              <a:defRPr/>
            </a:pPr>
            <a:r>
              <a:rPr lang="en-GB" dirty="0"/>
              <a:t>Henry V at the walls of </a:t>
            </a:r>
            <a:r>
              <a:rPr lang="en-GB" dirty="0" err="1"/>
              <a:t>Harfleur</a:t>
            </a:r>
            <a:r>
              <a:rPr lang="en-GB" dirty="0"/>
              <a:t>, his reasons to get into the castle are very different from the soldier behind him.</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16</a:t>
            </a:fld>
            <a:endParaRPr lang="en-US"/>
          </a:p>
        </p:txBody>
      </p:sp>
    </p:spTree>
    <p:extLst>
      <p:ext uri="{BB962C8B-B14F-4D97-AF65-F5344CB8AC3E}">
        <p14:creationId xmlns:p14="http://schemas.microsoft.com/office/powerpoint/2010/main" val="271132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The ‘official’ definition - A Benefit is a measurable result, seen as valuable to a stakeholder, that contributes to an objective. It is important to be firm about this. Otherwise we will end up with features and outcomes that pretend to be Benefits, lots of shiny stuff with no proof of value.</a:t>
            </a:r>
          </a:p>
          <a:p>
            <a:r>
              <a:rPr lang="en-GB" dirty="0"/>
              <a:t>So what Benefits will we want to see from our draft Objective?</a:t>
            </a:r>
          </a:p>
          <a:p>
            <a:r>
              <a:rPr lang="en-GB" dirty="0"/>
              <a:t>At this point, everything is speculative, ill-defined and poorly understood. We are not setting targets or demanding guarantees. </a:t>
            </a:r>
          </a:p>
          <a:p>
            <a:r>
              <a:rPr lang="en-GB" dirty="0"/>
              <a:t>We create a set of Benefits that is:</a:t>
            </a:r>
          </a:p>
          <a:p>
            <a:r>
              <a:rPr lang="en-GB" dirty="0"/>
              <a:t>Fluid, they will change as we go along, vague Benefits will firm up, some will be dropped, others will emerge. The Approach diagram is usually applied after the Objective has been chosen. I’ve put it here to emphasise the iterative fluidity of our benefits. Look at the Deming Loop in the centre and how it starts with Act, not Plan. At this stage in the project, we’ll be spinning through the cycle so quickly that it doesn’t really matter where we started. </a:t>
            </a:r>
          </a:p>
          <a:p>
            <a:r>
              <a:rPr lang="en-GB" dirty="0" err="1"/>
              <a:t>MoSCoW’d</a:t>
            </a:r>
            <a:r>
              <a:rPr lang="en-GB" dirty="0"/>
              <a:t>, prioritised as Must haves, Should, Could have and Would like. We aim for quality, not quantity and a few significant Benefits is far better that bucket-loads of petty stuff. Valuation uses science (objective measurement, etc.). Selection uses art, knowing what to keep, what to drop (e.g. utility vs equality). </a:t>
            </a:r>
          </a:p>
          <a:p>
            <a:r>
              <a:rPr lang="en-GB" dirty="0"/>
              <a:t>Benefits will be broadly strategic, e.g. corporate cost reduction, or specifically tactical, a treat for a particular stakeholder (art of selection…).</a:t>
            </a:r>
          </a:p>
          <a:p>
            <a:r>
              <a:rPr lang="en-GB" dirty="0"/>
              <a:t>Check that the Benefits do contribute to the draft Objective. Otherwise, they are good stuff to have that are nothing to do with our project. Don’t add un-necessary work. E.g. adapting to the Working Time Directive reducing junior doctors’ hours, “And it will improve patient care…” The aim was to stop things getting worse, not to improve them.</a:t>
            </a:r>
          </a:p>
          <a:p>
            <a:r>
              <a:rPr lang="en-GB" dirty="0"/>
              <a:t>These are the reasons why our Objective is worth the effort. They confirm our choice.</a:t>
            </a:r>
          </a:p>
          <a:p>
            <a:r>
              <a:rPr lang="en-GB" dirty="0"/>
              <a:t>Does the Objective still look attractive now we’ve attached some Benefits to it? Do we now have a second-pass Objective?</a:t>
            </a:r>
          </a:p>
          <a:p>
            <a:r>
              <a:rPr lang="en-GB" dirty="0"/>
              <a:t>If we change it, go back and check the Drivers and repeat the whole process again.</a:t>
            </a:r>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17</a:t>
            </a:fld>
            <a:endParaRPr lang="en-GB"/>
          </a:p>
        </p:txBody>
      </p:sp>
    </p:spTree>
    <p:extLst>
      <p:ext uri="{BB962C8B-B14F-4D97-AF65-F5344CB8AC3E}">
        <p14:creationId xmlns:p14="http://schemas.microsoft.com/office/powerpoint/2010/main" val="24266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 prove (as in test) our Objective.</a:t>
            </a:r>
          </a:p>
          <a:p>
            <a:r>
              <a:rPr lang="en-GB" dirty="0"/>
              <a:t>Like the Drivers, shuffle them, argue, get consensus. </a:t>
            </a:r>
          </a:p>
          <a:p>
            <a:r>
              <a:rPr lang="en-GB" dirty="0"/>
              <a:t>Benefits will be evidence that we have achieved our Objective, so have we got the right ones?</a:t>
            </a:r>
          </a:p>
          <a:p>
            <a:r>
              <a:rPr lang="en-GB" dirty="0"/>
              <a:t>A few, substantial, significant Benefits for the right stakeholders, that contribute to our Objective. A thing to watch here is the contribution. We often get vague strategic Objectives (digital transformation) and penny-packet treats for stakeholders to bribe them to play nicely but that have nothing to do with the Objective.</a:t>
            </a:r>
          </a:p>
        </p:txBody>
      </p:sp>
      <p:sp>
        <p:nvSpPr>
          <p:cNvPr id="4" name="Slide Number Placeholder 3"/>
          <p:cNvSpPr>
            <a:spLocks noGrp="1"/>
          </p:cNvSpPr>
          <p:nvPr>
            <p:ph type="sldNum" sz="quarter" idx="5"/>
          </p:nvPr>
        </p:nvSpPr>
        <p:spPr/>
        <p:txBody>
          <a:bodyPr/>
          <a:lstStyle/>
          <a:p>
            <a:fld id="{4F0A2CAB-BB30-4D6F-9F28-78DA1CD59242}" type="slidenum">
              <a:rPr lang="en-GB" smtClean="0"/>
              <a:t>18</a:t>
            </a:fld>
            <a:endParaRPr lang="en-GB"/>
          </a:p>
        </p:txBody>
      </p:sp>
    </p:spTree>
    <p:extLst>
      <p:ext uri="{BB962C8B-B14F-4D97-AF65-F5344CB8AC3E}">
        <p14:creationId xmlns:p14="http://schemas.microsoft.com/office/powerpoint/2010/main" val="184646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we getting close to a sound Objective now?</a:t>
            </a:r>
          </a:p>
        </p:txBody>
      </p:sp>
      <p:sp>
        <p:nvSpPr>
          <p:cNvPr id="4" name="Slide Number Placeholder 3"/>
          <p:cNvSpPr>
            <a:spLocks noGrp="1"/>
          </p:cNvSpPr>
          <p:nvPr>
            <p:ph type="sldNum" sz="quarter" idx="5"/>
          </p:nvPr>
        </p:nvSpPr>
        <p:spPr/>
        <p:txBody>
          <a:bodyPr/>
          <a:lstStyle/>
          <a:p>
            <a:fld id="{4F0A2CAB-BB30-4D6F-9F28-78DA1CD59242}" type="slidenum">
              <a:rPr lang="en-GB" smtClean="0"/>
              <a:t>19</a:t>
            </a:fld>
            <a:endParaRPr lang="en-GB"/>
          </a:p>
        </p:txBody>
      </p:sp>
    </p:spTree>
    <p:extLst>
      <p:ext uri="{BB962C8B-B14F-4D97-AF65-F5344CB8AC3E}">
        <p14:creationId xmlns:p14="http://schemas.microsoft.com/office/powerpoint/2010/main" val="56273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complete picture. This diagram sums up the presentation.</a:t>
            </a:r>
          </a:p>
          <a:p>
            <a:r>
              <a:rPr lang="en-GB" dirty="0"/>
              <a:t>We now have an Objective that addresses our Drivers and promises the Benefits we desire.</a:t>
            </a:r>
          </a:p>
          <a:p>
            <a:r>
              <a:rPr lang="en-GB" dirty="0"/>
              <a:t>It’s iterative, wheels within wheels. We cycle the Objective between the prioritised Drivers and the </a:t>
            </a:r>
            <a:r>
              <a:rPr lang="en-GB" dirty="0" err="1"/>
              <a:t>MoSCoW’d</a:t>
            </a:r>
            <a:r>
              <a:rPr lang="en-GB" dirty="0"/>
              <a:t> Benefits. Benefit, Objective and Driver all influence each other. That’s why we have to go round again and again until they settle into some sort of equilibrium. </a:t>
            </a:r>
          </a:p>
          <a:p>
            <a:r>
              <a:rPr lang="en-GB" dirty="0"/>
              <a:t>In summary:</a:t>
            </a:r>
          </a:p>
          <a:p>
            <a:pPr marL="228600" indent="-228600">
              <a:buAutoNum type="arabicPeriod"/>
            </a:pPr>
            <a:r>
              <a:rPr lang="en-GB" dirty="0"/>
              <a:t>Work out the Drivers, what are the relevant ones, prioritise them</a:t>
            </a:r>
          </a:p>
          <a:p>
            <a:pPr marL="228600" indent="-228600">
              <a:buAutoNum type="arabicPeriod"/>
            </a:pPr>
            <a:r>
              <a:rPr lang="en-GB" dirty="0"/>
              <a:t>Draft an Objective that addresses them</a:t>
            </a:r>
          </a:p>
          <a:p>
            <a:pPr marL="228600" indent="-228600">
              <a:buAutoNum type="arabicPeriod"/>
            </a:pPr>
            <a:r>
              <a:rPr lang="en-GB" dirty="0"/>
              <a:t>Work out the Benefits</a:t>
            </a:r>
          </a:p>
          <a:p>
            <a:pPr marL="228600" indent="-228600">
              <a:buAutoNum type="arabicPeriod"/>
            </a:pPr>
            <a:r>
              <a:rPr lang="en-GB" dirty="0"/>
              <a:t>Revise the Objective</a:t>
            </a:r>
          </a:p>
          <a:p>
            <a:pPr marL="228600" indent="-228600">
              <a:buAutoNum type="arabicPeriod"/>
            </a:pPr>
            <a:r>
              <a:rPr lang="en-GB" dirty="0"/>
              <a:t>Test the new Objective against the Drivers</a:t>
            </a:r>
          </a:p>
          <a:p>
            <a:pPr marL="228600" indent="-228600">
              <a:buAutoNum type="arabicPeriod"/>
            </a:pPr>
            <a:r>
              <a:rPr lang="en-GB" dirty="0"/>
              <a:t>And repeat until satisfied…</a:t>
            </a:r>
          </a:p>
        </p:txBody>
      </p:sp>
      <p:sp>
        <p:nvSpPr>
          <p:cNvPr id="4" name="Slide Number Placeholder 3"/>
          <p:cNvSpPr>
            <a:spLocks noGrp="1"/>
          </p:cNvSpPr>
          <p:nvPr>
            <p:ph type="sldNum" sz="quarter" idx="5"/>
          </p:nvPr>
        </p:nvSpPr>
        <p:spPr/>
        <p:txBody>
          <a:bodyPr/>
          <a:lstStyle/>
          <a:p>
            <a:fld id="{4F0A2CAB-BB30-4D6F-9F28-78DA1CD59242}" type="slidenum">
              <a:rPr lang="en-GB" smtClean="0"/>
              <a:t>20</a:t>
            </a:fld>
            <a:endParaRPr lang="en-GB"/>
          </a:p>
        </p:txBody>
      </p:sp>
    </p:spTree>
    <p:extLst>
      <p:ext uri="{BB962C8B-B14F-4D97-AF65-F5344CB8AC3E}">
        <p14:creationId xmlns:p14="http://schemas.microsoft.com/office/powerpoint/2010/main" val="12541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2</a:t>
            </a:fld>
            <a:endParaRPr lang="en-GB"/>
          </a:p>
        </p:txBody>
      </p:sp>
    </p:spTree>
    <p:extLst>
      <p:ext uri="{BB962C8B-B14F-4D97-AF65-F5344CB8AC3E}">
        <p14:creationId xmlns:p14="http://schemas.microsoft.com/office/powerpoint/2010/main" val="356943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5C39E-6B5C-4E07-8992-0B704F913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42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 anyone asks, this is for another day.</a:t>
            </a:r>
          </a:p>
        </p:txBody>
      </p:sp>
      <p:sp>
        <p:nvSpPr>
          <p:cNvPr id="4" name="Slide Number Placeholder 3"/>
          <p:cNvSpPr>
            <a:spLocks noGrp="1"/>
          </p:cNvSpPr>
          <p:nvPr>
            <p:ph type="sldNum" sz="quarter" idx="5"/>
          </p:nvPr>
        </p:nvSpPr>
        <p:spPr/>
        <p:txBody>
          <a:bodyPr/>
          <a:lstStyle/>
          <a:p>
            <a:fld id="{4F0A2CAB-BB30-4D6F-9F28-78DA1CD59242}" type="slidenum">
              <a:rPr lang="en-GB" smtClean="0"/>
              <a:t>23</a:t>
            </a:fld>
            <a:endParaRPr lang="en-GB"/>
          </a:p>
        </p:txBody>
      </p:sp>
    </p:spTree>
    <p:extLst>
      <p:ext uri="{BB962C8B-B14F-4D97-AF65-F5344CB8AC3E}">
        <p14:creationId xmlns:p14="http://schemas.microsoft.com/office/powerpoint/2010/main" val="132095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be tempting to slip into solution mode. At some point, you will have to work out how to do it all, but not yet. Let’s get the Objective selected and agreed first. The Ways and Means that create the Benefits will test our plans. They will show how feasible the Objective is (“Land on the Moon next week”, not going to happen).</a:t>
            </a:r>
          </a:p>
          <a:p>
            <a:r>
              <a:rPr lang="en-GB" dirty="0"/>
              <a:t>They will show how attractive it is, cost / benefit comparison. </a:t>
            </a:r>
          </a:p>
          <a:p>
            <a:r>
              <a:rPr lang="en-GB" dirty="0"/>
              <a:t>Also, think about the constraints – resources, restrictions, and Critical Success Factors – things that have to be present to enable success, not acceptance criteria that describe a quality result. Find the trade-off or compromise necessary to keep some sort of satisfactory Objective.</a:t>
            </a:r>
          </a:p>
          <a:p>
            <a:endParaRPr lang="en-GB" dirty="0"/>
          </a:p>
          <a:p>
            <a:r>
              <a:rPr lang="en-GB" dirty="0"/>
              <a:t>You shouldn’t have time to include them at this point. If you do then you’re probably haven’t taken enough time to think through the Driver – Objective – Benefit cycle. Go back and do it again.</a:t>
            </a:r>
          </a:p>
        </p:txBody>
      </p:sp>
      <p:sp>
        <p:nvSpPr>
          <p:cNvPr id="4" name="Slide Number Placeholder 3"/>
          <p:cNvSpPr>
            <a:spLocks noGrp="1"/>
          </p:cNvSpPr>
          <p:nvPr>
            <p:ph type="sldNum" sz="quarter" idx="5"/>
          </p:nvPr>
        </p:nvSpPr>
        <p:spPr/>
        <p:txBody>
          <a:bodyPr/>
          <a:lstStyle/>
          <a:p>
            <a:fld id="{4F0A2CAB-BB30-4D6F-9F28-78DA1CD59242}" type="slidenum">
              <a:rPr lang="en-GB" smtClean="0"/>
              <a:t>24</a:t>
            </a:fld>
            <a:endParaRPr lang="en-GB"/>
          </a:p>
        </p:txBody>
      </p:sp>
    </p:spTree>
    <p:extLst>
      <p:ext uri="{BB962C8B-B14F-4D97-AF65-F5344CB8AC3E}">
        <p14:creationId xmlns:p14="http://schemas.microsoft.com/office/powerpoint/2010/main" val="124154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time that most people involved in a project get to hear about it, the decision has already been made. The job is then to implement it as painlessly as possible.</a:t>
            </a:r>
          </a:p>
          <a:p>
            <a:r>
              <a:rPr lang="en-GB" dirty="0"/>
              <a:t>Even in an Agile setup, the Discovery phase is there to prove that the desired result can / should be done.</a:t>
            </a:r>
          </a:p>
          <a:p>
            <a:r>
              <a:rPr lang="en-GB" dirty="0"/>
              <a:t>It is a well-known generalisation that we all dive straight into solutions without thinking properly about what we want to solve. Programme and Project Management tend to start from a (hopefully reasonably) defined need, e.g. the Sponsor’s Programme Mandate, “Build me X…”. </a:t>
            </a:r>
          </a:p>
          <a:p>
            <a:r>
              <a:rPr lang="en-GB" dirty="0"/>
              <a:t>What’s not been explained well is how that need is selected in the first place.</a:t>
            </a:r>
          </a:p>
          <a:p>
            <a:endParaRPr lang="en-GB" dirty="0"/>
          </a:p>
        </p:txBody>
      </p:sp>
      <p:sp>
        <p:nvSpPr>
          <p:cNvPr id="4" name="Slide Number Placeholder 3"/>
          <p:cNvSpPr>
            <a:spLocks noGrp="1"/>
          </p:cNvSpPr>
          <p:nvPr>
            <p:ph type="sldNum" sz="quarter" idx="5"/>
          </p:nvPr>
        </p:nvSpPr>
        <p:spPr/>
        <p:txBody>
          <a:bodyPr/>
          <a:lstStyle/>
          <a:p>
            <a:fld id="{BA8AA2C9-DD23-4770-913D-31AD8A46B099}" type="slidenum">
              <a:rPr lang="en-GB" smtClean="0"/>
              <a:t>3</a:t>
            </a:fld>
            <a:endParaRPr lang="en-GB"/>
          </a:p>
        </p:txBody>
      </p:sp>
    </p:spTree>
    <p:extLst>
      <p:ext uri="{BB962C8B-B14F-4D97-AF65-F5344CB8AC3E}">
        <p14:creationId xmlns:p14="http://schemas.microsoft.com/office/powerpoint/2010/main" val="184482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sums up the presentation. It’s a bit fussy, so don’t try to take it all in now. We’ll come back to it later. The things to note for now are that there is a process to all this and that the process is iterative, wheels within wheels, rinse and repeat.</a:t>
            </a:r>
          </a:p>
        </p:txBody>
      </p:sp>
      <p:sp>
        <p:nvSpPr>
          <p:cNvPr id="4" name="Slide Number Placeholder 3"/>
          <p:cNvSpPr>
            <a:spLocks noGrp="1"/>
          </p:cNvSpPr>
          <p:nvPr>
            <p:ph type="sldNum" sz="quarter" idx="5"/>
          </p:nvPr>
        </p:nvSpPr>
        <p:spPr/>
        <p:txBody>
          <a:bodyPr/>
          <a:lstStyle/>
          <a:p>
            <a:fld id="{4F0A2CAB-BB30-4D6F-9F28-78DA1CD59242}" type="slidenum">
              <a:rPr lang="en-GB" smtClean="0"/>
              <a:t>4</a:t>
            </a:fld>
            <a:endParaRPr lang="en-GB"/>
          </a:p>
        </p:txBody>
      </p:sp>
    </p:spTree>
    <p:extLst>
      <p:ext uri="{BB962C8B-B14F-4D97-AF65-F5344CB8AC3E}">
        <p14:creationId xmlns:p14="http://schemas.microsoft.com/office/powerpoint/2010/main" val="229694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Benefits Managers keep plugging the mantra, “Start with the end in mind”. As it said on the diagram, the reasons why we do something have a direct impact on how we go about doing it.</a:t>
            </a:r>
          </a:p>
          <a:p>
            <a:r>
              <a:rPr lang="en-GB" dirty="0"/>
              <a:t>We must put sufficient thought and effort into selecting the objective(s). </a:t>
            </a:r>
          </a:p>
        </p:txBody>
      </p:sp>
      <p:sp>
        <p:nvSpPr>
          <p:cNvPr id="4" name="Slide Number Placeholder 3"/>
          <p:cNvSpPr>
            <a:spLocks noGrp="1"/>
          </p:cNvSpPr>
          <p:nvPr>
            <p:ph type="sldNum" sz="quarter" idx="5"/>
          </p:nvPr>
        </p:nvSpPr>
        <p:spPr/>
        <p:txBody>
          <a:bodyPr/>
          <a:lstStyle/>
          <a:p>
            <a:fld id="{4F0A2CAB-BB30-4D6F-9F28-78DA1CD59242}" type="slidenum">
              <a:rPr lang="en-GB" smtClean="0"/>
              <a:t>5</a:t>
            </a:fld>
            <a:endParaRPr lang="en-GB"/>
          </a:p>
        </p:txBody>
      </p:sp>
    </p:spTree>
    <p:extLst>
      <p:ext uri="{BB962C8B-B14F-4D97-AF65-F5344CB8AC3E}">
        <p14:creationId xmlns:p14="http://schemas.microsoft.com/office/powerpoint/2010/main" val="8644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BCS members survey ‘IT in the Org 2022’ reports that over 50% of leaders and professionals blame project failure on unclear goals and objectives.</a:t>
            </a:r>
          </a:p>
          <a:p>
            <a:r>
              <a:rPr lang="en-GB" dirty="0"/>
              <a:t>What makes a good Objective?</a:t>
            </a:r>
          </a:p>
          <a:p>
            <a:r>
              <a:rPr lang="en-GB" dirty="0"/>
              <a:t>It’s got to be strategic, not spending. The objective is not to install kit by deadline. It is to install kit because it will deliver desired results. There has to be a ‘because’ in it, even if it’s implicit.</a:t>
            </a:r>
          </a:p>
          <a:p>
            <a:r>
              <a:rPr lang="en-GB" dirty="0"/>
              <a:t>The Objective must be sound:</a:t>
            </a:r>
          </a:p>
          <a:p>
            <a:r>
              <a:rPr lang="en-GB" dirty="0"/>
              <a:t> SMART (Specific, Measurable, etc.) so we understand what it is and what it’s not. We can see that it has feasible scope and boundaries. We will have something against which we can measure our progress and achievement.</a:t>
            </a:r>
          </a:p>
          <a:p>
            <a:r>
              <a:rPr lang="en-GB" dirty="0"/>
              <a:t>It will have a purpose so we can see why it is important. The ‘because’ is in there that makes it compelling, or at least tells us how much effort is worth putting in.</a:t>
            </a:r>
          </a:p>
          <a:p>
            <a:r>
              <a:rPr lang="en-GB" dirty="0"/>
              <a:t>And it must be ours to own. It fits in our remit and competence, not too big, not too small. We can see that it needs doing, but are we the right people to do it? </a:t>
            </a:r>
          </a:p>
          <a:p>
            <a:r>
              <a:rPr lang="en-GB" dirty="0"/>
              <a:t>That’s a general description of any sound Objective. So what about our specific one? We shouldn’t just pull it out of thin air. There’s a lot to be said for creative and imaginative leadership, the leader’s leap of faith and all that. However, some rationality has to be included. We risk too much (of ourselves, of public / investors’ money, of our stakeholders) to trust simply to luck.</a:t>
            </a:r>
          </a:p>
          <a:p>
            <a:r>
              <a:rPr lang="en-GB" dirty="0"/>
              <a:t>One single, compelling Objective is a good thing. You may have more than one, e.g. four Balanced Scorecard corporate Objectives. Do what works for you. However, do not create a shopping list. Too many Objectives will clash with each other. No-one can hold them all in their head at the same time. </a:t>
            </a:r>
          </a:p>
        </p:txBody>
      </p:sp>
      <p:sp>
        <p:nvSpPr>
          <p:cNvPr id="4" name="Slide Number Placeholder 3"/>
          <p:cNvSpPr>
            <a:spLocks noGrp="1"/>
          </p:cNvSpPr>
          <p:nvPr>
            <p:ph type="sldNum" sz="quarter" idx="5"/>
          </p:nvPr>
        </p:nvSpPr>
        <p:spPr/>
        <p:txBody>
          <a:bodyPr/>
          <a:lstStyle/>
          <a:p>
            <a:fld id="{4F0A2CAB-BB30-4D6F-9F28-78DA1CD59242}" type="slidenum">
              <a:rPr lang="en-GB" smtClean="0"/>
              <a:t>6</a:t>
            </a:fld>
            <a:endParaRPr lang="en-GB"/>
          </a:p>
        </p:txBody>
      </p:sp>
    </p:spTree>
    <p:extLst>
      <p:ext uri="{BB962C8B-B14F-4D97-AF65-F5344CB8AC3E}">
        <p14:creationId xmlns:p14="http://schemas.microsoft.com/office/powerpoint/2010/main" val="328091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is going to trigger the need to act. How well is it understood?</a:t>
            </a:r>
          </a:p>
        </p:txBody>
      </p:sp>
      <p:sp>
        <p:nvSpPr>
          <p:cNvPr id="4" name="Slide Number Placeholder 3"/>
          <p:cNvSpPr>
            <a:spLocks noGrp="1"/>
          </p:cNvSpPr>
          <p:nvPr>
            <p:ph type="sldNum" sz="quarter" idx="5"/>
          </p:nvPr>
        </p:nvSpPr>
        <p:spPr/>
        <p:txBody>
          <a:bodyPr/>
          <a:lstStyle/>
          <a:p>
            <a:fld id="{4F0A2CAB-BB30-4D6F-9F28-78DA1CD59242}" type="slidenum">
              <a:rPr lang="en-GB" smtClean="0"/>
              <a:t>7</a:t>
            </a:fld>
            <a:endParaRPr lang="en-GB"/>
          </a:p>
        </p:txBody>
      </p:sp>
    </p:spTree>
    <p:extLst>
      <p:ext uri="{BB962C8B-B14F-4D97-AF65-F5344CB8AC3E}">
        <p14:creationId xmlns:p14="http://schemas.microsoft.com/office/powerpoint/2010/main" val="45787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How well do we understand the context in which we operate? </a:t>
            </a:r>
          </a:p>
          <a:p>
            <a:r>
              <a:rPr lang="en-GB" dirty="0"/>
              <a:t>Drivers are the external influences that cause you to act. They can be problems, opportunities, instructions from above, personal beliefs or mores. </a:t>
            </a:r>
          </a:p>
          <a:p>
            <a:r>
              <a:rPr lang="en-GB" dirty="0"/>
              <a:t>If we don’t understand them then we risk reacting to the latest, or the most visible, or the easiest.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must be selected and prioritised. Pick the relevant Drivers, don’t boil the ocean, don’t concern yourself with trivia. Sort them by importance. Pick the key ones.</a:t>
            </a:r>
          </a:p>
          <a:p>
            <a:r>
              <a:rPr lang="en-GB" dirty="0"/>
              <a:t>The Driver’s importance is determined by:</a:t>
            </a:r>
          </a:p>
          <a:p>
            <a:r>
              <a:rPr lang="en-GB" dirty="0"/>
              <a:t>Impact, how big it is</a:t>
            </a:r>
          </a:p>
          <a:p>
            <a:r>
              <a:rPr lang="en-GB" dirty="0"/>
              <a:t>Urgency, how soon it must be addressed </a:t>
            </a:r>
          </a:p>
          <a:p>
            <a:endParaRPr lang="en-GB" dirty="0"/>
          </a:p>
          <a:p>
            <a:r>
              <a:rPr lang="en-GB" dirty="0"/>
              <a:t>Sometimes drivers are few and clear; mandatory obligations, set targets, JFDI.</a:t>
            </a:r>
          </a:p>
          <a:p>
            <a:r>
              <a:rPr lang="en-GB" dirty="0"/>
              <a:t>However, in multi-agency programmes with an element of free will things get much more complex. Behind the recorded professional drivers will be a number of personal and perceived ones. Morality, beliefs, personal needs are tinged with perception of the world around us. We can only take in so much and we filter it to fit ourselves. Personal psychology plays a part and the Johari window is one example of how this may play out.</a:t>
            </a:r>
          </a:p>
          <a:p>
            <a:r>
              <a:rPr lang="en-GB" dirty="0"/>
              <a:t>Drivers are in turn driven. The service target set by DHSC will have been influenced by expert opinion and political needs, political needs come from politicians’ beliefs about public beliefs based on public perceptions of the care they want and need.</a:t>
            </a:r>
          </a:p>
          <a:p>
            <a:endParaRPr lang="en-GB" dirty="0"/>
          </a:p>
          <a:p>
            <a:r>
              <a:rPr lang="en-GB" dirty="0"/>
              <a:t>They are the reasons why you chose the Objective. They determine what you will do and if used transparently,  they justify why you’re doing it. They are the basis for your Strategic section in the Business Case. When someone asks why you are doing it, the Drivers are your answer. So, how good does the answer sound?</a:t>
            </a:r>
          </a:p>
          <a:p>
            <a:r>
              <a:rPr lang="en-GB" dirty="0"/>
              <a:t>Pick the few, crucial Drivers, not a shopping list. The more you choose, the more likely that they will conflict and you’ll end up satisfying no-one.</a:t>
            </a:r>
          </a:p>
          <a:p>
            <a:r>
              <a:rPr lang="en-GB" dirty="0"/>
              <a:t>In your documentation, explain the rationale and assumptions behind your choice, “Though X is bigger than Y, Y is happening now and we can save up for X in the next five years.” Show the priorities on the diagram, the most important Drivers go nearest to the Objective and are shown bigger than the others. Show the influencing ones for transparency’s sake, “We considered X, but it’s not the thing that really motivates us.”</a:t>
            </a:r>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9</a:t>
            </a:fld>
            <a:endParaRPr lang="en-GB"/>
          </a:p>
        </p:txBody>
      </p:sp>
    </p:spTree>
    <p:extLst>
      <p:ext uri="{BB962C8B-B14F-4D97-AF65-F5344CB8AC3E}">
        <p14:creationId xmlns:p14="http://schemas.microsoft.com/office/powerpoint/2010/main" val="176658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F66B8B04-452C-465A-867A-08F2E2A2FEF5}" type="slidenum">
              <a:rPr lang="en-US" sz="1200" smtClean="0">
                <a:solidFill>
                  <a:schemeClr val="tx1"/>
                </a:solidFill>
              </a:rPr>
              <a:pPr eaLnBrk="1" hangingPunct="1"/>
              <a:t>10</a:t>
            </a:fld>
            <a:endParaRPr lang="en-US" sz="1200">
              <a:solidFill>
                <a:schemeClr val="tx1"/>
              </a:solidFill>
            </a:endParaRPr>
          </a:p>
        </p:txBody>
      </p:sp>
      <p:sp>
        <p:nvSpPr>
          <p:cNvPr id="57347" name="Rectangle 2"/>
          <p:cNvSpPr>
            <a:spLocks noGrp="1" noRot="1" noChangeAspect="1" noChangeArrowheads="1" noTextEdit="1"/>
          </p:cNvSpPr>
          <p:nvPr>
            <p:ph type="sldImg"/>
          </p:nvPr>
        </p:nvSpPr>
        <p:spPr>
          <a:xfrm>
            <a:off x="90488" y="744538"/>
            <a:ext cx="6616700" cy="3722687"/>
          </a:xfrm>
          <a:ln/>
        </p:spPr>
      </p:sp>
      <p:sp>
        <p:nvSpPr>
          <p:cNvPr id="57348" name="Rectangle 3"/>
          <p:cNvSpPr>
            <a:spLocks noGrp="1" noChangeArrowheads="1"/>
          </p:cNvSpPr>
          <p:nvPr>
            <p:ph type="body" idx="1"/>
          </p:nvPr>
        </p:nvSpPr>
        <p:spPr>
          <a:noFill/>
        </p:spPr>
        <p:txBody>
          <a:bodyPr/>
          <a:lstStyle/>
          <a:p>
            <a:pPr eaLnBrk="1" hangingPunct="1"/>
            <a:r>
              <a:rPr lang="en-GB" dirty="0"/>
              <a:t>Where there is a culture of control these drivers can be converted directly into objectives. The army calls this extraction of orders and it is a required procedure. Any unit commander giving formal orders must connect their mission to their commander’s objective.</a:t>
            </a:r>
          </a:p>
          <a:p>
            <a:pPr eaLnBrk="1" hangingPunct="1"/>
            <a:r>
              <a:rPr lang="en-GB" dirty="0"/>
              <a:t>Even in less formal cultures, one of the drivers that influences my objective comes from my boss. What she wants to achieve drives what I want to achieve. And so it goes up and down the hierarchy.</a:t>
            </a:r>
          </a:p>
          <a:p>
            <a:pPr eaLnBrk="1" hangingPunct="1"/>
            <a:r>
              <a:rPr lang="en-GB" dirty="0"/>
              <a:t>The picture also shows that you could face many Drivers of decreasing (but still present) influence. That’s why it’s important to sort, prioritise and select the ones that really matter.</a:t>
            </a:r>
          </a:p>
        </p:txBody>
      </p:sp>
    </p:spTree>
    <p:extLst>
      <p:ext uri="{BB962C8B-B14F-4D97-AF65-F5344CB8AC3E}">
        <p14:creationId xmlns:p14="http://schemas.microsoft.com/office/powerpoint/2010/main" val="1389809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18185"/>
            <a:ext cx="9144000" cy="2336724"/>
          </a:xfrm>
        </p:spPr>
        <p:txBody>
          <a:bodyPr vert="horz" lIns="91440" tIns="45720" rIns="91440" bIns="45720" rtlCol="0" anchor="b">
            <a:noAutofit/>
          </a:bodyPr>
          <a:lstStyle>
            <a:lvl1pPr>
              <a:defRPr lang="en-US" sz="9600" spc="600" dirty="0">
                <a:solidFill>
                  <a:schemeClr val="bg1"/>
                </a:solidFill>
              </a:defRPr>
            </a:lvl1pPr>
          </a:lstStyle>
          <a:p>
            <a:pPr lvl="0" algn="ctr"/>
            <a:r>
              <a:rPr kumimoji="0" lang="en-GB" sz="9600" b="0" i="0" u="none" strike="noStrike" kern="1200" cap="none" spc="60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524000" y="425490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60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60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7799" y="825909"/>
            <a:ext cx="2449549" cy="68580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49549" cy="1015727"/>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 y="5351409"/>
            <a:ext cx="1224137" cy="999712"/>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 y="6347943"/>
            <a:ext cx="1224137" cy="510057"/>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p:nvPicPr>
        <p:blipFill>
          <a:blip r:embed="rId6"/>
          <a:stretch>
            <a:fillRect/>
          </a:stretch>
        </p:blipFill>
        <p:spPr>
          <a:xfrm>
            <a:off x="0" y="4132103"/>
            <a:ext cx="1225402" cy="1219306"/>
          </a:xfrm>
          <a:prstGeom prst="rect">
            <a:avLst/>
          </a:prstGeom>
        </p:spPr>
      </p:pic>
    </p:spTree>
    <p:extLst>
      <p:ext uri="{BB962C8B-B14F-4D97-AF65-F5344CB8AC3E}">
        <p14:creationId xmlns:p14="http://schemas.microsoft.com/office/powerpoint/2010/main" val="23428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p:nvPicPr>
        <p:blipFill>
          <a:blip r:embed="rId2"/>
          <a:stretch>
            <a:fillRect/>
          </a:stretch>
        </p:blipFill>
        <p:spPr>
          <a:xfrm>
            <a:off x="0" y="6538625"/>
            <a:ext cx="12192000" cy="365760"/>
          </a:xfrm>
          <a:prstGeom prst="rect">
            <a:avLst/>
          </a:prstGeom>
        </p:spPr>
      </p:pic>
      <p:sp>
        <p:nvSpPr>
          <p:cNvPr id="8" name="TextBox 7">
            <a:extLst>
              <a:ext uri="{FF2B5EF4-FFF2-40B4-BE49-F238E27FC236}">
                <a16:creationId xmlns:a16="http://schemas.microsoft.com/office/drawing/2014/main" id="{8D77A71C-B563-FB18-C153-F2450AF84AFA}"/>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203062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p:nvPicPr>
        <p:blipFill>
          <a:blip r:embed="rId2"/>
          <a:stretch>
            <a:fillRect/>
          </a:stretch>
        </p:blipFill>
        <p:spPr>
          <a:xfrm>
            <a:off x="0" y="6538625"/>
            <a:ext cx="12192000" cy="365760"/>
          </a:xfrm>
          <a:prstGeom prst="rect">
            <a:avLst/>
          </a:prstGeom>
        </p:spPr>
      </p:pic>
      <p:sp>
        <p:nvSpPr>
          <p:cNvPr id="8" name="TextBox 7">
            <a:extLst>
              <a:ext uri="{FF2B5EF4-FFF2-40B4-BE49-F238E27FC236}">
                <a16:creationId xmlns:a16="http://schemas.microsoft.com/office/drawing/2014/main" id="{0CBE480D-0CCC-3262-3CBE-BF48BA04D259}"/>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145919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18186"/>
            <a:ext cx="9144000" cy="2336724"/>
          </a:xfrm>
        </p:spPr>
        <p:txBody>
          <a:bodyPr vert="horz" lIns="91440" tIns="45720" rIns="91440" bIns="45720" rtlCol="0" anchor="b">
            <a:noAutofit/>
          </a:bodyPr>
          <a:lstStyle>
            <a:lvl1pPr>
              <a:defRPr lang="en-US" sz="9600" spc="600" dirty="0">
                <a:solidFill>
                  <a:schemeClr val="bg1"/>
                </a:solidFill>
              </a:defRPr>
            </a:lvl1pPr>
          </a:lstStyle>
          <a:p>
            <a:pPr lvl="0" algn="ctr"/>
            <a:r>
              <a:rPr kumimoji="0" lang="en-GB" sz="9600" b="0" i="0" u="none" strike="noStrike" kern="1200" cap="none" spc="60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524000" y="4254909"/>
            <a:ext cx="9144000" cy="1655763"/>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60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60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7800" y="825909"/>
            <a:ext cx="2449549" cy="68580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
            <a:ext cx="2449549" cy="1015727"/>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6" y="5351409"/>
            <a:ext cx="1224137" cy="999712"/>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2" y="6347945"/>
            <a:ext cx="1224137" cy="510057"/>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userDrawn="1"/>
        </p:nvPicPr>
        <p:blipFill>
          <a:blip r:embed="rId6"/>
          <a:stretch>
            <a:fillRect/>
          </a:stretch>
        </p:blipFill>
        <p:spPr>
          <a:xfrm>
            <a:off x="0" y="4132103"/>
            <a:ext cx="1225403" cy="1219307"/>
          </a:xfrm>
          <a:prstGeom prst="rect">
            <a:avLst/>
          </a:prstGeom>
        </p:spPr>
      </p:pic>
    </p:spTree>
    <p:extLst>
      <p:ext uri="{BB962C8B-B14F-4D97-AF65-F5344CB8AC3E}">
        <p14:creationId xmlns:p14="http://schemas.microsoft.com/office/powerpoint/2010/main" val="328126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10293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B997C8-9F61-488A-AB39-7C9F950802FE}"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46596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B997C8-9F61-488A-AB39-7C9F950802FE}"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50437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B997C8-9F61-488A-AB39-7C9F950802FE}" type="datetimeFigureOut">
              <a:rPr lang="en-GB" smtClean="0"/>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2E12E-F137-423C-BCA3-C241CE1F875A}" type="slidenum">
              <a:rPr lang="en-GB" smtClean="0"/>
              <a:t>‹#›</a:t>
            </a:fld>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31292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997C8-9F61-488A-AB39-7C9F950802FE}" type="datetimeFigureOut">
              <a:rPr lang="en-GB" smtClean="0"/>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2E12E-F137-423C-BCA3-C241CE1F875A}" type="slidenum">
              <a:rPr lang="en-GB" smtClean="0"/>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99298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97C8-9F61-488A-AB39-7C9F950802FE}" type="datetimeFigureOut">
              <a:rPr lang="en-GB" smtClean="0"/>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2E12E-F137-423C-BCA3-C241CE1F875A}" type="slidenum">
              <a:rPr lang="en-GB" smtClean="0"/>
              <a:t>‹#›</a:t>
            </a:fld>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54358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7965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p:nvPicPr>
        <p:blipFill>
          <a:blip r:embed="rId2"/>
          <a:stretch>
            <a:fillRect/>
          </a:stretch>
        </p:blipFill>
        <p:spPr>
          <a:xfrm>
            <a:off x="0" y="6538625"/>
            <a:ext cx="12192000" cy="365760"/>
          </a:xfrm>
          <a:prstGeom prst="rect">
            <a:avLst/>
          </a:prstGeom>
        </p:spPr>
      </p:pic>
      <p:sp>
        <p:nvSpPr>
          <p:cNvPr id="8" name="TextBox 7">
            <a:extLst>
              <a:ext uri="{FF2B5EF4-FFF2-40B4-BE49-F238E27FC236}">
                <a16:creationId xmlns:a16="http://schemas.microsoft.com/office/drawing/2014/main" id="{F1104876-7B7B-7F5E-3B57-D02C28F25FEA}"/>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392533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22058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670699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53265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p:nvPicPr>
        <p:blipFill>
          <a:blip r:embed="rId2"/>
          <a:stretch>
            <a:fillRect/>
          </a:stretch>
        </p:blipFill>
        <p:spPr>
          <a:xfrm>
            <a:off x="0" y="6538625"/>
            <a:ext cx="12192000" cy="365760"/>
          </a:xfrm>
          <a:prstGeom prst="rect">
            <a:avLst/>
          </a:prstGeom>
        </p:spPr>
      </p:pic>
      <p:sp>
        <p:nvSpPr>
          <p:cNvPr id="8" name="TextBox 7">
            <a:extLst>
              <a:ext uri="{FF2B5EF4-FFF2-40B4-BE49-F238E27FC236}">
                <a16:creationId xmlns:a16="http://schemas.microsoft.com/office/drawing/2014/main" id="{3F8405E2-E293-2C39-74AC-43C58F190437}"/>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186912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p:nvPicPr>
        <p:blipFill>
          <a:blip r:embed="rId2"/>
          <a:stretch>
            <a:fillRect/>
          </a:stretch>
        </p:blipFill>
        <p:spPr>
          <a:xfrm>
            <a:off x="0" y="6538625"/>
            <a:ext cx="12192000" cy="365760"/>
          </a:xfrm>
          <a:prstGeom prst="rect">
            <a:avLst/>
          </a:prstGeom>
        </p:spPr>
      </p:pic>
      <p:sp>
        <p:nvSpPr>
          <p:cNvPr id="9" name="TextBox 8">
            <a:extLst>
              <a:ext uri="{FF2B5EF4-FFF2-40B4-BE49-F238E27FC236}">
                <a16:creationId xmlns:a16="http://schemas.microsoft.com/office/drawing/2014/main" id="{A73A8B1B-470B-873D-FDC1-E268E997DDE5}"/>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301527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p:nvPicPr>
        <p:blipFill>
          <a:blip r:embed="rId2"/>
          <a:stretch>
            <a:fillRect/>
          </a:stretch>
        </p:blipFill>
        <p:spPr>
          <a:xfrm>
            <a:off x="0" y="6538625"/>
            <a:ext cx="12192000" cy="365760"/>
          </a:xfrm>
          <a:prstGeom prst="rect">
            <a:avLst/>
          </a:prstGeom>
        </p:spPr>
      </p:pic>
      <p:sp>
        <p:nvSpPr>
          <p:cNvPr id="11" name="TextBox 10">
            <a:extLst>
              <a:ext uri="{FF2B5EF4-FFF2-40B4-BE49-F238E27FC236}">
                <a16:creationId xmlns:a16="http://schemas.microsoft.com/office/drawing/2014/main" id="{2104C78A-3720-8F25-28E7-3D1C692A325A}"/>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245231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p:nvPicPr>
        <p:blipFill>
          <a:blip r:embed="rId2"/>
          <a:stretch>
            <a:fillRect/>
          </a:stretch>
        </p:blipFill>
        <p:spPr>
          <a:xfrm>
            <a:off x="0" y="6538625"/>
            <a:ext cx="12192000" cy="365760"/>
          </a:xfrm>
          <a:prstGeom prst="rect">
            <a:avLst/>
          </a:prstGeom>
        </p:spPr>
      </p:pic>
      <p:sp>
        <p:nvSpPr>
          <p:cNvPr id="7" name="TextBox 6">
            <a:extLst>
              <a:ext uri="{FF2B5EF4-FFF2-40B4-BE49-F238E27FC236}">
                <a16:creationId xmlns:a16="http://schemas.microsoft.com/office/drawing/2014/main" id="{B7096C7D-4453-12A8-A9A5-AD8F6D5E932F}"/>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20910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p:nvPicPr>
        <p:blipFill>
          <a:blip r:embed="rId2"/>
          <a:stretch>
            <a:fillRect/>
          </a:stretch>
        </p:blipFill>
        <p:spPr>
          <a:xfrm>
            <a:off x="0" y="6538625"/>
            <a:ext cx="12192000" cy="365760"/>
          </a:xfrm>
          <a:prstGeom prst="rect">
            <a:avLst/>
          </a:prstGeom>
        </p:spPr>
      </p:pic>
      <p:sp>
        <p:nvSpPr>
          <p:cNvPr id="6" name="TextBox 5">
            <a:extLst>
              <a:ext uri="{FF2B5EF4-FFF2-40B4-BE49-F238E27FC236}">
                <a16:creationId xmlns:a16="http://schemas.microsoft.com/office/drawing/2014/main" id="{99E13E77-06AA-91D0-3446-0B42A75A03F0}"/>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159385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p:nvPicPr>
        <p:blipFill>
          <a:blip r:embed="rId2"/>
          <a:stretch>
            <a:fillRect/>
          </a:stretch>
        </p:blipFill>
        <p:spPr>
          <a:xfrm>
            <a:off x="0" y="6538625"/>
            <a:ext cx="12192000" cy="365760"/>
          </a:xfrm>
          <a:prstGeom prst="rect">
            <a:avLst/>
          </a:prstGeom>
        </p:spPr>
      </p:pic>
      <p:sp>
        <p:nvSpPr>
          <p:cNvPr id="9" name="TextBox 8">
            <a:extLst>
              <a:ext uri="{FF2B5EF4-FFF2-40B4-BE49-F238E27FC236}">
                <a16:creationId xmlns:a16="http://schemas.microsoft.com/office/drawing/2014/main" id="{FC99C0DE-5EB8-A886-56E4-AA54A7C800AC}"/>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370364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p:nvPicPr>
        <p:blipFill>
          <a:blip r:embed="rId2"/>
          <a:stretch>
            <a:fillRect/>
          </a:stretch>
        </p:blipFill>
        <p:spPr>
          <a:xfrm>
            <a:off x="0" y="6538625"/>
            <a:ext cx="12192000" cy="365760"/>
          </a:xfrm>
          <a:prstGeom prst="rect">
            <a:avLst/>
          </a:prstGeom>
        </p:spPr>
      </p:pic>
      <p:sp>
        <p:nvSpPr>
          <p:cNvPr id="9" name="TextBox 8">
            <a:extLst>
              <a:ext uri="{FF2B5EF4-FFF2-40B4-BE49-F238E27FC236}">
                <a16:creationId xmlns:a16="http://schemas.microsoft.com/office/drawing/2014/main" id="{DD581337-BACA-7C78-F1BB-62C337856B03}"/>
              </a:ext>
            </a:extLst>
          </p:cNvPr>
          <p:cNvSpPr txBox="1"/>
          <p:nvPr/>
        </p:nvSpPr>
        <p:spPr>
          <a:xfrm>
            <a:off x="9476509" y="6533974"/>
            <a:ext cx="2715491" cy="369332"/>
          </a:xfrm>
          <a:prstGeom prst="rect">
            <a:avLst/>
          </a:prstGeom>
          <a:noFill/>
        </p:spPr>
        <p:txBody>
          <a:bodyPr wrap="square" rtlCol="0">
            <a:spAutoFit/>
          </a:bodyPr>
          <a:lstStyle/>
          <a:p>
            <a:pPr algn="r"/>
            <a:r>
              <a:rPr lang="en-GB" dirty="0">
                <a:solidFill>
                  <a:schemeClr val="bg1"/>
                </a:solidFill>
              </a:rPr>
              <a:t>Adding value to decisions</a:t>
            </a:r>
          </a:p>
        </p:txBody>
      </p:sp>
    </p:spTree>
    <p:extLst>
      <p:ext uri="{BB962C8B-B14F-4D97-AF65-F5344CB8AC3E}">
        <p14:creationId xmlns:p14="http://schemas.microsoft.com/office/powerpoint/2010/main" val="45107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7442FA-B31A-476C-8091-09474E174B3B}" type="datetimeFigureOut">
              <a:rPr lang="en-GB" smtClean="0"/>
              <a:pPr/>
              <a:t>23/01/2025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854315-EBCC-43C3-A8F0-C3BEB29496D0}" type="slidenum">
              <a:rPr lang="en-GB" smtClean="0"/>
              <a:pPr/>
              <a:t>‹#›</a:t>
            </a:fld>
            <a:endParaRPr lang="en-GB"/>
          </a:p>
        </p:txBody>
      </p:sp>
    </p:spTree>
    <p:extLst>
      <p:ext uri="{BB962C8B-B14F-4D97-AF65-F5344CB8AC3E}">
        <p14:creationId xmlns:p14="http://schemas.microsoft.com/office/powerpoint/2010/main" val="3035699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rgbClr val="C8C8E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B997C8-9F61-488A-AB39-7C9F950802FE}" type="datetimeFigureOut">
              <a:rPr lang="en-GB" smtClean="0"/>
              <a:t>23/01/2025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82E12E-F137-423C-BCA3-C241CE1F875A}" type="slidenum">
              <a:rPr lang="en-GB" smtClean="0"/>
              <a:t>‹#›</a:t>
            </a:fld>
            <a:endParaRPr lang="en-GB"/>
          </a:p>
        </p:txBody>
      </p:sp>
    </p:spTree>
    <p:extLst>
      <p:ext uri="{BB962C8B-B14F-4D97-AF65-F5344CB8AC3E}">
        <p14:creationId xmlns:p14="http://schemas.microsoft.com/office/powerpoint/2010/main" val="20843689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rgbClr val="C8C8E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david.waller@keldale.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CD68F0-856E-28A1-3A02-ACA1F513DBE3}"/>
              </a:ext>
            </a:extLst>
          </p:cNvPr>
          <p:cNvSpPr>
            <a:spLocks noGrp="1"/>
          </p:cNvSpPr>
          <p:nvPr>
            <p:ph type="ctrTitle"/>
          </p:nvPr>
        </p:nvSpPr>
        <p:spPr/>
        <p:txBody>
          <a:bodyPr/>
          <a:lstStyle/>
          <a:p>
            <a:pPr algn="ctr"/>
            <a:r>
              <a:rPr lang="en-GB" sz="8000" dirty="0"/>
              <a:t>Objective Setting - what to do</a:t>
            </a:r>
          </a:p>
        </p:txBody>
      </p:sp>
      <p:sp>
        <p:nvSpPr>
          <p:cNvPr id="5" name="Subtitle 4">
            <a:extLst>
              <a:ext uri="{FF2B5EF4-FFF2-40B4-BE49-F238E27FC236}">
                <a16:creationId xmlns:a16="http://schemas.microsoft.com/office/drawing/2014/main" id="{76098229-26E3-92CA-B0B4-2711351EA80A}"/>
              </a:ext>
            </a:extLst>
          </p:cNvPr>
          <p:cNvSpPr>
            <a:spLocks noGrp="1"/>
          </p:cNvSpPr>
          <p:nvPr>
            <p:ph type="subTitle" idx="1"/>
          </p:nvPr>
        </p:nvSpPr>
        <p:spPr/>
        <p:txBody>
          <a:bodyPr/>
          <a:lstStyle/>
          <a:p>
            <a:r>
              <a:rPr lang="en-GB" dirty="0"/>
              <a:t>The solution, and how not to leap to it</a:t>
            </a:r>
          </a:p>
        </p:txBody>
      </p:sp>
    </p:spTree>
    <p:extLst>
      <p:ext uri="{BB962C8B-B14F-4D97-AF65-F5344CB8AC3E}">
        <p14:creationId xmlns:p14="http://schemas.microsoft.com/office/powerpoint/2010/main" val="192520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323850"/>
            <a:ext cx="6796056" cy="6210300"/>
          </a:xfrm>
          <a:prstGeom prst="rect">
            <a:avLst/>
          </a:prstGeom>
        </p:spPr>
      </p:pic>
      <p:sp>
        <p:nvSpPr>
          <p:cNvPr id="30722" name="Rectangle 2"/>
          <p:cNvSpPr>
            <a:spLocks noGrp="1" noChangeArrowheads="1"/>
          </p:cNvSpPr>
          <p:nvPr>
            <p:ph type="title"/>
          </p:nvPr>
        </p:nvSpPr>
        <p:spPr/>
        <p:txBody>
          <a:bodyPr/>
          <a:lstStyle/>
          <a:p>
            <a:pPr eaLnBrk="1" hangingPunct="1"/>
            <a:r>
              <a:rPr lang="en-GB" dirty="0"/>
              <a:t>Driver cascade</a:t>
            </a:r>
          </a:p>
        </p:txBody>
      </p:sp>
      <p:sp>
        <p:nvSpPr>
          <p:cNvPr id="30724" name="Rectangle 3"/>
          <p:cNvSpPr>
            <a:spLocks noGrp="1" noChangeArrowheads="1"/>
          </p:cNvSpPr>
          <p:nvPr>
            <p:ph idx="1"/>
          </p:nvPr>
        </p:nvSpPr>
        <p:spPr>
          <a:xfrm>
            <a:off x="35988" y="2060575"/>
            <a:ext cx="4715865" cy="2520951"/>
          </a:xfrm>
        </p:spPr>
        <p:txBody>
          <a:bodyPr>
            <a:normAutofit fontScale="92500" lnSpcReduction="10000"/>
          </a:bodyPr>
          <a:lstStyle/>
          <a:p>
            <a:pPr eaLnBrk="1" hangingPunct="1">
              <a:buClr>
                <a:schemeClr val="bg1"/>
              </a:buClr>
            </a:pPr>
            <a:r>
              <a:rPr lang="en-GB" sz="3733" dirty="0"/>
              <a:t>Programme objective becomes project driver</a:t>
            </a:r>
          </a:p>
          <a:p>
            <a:pPr eaLnBrk="1" hangingPunct="1">
              <a:buClr>
                <a:schemeClr val="bg1"/>
              </a:buClr>
            </a:pPr>
            <a:r>
              <a:rPr lang="en-GB" sz="3733" dirty="0"/>
              <a:t>Project objective becomes </a:t>
            </a:r>
            <a:r>
              <a:rPr lang="en-GB" sz="3733" dirty="0" err="1"/>
              <a:t>workstream</a:t>
            </a:r>
            <a:r>
              <a:rPr lang="en-GB" sz="3733" dirty="0"/>
              <a:t> driver</a:t>
            </a:r>
          </a:p>
        </p:txBody>
      </p:sp>
      <p:sp>
        <p:nvSpPr>
          <p:cNvPr id="3" name="Rectangle 2">
            <a:extLst>
              <a:ext uri="{FF2B5EF4-FFF2-40B4-BE49-F238E27FC236}">
                <a16:creationId xmlns:a16="http://schemas.microsoft.com/office/drawing/2014/main" id="{456DE18E-B893-408F-81D2-C891E432CCEC}"/>
              </a:ext>
            </a:extLst>
          </p:cNvPr>
          <p:cNvSpPr/>
          <p:nvPr/>
        </p:nvSpPr>
        <p:spPr>
          <a:xfrm>
            <a:off x="5656217" y="404664"/>
            <a:ext cx="2305594" cy="110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082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7D93-2F64-4577-BE1E-7C40C6D2C880}"/>
              </a:ext>
            </a:extLst>
          </p:cNvPr>
          <p:cNvSpPr>
            <a:spLocks noGrp="1"/>
          </p:cNvSpPr>
          <p:nvPr>
            <p:ph type="title"/>
          </p:nvPr>
        </p:nvSpPr>
        <p:spPr/>
        <p:txBody>
          <a:bodyPr/>
          <a:lstStyle/>
          <a:p>
            <a:r>
              <a:rPr lang="en-GB" dirty="0"/>
              <a:t>Prioritise the Drivers</a:t>
            </a:r>
          </a:p>
        </p:txBody>
      </p:sp>
      <p:pic>
        <p:nvPicPr>
          <p:cNvPr id="7" name="Content Placeholder 6">
            <a:extLst>
              <a:ext uri="{FF2B5EF4-FFF2-40B4-BE49-F238E27FC236}">
                <a16:creationId xmlns:a16="http://schemas.microsoft.com/office/drawing/2014/main" id="{DE1BC47E-8EE9-4FAB-B229-4E340ACE13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99" y="836712"/>
            <a:ext cx="4339389" cy="6021288"/>
          </a:xfrm>
        </p:spPr>
      </p:pic>
      <p:sp>
        <p:nvSpPr>
          <p:cNvPr id="8" name="TextBox 7">
            <a:extLst>
              <a:ext uri="{FF2B5EF4-FFF2-40B4-BE49-F238E27FC236}">
                <a16:creationId xmlns:a16="http://schemas.microsoft.com/office/drawing/2014/main" id="{5603F695-E482-47A4-BD13-F8D2F3E5DEB8}"/>
              </a:ext>
            </a:extLst>
          </p:cNvPr>
          <p:cNvSpPr txBox="1"/>
          <p:nvPr/>
        </p:nvSpPr>
        <p:spPr>
          <a:xfrm>
            <a:off x="1127448" y="2705145"/>
            <a:ext cx="4464496" cy="3108543"/>
          </a:xfrm>
          <a:prstGeom prst="rect">
            <a:avLst/>
          </a:prstGeom>
          <a:noFill/>
        </p:spPr>
        <p:txBody>
          <a:bodyPr wrap="square" rtlCol="0">
            <a:spAutoFit/>
          </a:bodyPr>
          <a:lstStyle/>
          <a:p>
            <a:r>
              <a:rPr lang="en-GB" sz="2800" dirty="0"/>
              <a:t>Shuffle them</a:t>
            </a:r>
          </a:p>
          <a:p>
            <a:r>
              <a:rPr lang="en-GB" sz="2800" dirty="0"/>
              <a:t>Argue about them</a:t>
            </a:r>
          </a:p>
          <a:p>
            <a:r>
              <a:rPr lang="en-GB" sz="2800" dirty="0"/>
              <a:t>Talk until you reach a consensus</a:t>
            </a:r>
          </a:p>
          <a:p>
            <a:endParaRPr lang="en-GB" sz="2800" dirty="0"/>
          </a:p>
          <a:p>
            <a:r>
              <a:rPr lang="en-GB" sz="2800" dirty="0"/>
              <a:t>Understand what drives you</a:t>
            </a:r>
          </a:p>
          <a:p>
            <a:endParaRPr lang="en-GB" sz="2800" dirty="0"/>
          </a:p>
        </p:txBody>
      </p:sp>
    </p:spTree>
    <p:extLst>
      <p:ext uri="{BB962C8B-B14F-4D97-AF65-F5344CB8AC3E}">
        <p14:creationId xmlns:p14="http://schemas.microsoft.com/office/powerpoint/2010/main" val="223983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Objective – first pass</a:t>
            </a:r>
          </a:p>
        </p:txBody>
      </p:sp>
      <p:sp>
        <p:nvSpPr>
          <p:cNvPr id="6" name="Text Placeholder 5"/>
          <p:cNvSpPr>
            <a:spLocks noGrp="1"/>
          </p:cNvSpPr>
          <p:nvPr>
            <p:ph type="body" idx="1"/>
          </p:nvPr>
        </p:nvSpPr>
        <p:spPr>
          <a:xfrm>
            <a:off x="831850" y="4683028"/>
            <a:ext cx="7208365" cy="930464"/>
          </a:xfrm>
        </p:spPr>
        <p:txBody>
          <a:bodyPr/>
          <a:lstStyle/>
          <a:p>
            <a:r>
              <a:rPr lang="en-GB" dirty="0"/>
              <a:t>Addressing the Drivers</a:t>
            </a:r>
          </a:p>
        </p:txBody>
      </p:sp>
    </p:spTree>
    <p:extLst>
      <p:ext uri="{BB962C8B-B14F-4D97-AF65-F5344CB8AC3E}">
        <p14:creationId xmlns:p14="http://schemas.microsoft.com/office/powerpoint/2010/main" val="18829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B3D9-1576-44CA-B614-13329E31278E}"/>
              </a:ext>
            </a:extLst>
          </p:cNvPr>
          <p:cNvSpPr>
            <a:spLocks noGrp="1"/>
          </p:cNvSpPr>
          <p:nvPr>
            <p:ph type="title"/>
          </p:nvPr>
        </p:nvSpPr>
        <p:spPr/>
        <p:txBody>
          <a:bodyPr/>
          <a:lstStyle/>
          <a:p>
            <a:r>
              <a:rPr lang="en-GB" dirty="0"/>
              <a:t>Our sound Objective – first pass</a:t>
            </a:r>
          </a:p>
        </p:txBody>
      </p:sp>
      <p:sp>
        <p:nvSpPr>
          <p:cNvPr id="3" name="Content Placeholder 2">
            <a:extLst>
              <a:ext uri="{FF2B5EF4-FFF2-40B4-BE49-F238E27FC236}">
                <a16:creationId xmlns:a16="http://schemas.microsoft.com/office/drawing/2014/main" id="{B4FC4085-6200-4E28-AF97-795A8074F302}"/>
              </a:ext>
            </a:extLst>
          </p:cNvPr>
          <p:cNvSpPr>
            <a:spLocks noGrp="1"/>
          </p:cNvSpPr>
          <p:nvPr>
            <p:ph idx="1"/>
          </p:nvPr>
        </p:nvSpPr>
        <p:spPr>
          <a:xfrm>
            <a:off x="263352" y="1445549"/>
            <a:ext cx="5544616" cy="5075236"/>
          </a:xfrm>
        </p:spPr>
        <p:txBody>
          <a:bodyPr>
            <a:normAutofit/>
          </a:bodyPr>
          <a:lstStyle/>
          <a:p>
            <a:pPr marL="0" indent="0">
              <a:buNone/>
            </a:pPr>
            <a:r>
              <a:rPr lang="en-GB" dirty="0"/>
              <a:t>An objective is a result with a purpose</a:t>
            </a:r>
          </a:p>
          <a:p>
            <a:r>
              <a:rPr lang="en-GB" dirty="0"/>
              <a:t>“We will do X because it addresses our Drivers…”</a:t>
            </a:r>
          </a:p>
          <a:p>
            <a:endParaRPr lang="en-GB" dirty="0"/>
          </a:p>
          <a:p>
            <a:pPr marL="0" indent="0">
              <a:buNone/>
            </a:pPr>
            <a:r>
              <a:rPr lang="en-GB" dirty="0"/>
              <a:t>We require an objective(s) that is sound:</a:t>
            </a:r>
          </a:p>
          <a:p>
            <a:r>
              <a:rPr lang="en-GB" dirty="0"/>
              <a:t>SMART</a:t>
            </a:r>
          </a:p>
          <a:p>
            <a:r>
              <a:rPr lang="en-GB" dirty="0"/>
              <a:t>Has a purpose</a:t>
            </a:r>
          </a:p>
          <a:p>
            <a:r>
              <a:rPr lang="en-GB" dirty="0"/>
              <a:t>Is ours to own</a:t>
            </a:r>
          </a:p>
          <a:p>
            <a:endParaRPr lang="en-GB" dirty="0"/>
          </a:p>
        </p:txBody>
      </p:sp>
      <p:pic>
        <p:nvPicPr>
          <p:cNvPr id="5" name="Picture 4">
            <a:extLst>
              <a:ext uri="{FF2B5EF4-FFF2-40B4-BE49-F238E27FC236}">
                <a16:creationId xmlns:a16="http://schemas.microsoft.com/office/drawing/2014/main" id="{4339FFF0-5D2D-44E6-AEE0-71D812D81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1390076"/>
            <a:ext cx="5735960" cy="5467924"/>
          </a:xfrm>
          <a:prstGeom prst="rect">
            <a:avLst/>
          </a:prstGeom>
        </p:spPr>
      </p:pic>
    </p:spTree>
    <p:extLst>
      <p:ext uri="{BB962C8B-B14F-4D97-AF65-F5344CB8AC3E}">
        <p14:creationId xmlns:p14="http://schemas.microsoft.com/office/powerpoint/2010/main" val="172829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Benefits</a:t>
            </a:r>
          </a:p>
        </p:txBody>
      </p:sp>
      <p:sp>
        <p:nvSpPr>
          <p:cNvPr id="6" name="Text Placeholder 5"/>
          <p:cNvSpPr>
            <a:spLocks noGrp="1"/>
          </p:cNvSpPr>
          <p:nvPr>
            <p:ph type="body" idx="1"/>
          </p:nvPr>
        </p:nvSpPr>
        <p:spPr>
          <a:xfrm>
            <a:off x="831851" y="4562476"/>
            <a:ext cx="5902504" cy="1021123"/>
          </a:xfrm>
        </p:spPr>
        <p:txBody>
          <a:bodyPr/>
          <a:lstStyle/>
          <a:p>
            <a:r>
              <a:rPr lang="en-GB" dirty="0"/>
              <a:t>What makes the Objective worthwhile?</a:t>
            </a:r>
          </a:p>
        </p:txBody>
      </p:sp>
    </p:spTree>
    <p:extLst>
      <p:ext uri="{BB962C8B-B14F-4D97-AF65-F5344CB8AC3E}">
        <p14:creationId xmlns:p14="http://schemas.microsoft.com/office/powerpoint/2010/main" val="341823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D914-D556-4860-AC5D-E75F6275C3C0}"/>
              </a:ext>
            </a:extLst>
          </p:cNvPr>
          <p:cNvSpPr>
            <a:spLocks noGrp="1"/>
          </p:cNvSpPr>
          <p:nvPr>
            <p:ph type="title"/>
          </p:nvPr>
        </p:nvSpPr>
        <p:spPr/>
        <p:txBody>
          <a:bodyPr/>
          <a:lstStyle/>
          <a:p>
            <a:r>
              <a:rPr lang="en-GB" dirty="0"/>
              <a:t>Typical Benefits Management</a:t>
            </a:r>
          </a:p>
        </p:txBody>
      </p:sp>
      <p:sp>
        <p:nvSpPr>
          <p:cNvPr id="3" name="Content Placeholder 2">
            <a:extLst>
              <a:ext uri="{FF2B5EF4-FFF2-40B4-BE49-F238E27FC236}">
                <a16:creationId xmlns:a16="http://schemas.microsoft.com/office/drawing/2014/main" id="{1E8F4C69-5F22-49E9-A59F-ADEAB46F5806}"/>
              </a:ext>
            </a:extLst>
          </p:cNvPr>
          <p:cNvSpPr>
            <a:spLocks noGrp="1"/>
          </p:cNvSpPr>
          <p:nvPr>
            <p:ph idx="1"/>
          </p:nvPr>
        </p:nvSpPr>
        <p:spPr/>
        <p:txBody>
          <a:bodyPr>
            <a:normAutofit/>
          </a:bodyPr>
          <a:lstStyle/>
          <a:p>
            <a:pPr marL="0" indent="0">
              <a:buNone/>
            </a:pPr>
            <a:r>
              <a:rPr lang="en-GB" sz="3600" dirty="0"/>
              <a:t>Benefits Management – not so much shutting the stable door as trying to describe someone else’s horse on the insurance claim.</a:t>
            </a:r>
          </a:p>
          <a:p>
            <a:pPr marL="342900" lvl="1" indent="0">
              <a:buNone/>
            </a:pPr>
            <a:endParaRPr lang="en-GB" sz="2800" dirty="0">
              <a:solidFill>
                <a:schemeClr val="tx1">
                  <a:lumMod val="65000"/>
                  <a:lumOff val="35000"/>
                </a:schemeClr>
              </a:solidFill>
            </a:endParaRPr>
          </a:p>
          <a:p>
            <a:pPr marL="342900" lvl="1" indent="0">
              <a:buNone/>
            </a:pPr>
            <a:r>
              <a:rPr lang="en-GB" sz="2800" dirty="0">
                <a:solidFill>
                  <a:schemeClr val="tx1">
                    <a:lumMod val="65000"/>
                    <a:lumOff val="35000"/>
                  </a:schemeClr>
                </a:solidFill>
              </a:rPr>
              <a:t>“How big was it? Really big, cart-horse sized, ok…”</a:t>
            </a:r>
          </a:p>
          <a:p>
            <a:pPr marL="342900" lvl="1" indent="0">
              <a:buNone/>
            </a:pPr>
            <a:r>
              <a:rPr lang="en-GB" sz="2800" dirty="0">
                <a:solidFill>
                  <a:schemeClr val="tx1">
                    <a:lumMod val="65000"/>
                    <a:lumOff val="35000"/>
                  </a:schemeClr>
                </a:solidFill>
              </a:rPr>
              <a:t>“And the colour? Horse coloured, right…”</a:t>
            </a:r>
          </a:p>
        </p:txBody>
      </p:sp>
      <p:pic>
        <p:nvPicPr>
          <p:cNvPr id="4" name="Picture 3">
            <a:extLst>
              <a:ext uri="{FF2B5EF4-FFF2-40B4-BE49-F238E27FC236}">
                <a16:creationId xmlns:a16="http://schemas.microsoft.com/office/drawing/2014/main" id="{9D33BBE8-7F63-40B7-AAF1-78A92264EBC6}"/>
              </a:ext>
            </a:extLst>
          </p:cNvPr>
          <p:cNvPicPr>
            <a:picLocks noChangeAspect="1"/>
          </p:cNvPicPr>
          <p:nvPr/>
        </p:nvPicPr>
        <p:blipFill>
          <a:blip r:embed="rId3"/>
          <a:stretch>
            <a:fillRect/>
          </a:stretch>
        </p:blipFill>
        <p:spPr>
          <a:xfrm>
            <a:off x="8688288" y="2996952"/>
            <a:ext cx="2376264" cy="3725194"/>
          </a:xfrm>
          <a:prstGeom prst="rect">
            <a:avLst/>
          </a:prstGeom>
        </p:spPr>
      </p:pic>
    </p:spTree>
    <p:extLst>
      <p:ext uri="{BB962C8B-B14F-4D97-AF65-F5344CB8AC3E}">
        <p14:creationId xmlns:p14="http://schemas.microsoft.com/office/powerpoint/2010/main" val="107298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stakeholders’ benefits</a:t>
            </a:r>
          </a:p>
        </p:txBody>
      </p:sp>
      <p:sp>
        <p:nvSpPr>
          <p:cNvPr id="3" name="Content Placeholder 2"/>
          <p:cNvSpPr>
            <a:spLocks noGrp="1"/>
          </p:cNvSpPr>
          <p:nvPr>
            <p:ph idx="1"/>
          </p:nvPr>
        </p:nvSpPr>
        <p:spPr/>
        <p:txBody>
          <a:bodyPr/>
          <a:lstStyle/>
          <a:p>
            <a:endParaRPr lang="en-GB"/>
          </a:p>
        </p:txBody>
      </p:sp>
      <p:sp>
        <p:nvSpPr>
          <p:cNvPr id="4" name="Text Box 3"/>
          <p:cNvSpPr txBox="1">
            <a:spLocks noChangeArrowheads="1"/>
          </p:cNvSpPr>
          <p:nvPr/>
        </p:nvSpPr>
        <p:spPr bwMode="auto">
          <a:xfrm>
            <a:off x="1055440" y="2663477"/>
            <a:ext cx="28799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GB" sz="2800" dirty="0"/>
              <a:t>Same project, different intentions</a:t>
            </a:r>
          </a:p>
        </p:txBody>
      </p:sp>
      <p:pic>
        <p:nvPicPr>
          <p:cNvPr id="5" name="Picture 15" descr="Henr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7" y="1841501"/>
            <a:ext cx="6804025" cy="50165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12"/>
          <p:cNvSpPr>
            <a:spLocks noChangeArrowheads="1"/>
          </p:cNvSpPr>
          <p:nvPr/>
        </p:nvSpPr>
        <p:spPr bwMode="auto">
          <a:xfrm>
            <a:off x="5016501" y="1989139"/>
            <a:ext cx="504825" cy="288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 name="Oval 13"/>
          <p:cNvSpPr>
            <a:spLocks noChangeArrowheads="1"/>
          </p:cNvSpPr>
          <p:nvPr/>
        </p:nvSpPr>
        <p:spPr bwMode="auto">
          <a:xfrm>
            <a:off x="3503614" y="1125540"/>
            <a:ext cx="1801812" cy="9366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 name="Text Box 14"/>
          <p:cNvSpPr txBox="1">
            <a:spLocks noChangeArrowheads="1"/>
          </p:cNvSpPr>
          <p:nvPr/>
        </p:nvSpPr>
        <p:spPr bwMode="auto">
          <a:xfrm>
            <a:off x="3719737" y="1196976"/>
            <a:ext cx="15856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GB" sz="2000" b="1" dirty="0"/>
              <a:t>POWER, CONTROL!</a:t>
            </a:r>
          </a:p>
        </p:txBody>
      </p:sp>
      <p:sp>
        <p:nvSpPr>
          <p:cNvPr id="9" name="Oval 10"/>
          <p:cNvSpPr>
            <a:spLocks noChangeArrowheads="1"/>
          </p:cNvSpPr>
          <p:nvPr/>
        </p:nvSpPr>
        <p:spPr bwMode="auto">
          <a:xfrm>
            <a:off x="5951538" y="2276477"/>
            <a:ext cx="144463" cy="144463"/>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 name="Oval 11"/>
          <p:cNvSpPr>
            <a:spLocks noChangeArrowheads="1"/>
          </p:cNvSpPr>
          <p:nvPr/>
        </p:nvSpPr>
        <p:spPr bwMode="auto">
          <a:xfrm>
            <a:off x="5591175" y="2133601"/>
            <a:ext cx="287339" cy="215900"/>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 name="Oval 8"/>
          <p:cNvSpPr>
            <a:spLocks noChangeArrowheads="1"/>
          </p:cNvSpPr>
          <p:nvPr/>
        </p:nvSpPr>
        <p:spPr bwMode="auto">
          <a:xfrm>
            <a:off x="8616951" y="1773240"/>
            <a:ext cx="1801813" cy="9366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 name="Text Box 9"/>
          <p:cNvSpPr txBox="1">
            <a:spLocks noChangeArrowheads="1"/>
          </p:cNvSpPr>
          <p:nvPr/>
        </p:nvSpPr>
        <p:spPr bwMode="auto">
          <a:xfrm>
            <a:off x="9118601" y="1917701"/>
            <a:ext cx="11541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GB" sz="2000" b="1" dirty="0"/>
              <a:t>LOOT, DRINK!</a:t>
            </a:r>
          </a:p>
        </p:txBody>
      </p:sp>
      <p:sp>
        <p:nvSpPr>
          <p:cNvPr id="13" name="Oval 5"/>
          <p:cNvSpPr>
            <a:spLocks noChangeArrowheads="1"/>
          </p:cNvSpPr>
          <p:nvPr/>
        </p:nvSpPr>
        <p:spPr bwMode="auto">
          <a:xfrm>
            <a:off x="8686802" y="3500438"/>
            <a:ext cx="144463" cy="144463"/>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 name="Oval 6"/>
          <p:cNvSpPr>
            <a:spLocks noChangeArrowheads="1"/>
          </p:cNvSpPr>
          <p:nvPr/>
        </p:nvSpPr>
        <p:spPr bwMode="auto">
          <a:xfrm>
            <a:off x="8831265" y="3140075"/>
            <a:ext cx="287337" cy="215900"/>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 name="Oval 7"/>
          <p:cNvSpPr>
            <a:spLocks noChangeArrowheads="1"/>
          </p:cNvSpPr>
          <p:nvPr/>
        </p:nvSpPr>
        <p:spPr bwMode="auto">
          <a:xfrm>
            <a:off x="8975726" y="2781300"/>
            <a:ext cx="504825" cy="288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140223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713F-33A0-4DAF-B258-322DE5628AC1}"/>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CEF1E11F-C61D-4D31-AFAB-B31C2F97F444}"/>
              </a:ext>
            </a:extLst>
          </p:cNvPr>
          <p:cNvSpPr>
            <a:spLocks noGrp="1"/>
          </p:cNvSpPr>
          <p:nvPr>
            <p:ph idx="1"/>
          </p:nvPr>
        </p:nvSpPr>
        <p:spPr>
          <a:xfrm>
            <a:off x="838200" y="1825625"/>
            <a:ext cx="8498160" cy="4351338"/>
          </a:xfrm>
        </p:spPr>
        <p:txBody>
          <a:bodyPr>
            <a:normAutofit/>
          </a:bodyPr>
          <a:lstStyle/>
          <a:p>
            <a:pPr marL="0" indent="0">
              <a:buNone/>
            </a:pPr>
            <a:r>
              <a:rPr lang="en-GB" sz="2400" dirty="0"/>
              <a:t>A Benefit is a measurable result, seen as valuable to a stakeholder, that contributes to an objective</a:t>
            </a:r>
          </a:p>
          <a:p>
            <a:pPr marL="0" indent="0">
              <a:buNone/>
            </a:pPr>
            <a:endParaRPr lang="en-GB" sz="2400" dirty="0"/>
          </a:p>
          <a:p>
            <a:pPr marL="0" indent="0">
              <a:buNone/>
            </a:pPr>
            <a:r>
              <a:rPr lang="en-GB" sz="2400" dirty="0"/>
              <a:t>We create a set of Benefits that is:</a:t>
            </a:r>
          </a:p>
          <a:p>
            <a:r>
              <a:rPr lang="en-GB" sz="2400" dirty="0"/>
              <a:t>Fluid</a:t>
            </a:r>
          </a:p>
          <a:p>
            <a:r>
              <a:rPr lang="en-GB" sz="2400" dirty="0" err="1"/>
              <a:t>MoSCoW’d</a:t>
            </a:r>
            <a:endParaRPr lang="en-GB" sz="2400" dirty="0"/>
          </a:p>
          <a:p>
            <a:r>
              <a:rPr lang="en-GB" sz="2400" dirty="0"/>
              <a:t>Broadly strategic, or</a:t>
            </a:r>
          </a:p>
          <a:p>
            <a:r>
              <a:rPr lang="en-GB" sz="2400" dirty="0"/>
              <a:t>Specifically tactical</a:t>
            </a:r>
          </a:p>
        </p:txBody>
      </p:sp>
      <p:pic>
        <p:nvPicPr>
          <p:cNvPr id="5" name="Picture 4">
            <a:extLst>
              <a:ext uri="{FF2B5EF4-FFF2-40B4-BE49-F238E27FC236}">
                <a16:creationId xmlns:a16="http://schemas.microsoft.com/office/drawing/2014/main" id="{ABC7FE10-FE8E-4B9C-BE91-C320796D67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144" y="2564904"/>
            <a:ext cx="4539115" cy="4115928"/>
          </a:xfrm>
          <a:prstGeom prst="rect">
            <a:avLst/>
          </a:prstGeom>
        </p:spPr>
      </p:pic>
      <p:sp>
        <p:nvSpPr>
          <p:cNvPr id="8" name="Arc 7">
            <a:extLst>
              <a:ext uri="{FF2B5EF4-FFF2-40B4-BE49-F238E27FC236}">
                <a16:creationId xmlns:a16="http://schemas.microsoft.com/office/drawing/2014/main" id="{30B7118F-401B-41F5-A0BB-E30FC394C016}"/>
              </a:ext>
            </a:extLst>
          </p:cNvPr>
          <p:cNvSpPr/>
          <p:nvPr/>
        </p:nvSpPr>
        <p:spPr>
          <a:xfrm rot="320724">
            <a:off x="1866919" y="3661718"/>
            <a:ext cx="7483098" cy="765580"/>
          </a:xfrm>
          <a:prstGeom prst="arc">
            <a:avLst>
              <a:gd name="adj1" fmla="val 10806371"/>
              <a:gd name="adj2" fmla="val 21555141"/>
            </a:avLst>
          </a:prstGeom>
          <a:ln w="444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1792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B3D9-1576-44CA-B614-13329E31278E}"/>
              </a:ext>
            </a:extLst>
          </p:cNvPr>
          <p:cNvSpPr>
            <a:spLocks noGrp="1"/>
          </p:cNvSpPr>
          <p:nvPr>
            <p:ph type="title"/>
          </p:nvPr>
        </p:nvSpPr>
        <p:spPr/>
        <p:txBody>
          <a:bodyPr/>
          <a:lstStyle/>
          <a:p>
            <a:r>
              <a:rPr lang="en-GB" dirty="0"/>
              <a:t>Prioritise the Benefits</a:t>
            </a:r>
          </a:p>
        </p:txBody>
      </p:sp>
      <p:pic>
        <p:nvPicPr>
          <p:cNvPr id="5" name="Picture 4">
            <a:extLst>
              <a:ext uri="{FF2B5EF4-FFF2-40B4-BE49-F238E27FC236}">
                <a16:creationId xmlns:a16="http://schemas.microsoft.com/office/drawing/2014/main" id="{4339FFF0-5D2D-44E6-AEE0-71D812D81D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66214" y="1052736"/>
            <a:ext cx="3710358" cy="5805264"/>
          </a:xfrm>
          <a:prstGeom prst="rect">
            <a:avLst/>
          </a:prstGeom>
        </p:spPr>
      </p:pic>
      <p:sp>
        <p:nvSpPr>
          <p:cNvPr id="4" name="TextBox 3">
            <a:extLst>
              <a:ext uri="{FF2B5EF4-FFF2-40B4-BE49-F238E27FC236}">
                <a16:creationId xmlns:a16="http://schemas.microsoft.com/office/drawing/2014/main" id="{68305CB4-3229-4F94-B054-2E8BA14FB562}"/>
              </a:ext>
            </a:extLst>
          </p:cNvPr>
          <p:cNvSpPr txBox="1"/>
          <p:nvPr/>
        </p:nvSpPr>
        <p:spPr>
          <a:xfrm>
            <a:off x="1127448" y="2705145"/>
            <a:ext cx="4608512" cy="3539430"/>
          </a:xfrm>
          <a:prstGeom prst="rect">
            <a:avLst/>
          </a:prstGeom>
          <a:noFill/>
        </p:spPr>
        <p:txBody>
          <a:bodyPr wrap="square" rtlCol="0">
            <a:spAutoFit/>
          </a:bodyPr>
          <a:lstStyle/>
          <a:p>
            <a:r>
              <a:rPr lang="en-GB" sz="2800" dirty="0"/>
              <a:t>Shuffle them</a:t>
            </a:r>
          </a:p>
          <a:p>
            <a:r>
              <a:rPr lang="en-GB" sz="2800" dirty="0"/>
              <a:t>Argue about them</a:t>
            </a:r>
          </a:p>
          <a:p>
            <a:r>
              <a:rPr lang="en-GB" sz="2800" dirty="0"/>
              <a:t>Talk until you reach a consensus</a:t>
            </a:r>
          </a:p>
          <a:p>
            <a:endParaRPr lang="en-GB" sz="2800" dirty="0"/>
          </a:p>
          <a:p>
            <a:r>
              <a:rPr lang="en-GB" sz="2800" dirty="0"/>
              <a:t>Understand who it’s really for and what they actually want</a:t>
            </a:r>
          </a:p>
          <a:p>
            <a:endParaRPr lang="en-GB" sz="2800" dirty="0"/>
          </a:p>
        </p:txBody>
      </p:sp>
    </p:spTree>
    <p:extLst>
      <p:ext uri="{BB962C8B-B14F-4D97-AF65-F5344CB8AC3E}">
        <p14:creationId xmlns:p14="http://schemas.microsoft.com/office/powerpoint/2010/main" val="77035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Objective – second pass</a:t>
            </a:r>
          </a:p>
        </p:txBody>
      </p:sp>
      <p:sp>
        <p:nvSpPr>
          <p:cNvPr id="6" name="Text Placeholder 5"/>
          <p:cNvSpPr>
            <a:spLocks noGrp="1"/>
          </p:cNvSpPr>
          <p:nvPr>
            <p:ph type="body" idx="1"/>
          </p:nvPr>
        </p:nvSpPr>
        <p:spPr>
          <a:xfrm>
            <a:off x="831851" y="4562476"/>
            <a:ext cx="5902504" cy="1021123"/>
          </a:xfrm>
        </p:spPr>
        <p:txBody>
          <a:bodyPr/>
          <a:lstStyle/>
          <a:p>
            <a:r>
              <a:rPr lang="en-GB" dirty="0"/>
              <a:t>Proved by the Benefits, confirmed against the Drivers </a:t>
            </a:r>
          </a:p>
        </p:txBody>
      </p:sp>
    </p:spTree>
    <p:extLst>
      <p:ext uri="{BB962C8B-B14F-4D97-AF65-F5344CB8AC3E}">
        <p14:creationId xmlns:p14="http://schemas.microsoft.com/office/powerpoint/2010/main" val="414380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Where to start</a:t>
            </a:r>
          </a:p>
        </p:txBody>
      </p:sp>
      <p:sp>
        <p:nvSpPr>
          <p:cNvPr id="6" name="Text Placeholder 5"/>
          <p:cNvSpPr>
            <a:spLocks noGrp="1"/>
          </p:cNvSpPr>
          <p:nvPr>
            <p:ph type="body" idx="1"/>
          </p:nvPr>
        </p:nvSpPr>
        <p:spPr/>
        <p:txBody>
          <a:bodyPr/>
          <a:lstStyle/>
          <a:p>
            <a:r>
              <a:rPr lang="en-GB" dirty="0"/>
              <a:t>Before you rush into building stuff</a:t>
            </a:r>
          </a:p>
        </p:txBody>
      </p:sp>
    </p:spTree>
    <p:extLst>
      <p:ext uri="{BB962C8B-B14F-4D97-AF65-F5344CB8AC3E}">
        <p14:creationId xmlns:p14="http://schemas.microsoft.com/office/powerpoint/2010/main" val="178952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60B500-A06D-4403-8B7E-F417B73834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063553" y="961105"/>
            <a:ext cx="8044006" cy="5896893"/>
          </a:xfrm>
        </p:spPr>
      </p:pic>
      <p:sp>
        <p:nvSpPr>
          <p:cNvPr id="2" name="Title 1">
            <a:extLst>
              <a:ext uri="{FF2B5EF4-FFF2-40B4-BE49-F238E27FC236}">
                <a16:creationId xmlns:a16="http://schemas.microsoft.com/office/drawing/2014/main" id="{582B0EC8-7B20-49BF-8CA8-B84CCF209F98}"/>
              </a:ext>
            </a:extLst>
          </p:cNvPr>
          <p:cNvSpPr>
            <a:spLocks noGrp="1"/>
          </p:cNvSpPr>
          <p:nvPr>
            <p:ph type="title"/>
          </p:nvPr>
        </p:nvSpPr>
        <p:spPr/>
        <p:txBody>
          <a:bodyPr/>
          <a:lstStyle/>
          <a:p>
            <a:r>
              <a:rPr lang="en-GB" dirty="0"/>
              <a:t>Our sound Objective – second pass, and more</a:t>
            </a:r>
          </a:p>
        </p:txBody>
      </p:sp>
    </p:spTree>
    <p:extLst>
      <p:ext uri="{BB962C8B-B14F-4D97-AF65-F5344CB8AC3E}">
        <p14:creationId xmlns:p14="http://schemas.microsoft.com/office/powerpoint/2010/main" val="359429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B33E5-76FB-46CB-B5F0-BA078BB2AE00}"/>
              </a:ext>
            </a:extLst>
          </p:cNvPr>
          <p:cNvSpPr>
            <a:spLocks noGrp="1"/>
          </p:cNvSpPr>
          <p:nvPr>
            <p:ph type="title"/>
          </p:nvPr>
        </p:nvSpPr>
        <p:spPr/>
        <p:txBody>
          <a:bodyPr/>
          <a:lstStyle/>
          <a:p>
            <a:r>
              <a:rPr lang="en-GB" dirty="0"/>
              <a:t>Discussion</a:t>
            </a:r>
          </a:p>
        </p:txBody>
      </p:sp>
      <p:sp>
        <p:nvSpPr>
          <p:cNvPr id="5" name="Text Placeholder 4">
            <a:extLst>
              <a:ext uri="{FF2B5EF4-FFF2-40B4-BE49-F238E27FC236}">
                <a16:creationId xmlns:a16="http://schemas.microsoft.com/office/drawing/2014/main" id="{2129DD34-F37B-41A7-9ACA-430EAA535A23}"/>
              </a:ext>
            </a:extLst>
          </p:cNvPr>
          <p:cNvSpPr>
            <a:spLocks noGrp="1"/>
          </p:cNvSpPr>
          <p:nvPr>
            <p:ph type="body" idx="1"/>
          </p:nvPr>
        </p:nvSpPr>
        <p:spPr/>
        <p:txBody>
          <a:bodyPr/>
          <a:lstStyle/>
          <a:p>
            <a:r>
              <a:rPr lang="en-GB" dirty="0">
                <a:hlinkClick r:id="rId2"/>
              </a:rPr>
              <a:t>david.waller@keldale.com</a:t>
            </a:r>
            <a:r>
              <a:rPr lang="en-GB" dirty="0"/>
              <a:t> </a:t>
            </a:r>
          </a:p>
        </p:txBody>
      </p:sp>
    </p:spTree>
    <p:extLst>
      <p:ext uri="{BB962C8B-B14F-4D97-AF65-F5344CB8AC3E}">
        <p14:creationId xmlns:p14="http://schemas.microsoft.com/office/powerpoint/2010/main" val="74826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8C8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idx="4294967295"/>
          </p:nvPr>
        </p:nvSpPr>
        <p:spPr>
          <a:xfrm>
            <a:off x="1524000" y="1985962"/>
            <a:ext cx="9144000" cy="2886075"/>
          </a:xfrm>
        </p:spPr>
        <p:txBody>
          <a:bodyPr>
            <a:noAutofit/>
          </a:bodyPr>
          <a:lstStyle/>
          <a:p>
            <a:pPr algn="ctr"/>
            <a:r>
              <a:rPr lang="en-GB" sz="6400" spc="600" dirty="0">
                <a:solidFill>
                  <a:schemeClr val="bg1"/>
                </a:solidFill>
              </a:rPr>
              <a:t>Objective Setting</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4294967295"/>
          </p:nvPr>
        </p:nvSpPr>
        <p:spPr>
          <a:xfrm>
            <a:off x="1524000" y="4677139"/>
            <a:ext cx="9144000" cy="754659"/>
          </a:xfrm>
        </p:spPr>
        <p:txBody>
          <a:bodyPr>
            <a:normAutofit/>
          </a:bodyPr>
          <a:lstStyle/>
          <a:p>
            <a:pPr marL="0" indent="0" algn="ctr">
              <a:buNone/>
            </a:pPr>
            <a:r>
              <a:rPr lang="en-GB" spc="600" dirty="0">
                <a:solidFill>
                  <a:prstClr val="white"/>
                </a:solidFill>
                <a:latin typeface="Gill Sans MT" panose="020B0502020104020203"/>
              </a:rPr>
              <a:t>©Keldale Business Services 2024</a:t>
            </a:r>
            <a:endParaRPr lang="en-GB" spc="60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7" y="833283"/>
            <a:ext cx="2635424" cy="6858000"/>
          </a:xfrm>
          <a:prstGeom prst="rect">
            <a:avLst/>
          </a:prstGeom>
        </p:spPr>
      </p:pic>
      <p:pic>
        <p:nvPicPr>
          <p:cNvPr id="4" name="Picture 3">
            <a:extLst>
              <a:ext uri="{FF2B5EF4-FFF2-40B4-BE49-F238E27FC236}">
                <a16:creationId xmlns:a16="http://schemas.microsoft.com/office/drawing/2014/main" id="{62E3C74B-60D4-1306-5B5F-82C0AF1FD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2449549" cy="1015727"/>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Ways and Means</a:t>
            </a:r>
          </a:p>
        </p:txBody>
      </p:sp>
      <p:sp>
        <p:nvSpPr>
          <p:cNvPr id="6" name="Text Placeholder 5"/>
          <p:cNvSpPr>
            <a:spLocks noGrp="1"/>
          </p:cNvSpPr>
          <p:nvPr>
            <p:ph type="body" idx="1"/>
          </p:nvPr>
        </p:nvSpPr>
        <p:spPr>
          <a:xfrm>
            <a:off x="831851" y="4562476"/>
            <a:ext cx="5902504" cy="1021123"/>
          </a:xfrm>
        </p:spPr>
        <p:txBody>
          <a:bodyPr/>
          <a:lstStyle/>
          <a:p>
            <a:r>
              <a:rPr lang="en-GB" dirty="0"/>
              <a:t>Much further down the line</a:t>
            </a:r>
          </a:p>
        </p:txBody>
      </p:sp>
    </p:spTree>
    <p:extLst>
      <p:ext uri="{BB962C8B-B14F-4D97-AF65-F5344CB8AC3E}">
        <p14:creationId xmlns:p14="http://schemas.microsoft.com/office/powerpoint/2010/main" val="242706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3B20-A5DA-4AE8-B4AF-25B15CF3797B}"/>
              </a:ext>
            </a:extLst>
          </p:cNvPr>
          <p:cNvSpPr>
            <a:spLocks noGrp="1"/>
          </p:cNvSpPr>
          <p:nvPr>
            <p:ph type="title"/>
          </p:nvPr>
        </p:nvSpPr>
        <p:spPr/>
        <p:txBody>
          <a:bodyPr>
            <a:normAutofit/>
          </a:bodyPr>
          <a:lstStyle/>
          <a:p>
            <a:r>
              <a:rPr lang="en-GB" sz="3600" dirty="0"/>
              <a:t>Ways – what you will do. Means – what you will use</a:t>
            </a:r>
          </a:p>
        </p:txBody>
      </p:sp>
      <p:sp>
        <p:nvSpPr>
          <p:cNvPr id="3" name="Content Placeholder 2">
            <a:extLst>
              <a:ext uri="{FF2B5EF4-FFF2-40B4-BE49-F238E27FC236}">
                <a16:creationId xmlns:a16="http://schemas.microsoft.com/office/drawing/2014/main" id="{C6914E4E-7E37-416A-9A22-851BB9E59432}"/>
              </a:ext>
            </a:extLst>
          </p:cNvPr>
          <p:cNvSpPr>
            <a:spLocks noGrp="1"/>
          </p:cNvSpPr>
          <p:nvPr>
            <p:ph idx="1"/>
          </p:nvPr>
        </p:nvSpPr>
        <p:spPr>
          <a:xfrm>
            <a:off x="838200" y="1556792"/>
            <a:ext cx="8426152" cy="4620171"/>
          </a:xfrm>
        </p:spPr>
        <p:txBody>
          <a:bodyPr>
            <a:noAutofit/>
          </a:bodyPr>
          <a:lstStyle/>
          <a:p>
            <a:pPr marL="0" indent="0">
              <a:buNone/>
            </a:pPr>
            <a:r>
              <a:rPr lang="en-GB" sz="2800" dirty="0"/>
              <a:t>Don’t worry about these until you’ve chosen your objective.</a:t>
            </a:r>
          </a:p>
          <a:p>
            <a:pPr marL="0" indent="0">
              <a:buNone/>
            </a:pPr>
            <a:endParaRPr lang="en-GB" sz="2800" dirty="0"/>
          </a:p>
          <a:p>
            <a:pPr marL="0" indent="0">
              <a:buNone/>
            </a:pPr>
            <a:r>
              <a:rPr lang="en-GB" sz="2800" dirty="0"/>
              <a:t>They confirm that your objective is feasible and a sound investment. They tell you ‘how’, but not ‘what’ or ‘why’.</a:t>
            </a:r>
          </a:p>
          <a:p>
            <a:pPr marL="0" indent="0">
              <a:buNone/>
            </a:pPr>
            <a:endParaRPr lang="en-GB" sz="2800" dirty="0"/>
          </a:p>
          <a:p>
            <a:pPr marL="0" indent="0">
              <a:buNone/>
            </a:pPr>
            <a:r>
              <a:rPr lang="en-GB" sz="2800" dirty="0"/>
              <a:t>Other things to consider:</a:t>
            </a:r>
          </a:p>
          <a:p>
            <a:r>
              <a:rPr lang="en-GB" sz="2800" dirty="0"/>
              <a:t>Constraints</a:t>
            </a:r>
          </a:p>
          <a:p>
            <a:r>
              <a:rPr lang="en-GB" sz="2800" dirty="0"/>
              <a:t>CSFs</a:t>
            </a:r>
          </a:p>
        </p:txBody>
      </p:sp>
    </p:spTree>
    <p:extLst>
      <p:ext uri="{BB962C8B-B14F-4D97-AF65-F5344CB8AC3E}">
        <p14:creationId xmlns:p14="http://schemas.microsoft.com/office/powerpoint/2010/main" val="251878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CA03B-181A-41C5-8A39-F2513A5095DE}"/>
              </a:ext>
            </a:extLst>
          </p:cNvPr>
          <p:cNvSpPr>
            <a:spLocks noGrp="1"/>
          </p:cNvSpPr>
          <p:nvPr>
            <p:ph type="title"/>
          </p:nvPr>
        </p:nvSpPr>
        <p:spPr/>
        <p:txBody>
          <a:bodyPr/>
          <a:lstStyle/>
          <a:p>
            <a:r>
              <a:rPr lang="en-GB" dirty="0"/>
              <a:t>Inception - Discovery</a:t>
            </a:r>
          </a:p>
        </p:txBody>
      </p:sp>
      <p:pic>
        <p:nvPicPr>
          <p:cNvPr id="6" name="Content Placeholder 5">
            <a:extLst>
              <a:ext uri="{FF2B5EF4-FFF2-40B4-BE49-F238E27FC236}">
                <a16:creationId xmlns:a16="http://schemas.microsoft.com/office/drawing/2014/main" id="{BF6818BC-77CD-4DC2-8813-FB88BF7C4B52}"/>
              </a:ext>
            </a:extLst>
          </p:cNvPr>
          <p:cNvPicPr>
            <a:picLocks noGrp="1" noChangeAspect="1"/>
          </p:cNvPicPr>
          <p:nvPr>
            <p:ph idx="1"/>
          </p:nvPr>
        </p:nvPicPr>
        <p:blipFill>
          <a:blip r:embed="rId3"/>
          <a:stretch>
            <a:fillRect/>
          </a:stretch>
        </p:blipFill>
        <p:spPr>
          <a:xfrm>
            <a:off x="3661603" y="1412776"/>
            <a:ext cx="4868787" cy="3651591"/>
          </a:xfrm>
          <a:prstGeom prst="rect">
            <a:avLst/>
          </a:prstGeom>
        </p:spPr>
      </p:pic>
      <p:sp>
        <p:nvSpPr>
          <p:cNvPr id="7" name="TextBox 6">
            <a:extLst>
              <a:ext uri="{FF2B5EF4-FFF2-40B4-BE49-F238E27FC236}">
                <a16:creationId xmlns:a16="http://schemas.microsoft.com/office/drawing/2014/main" id="{CC7E7B85-7E41-4B6E-B130-03A18FBF2562}"/>
              </a:ext>
            </a:extLst>
          </p:cNvPr>
          <p:cNvSpPr txBox="1"/>
          <p:nvPr/>
        </p:nvSpPr>
        <p:spPr>
          <a:xfrm>
            <a:off x="3661603" y="5301208"/>
            <a:ext cx="4868787" cy="646331"/>
          </a:xfrm>
          <a:prstGeom prst="rect">
            <a:avLst/>
          </a:prstGeom>
          <a:noFill/>
        </p:spPr>
        <p:txBody>
          <a:bodyPr wrap="square" rtlCol="0">
            <a:spAutoFit/>
          </a:bodyPr>
          <a:lstStyle/>
          <a:p>
            <a:pPr algn="ctr"/>
            <a:r>
              <a:rPr lang="en-GB" dirty="0"/>
              <a:t>HOMER VS. LISA AND THE 8TH COMMANDMENT </a:t>
            </a:r>
          </a:p>
          <a:p>
            <a:pPr algn="ctr"/>
            <a:r>
              <a:rPr lang="en-GB" dirty="0"/>
              <a:t>The Simpsons Episode 26, Season 2</a:t>
            </a:r>
          </a:p>
        </p:txBody>
      </p:sp>
    </p:spTree>
    <p:extLst>
      <p:ext uri="{BB962C8B-B14F-4D97-AF65-F5344CB8AC3E}">
        <p14:creationId xmlns:p14="http://schemas.microsoft.com/office/powerpoint/2010/main" val="182383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60B500-A06D-4403-8B7E-F417B73834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377423" y="1405977"/>
            <a:ext cx="7437154" cy="5452023"/>
          </a:xfrm>
        </p:spPr>
      </p:pic>
      <p:sp>
        <p:nvSpPr>
          <p:cNvPr id="2" name="Title 1">
            <a:extLst>
              <a:ext uri="{FF2B5EF4-FFF2-40B4-BE49-F238E27FC236}">
                <a16:creationId xmlns:a16="http://schemas.microsoft.com/office/drawing/2014/main" id="{582B0EC8-7B20-49BF-8CA8-B84CCF209F98}"/>
              </a:ext>
            </a:extLst>
          </p:cNvPr>
          <p:cNvSpPr>
            <a:spLocks noGrp="1"/>
          </p:cNvSpPr>
          <p:nvPr>
            <p:ph type="title"/>
          </p:nvPr>
        </p:nvSpPr>
        <p:spPr/>
        <p:txBody>
          <a:bodyPr/>
          <a:lstStyle/>
          <a:p>
            <a:r>
              <a:rPr lang="en-GB" dirty="0"/>
              <a:t>Selecting the Objective</a:t>
            </a:r>
          </a:p>
        </p:txBody>
      </p:sp>
    </p:spTree>
    <p:extLst>
      <p:ext uri="{BB962C8B-B14F-4D97-AF65-F5344CB8AC3E}">
        <p14:creationId xmlns:p14="http://schemas.microsoft.com/office/powerpoint/2010/main" val="352704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Objective</a:t>
            </a:r>
          </a:p>
        </p:txBody>
      </p:sp>
      <p:sp>
        <p:nvSpPr>
          <p:cNvPr id="6" name="Text Placeholder 5"/>
          <p:cNvSpPr>
            <a:spLocks noGrp="1"/>
          </p:cNvSpPr>
          <p:nvPr>
            <p:ph type="body" idx="1"/>
          </p:nvPr>
        </p:nvSpPr>
        <p:spPr>
          <a:xfrm>
            <a:off x="831850" y="4683028"/>
            <a:ext cx="7208365" cy="930464"/>
          </a:xfrm>
        </p:spPr>
        <p:txBody>
          <a:bodyPr/>
          <a:lstStyle/>
          <a:p>
            <a:r>
              <a:rPr lang="en-GB" dirty="0"/>
              <a:t>You should start with the end in mind, so what end do you have in mind?</a:t>
            </a:r>
          </a:p>
        </p:txBody>
      </p:sp>
    </p:spTree>
    <p:extLst>
      <p:ext uri="{BB962C8B-B14F-4D97-AF65-F5344CB8AC3E}">
        <p14:creationId xmlns:p14="http://schemas.microsoft.com/office/powerpoint/2010/main" val="81822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B3D9-1576-44CA-B614-13329E31278E}"/>
              </a:ext>
            </a:extLst>
          </p:cNvPr>
          <p:cNvSpPr>
            <a:spLocks noGrp="1"/>
          </p:cNvSpPr>
          <p:nvPr>
            <p:ph type="title"/>
          </p:nvPr>
        </p:nvSpPr>
        <p:spPr/>
        <p:txBody>
          <a:bodyPr/>
          <a:lstStyle/>
          <a:p>
            <a:r>
              <a:rPr lang="en-GB" dirty="0"/>
              <a:t>A sound Objective</a:t>
            </a:r>
          </a:p>
        </p:txBody>
      </p:sp>
      <p:sp>
        <p:nvSpPr>
          <p:cNvPr id="3" name="Content Placeholder 2">
            <a:extLst>
              <a:ext uri="{FF2B5EF4-FFF2-40B4-BE49-F238E27FC236}">
                <a16:creationId xmlns:a16="http://schemas.microsoft.com/office/drawing/2014/main" id="{B4FC4085-6200-4E28-AF97-795A8074F302}"/>
              </a:ext>
            </a:extLst>
          </p:cNvPr>
          <p:cNvSpPr>
            <a:spLocks noGrp="1"/>
          </p:cNvSpPr>
          <p:nvPr>
            <p:ph idx="1"/>
          </p:nvPr>
        </p:nvSpPr>
        <p:spPr>
          <a:xfrm>
            <a:off x="612000" y="1412777"/>
            <a:ext cx="7644240" cy="5080098"/>
          </a:xfrm>
        </p:spPr>
        <p:txBody>
          <a:bodyPr>
            <a:noAutofit/>
          </a:bodyPr>
          <a:lstStyle/>
          <a:p>
            <a:pPr marL="0" indent="0">
              <a:buNone/>
            </a:pPr>
            <a:r>
              <a:rPr lang="en-GB" dirty="0"/>
              <a:t>An objective is a result with a purpose</a:t>
            </a:r>
          </a:p>
          <a:p>
            <a:r>
              <a:rPr lang="en-GB" dirty="0"/>
              <a:t>“We will do X because…”</a:t>
            </a:r>
          </a:p>
          <a:p>
            <a:endParaRPr lang="en-GB" dirty="0"/>
          </a:p>
          <a:p>
            <a:pPr marL="0" indent="0">
              <a:buNone/>
            </a:pPr>
            <a:r>
              <a:rPr lang="en-GB" dirty="0"/>
              <a:t>We require an objective(s) that is sound:</a:t>
            </a:r>
          </a:p>
          <a:p>
            <a:r>
              <a:rPr lang="en-GB" dirty="0"/>
              <a:t>SMART</a:t>
            </a:r>
          </a:p>
          <a:p>
            <a:r>
              <a:rPr lang="en-GB" dirty="0"/>
              <a:t>Has a purpose</a:t>
            </a:r>
          </a:p>
          <a:p>
            <a:r>
              <a:rPr lang="en-GB" dirty="0"/>
              <a:t>Is ours to own</a:t>
            </a:r>
          </a:p>
          <a:p>
            <a:endParaRPr lang="en-GB" dirty="0"/>
          </a:p>
          <a:p>
            <a:pPr marL="0" indent="0">
              <a:buNone/>
            </a:pPr>
            <a:r>
              <a:rPr lang="en-GB" dirty="0"/>
              <a:t>To get there, we need to understand what Drivers prompt our Objective and what Benefits validate it</a:t>
            </a:r>
          </a:p>
        </p:txBody>
      </p:sp>
      <p:pic>
        <p:nvPicPr>
          <p:cNvPr id="5" name="Picture 4">
            <a:extLst>
              <a:ext uri="{FF2B5EF4-FFF2-40B4-BE49-F238E27FC236}">
                <a16:creationId xmlns:a16="http://schemas.microsoft.com/office/drawing/2014/main" id="{111EE91E-3D04-4A01-AC43-977882492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1498255"/>
            <a:ext cx="2133465" cy="4762845"/>
          </a:xfrm>
          <a:prstGeom prst="rect">
            <a:avLst/>
          </a:prstGeom>
        </p:spPr>
      </p:pic>
    </p:spTree>
    <p:extLst>
      <p:ext uri="{BB962C8B-B14F-4D97-AF65-F5344CB8AC3E}">
        <p14:creationId xmlns:p14="http://schemas.microsoft.com/office/powerpoint/2010/main" val="261790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Drivers</a:t>
            </a:r>
          </a:p>
        </p:txBody>
      </p:sp>
      <p:sp>
        <p:nvSpPr>
          <p:cNvPr id="6" name="Text Placeholder 5"/>
          <p:cNvSpPr>
            <a:spLocks noGrp="1"/>
          </p:cNvSpPr>
          <p:nvPr>
            <p:ph type="body" idx="1"/>
          </p:nvPr>
        </p:nvSpPr>
        <p:spPr>
          <a:xfrm>
            <a:off x="831851" y="4653136"/>
            <a:ext cx="5902504" cy="930464"/>
          </a:xfrm>
        </p:spPr>
        <p:txBody>
          <a:bodyPr/>
          <a:lstStyle/>
          <a:p>
            <a:r>
              <a:rPr lang="en-GB" dirty="0"/>
              <a:t>What makes you need to act?</a:t>
            </a:r>
          </a:p>
        </p:txBody>
      </p:sp>
    </p:spTree>
    <p:extLst>
      <p:ext uri="{BB962C8B-B14F-4D97-AF65-F5344CB8AC3E}">
        <p14:creationId xmlns:p14="http://schemas.microsoft.com/office/powerpoint/2010/main" val="73503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E0CF2-47C3-4EDA-B020-6DB20C8AAC55}"/>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0A30A16C-9147-40B6-84CA-15C8A9C45A5C}"/>
              </a:ext>
            </a:extLst>
          </p:cNvPr>
          <p:cNvSpPr>
            <a:spLocks noGrp="1"/>
          </p:cNvSpPr>
          <p:nvPr>
            <p:ph idx="1"/>
          </p:nvPr>
        </p:nvSpPr>
        <p:spPr>
          <a:xfrm>
            <a:off x="1306860" y="2127027"/>
            <a:ext cx="9578280" cy="2603946"/>
          </a:xfrm>
        </p:spPr>
        <p:txBody>
          <a:bodyPr>
            <a:normAutofit/>
          </a:bodyPr>
          <a:lstStyle/>
          <a:p>
            <a:pPr marL="0" indent="0">
              <a:buNone/>
            </a:pPr>
            <a:r>
              <a:rPr lang="en-GB" sz="3200" dirty="0"/>
              <a:t>Yet there is the constant desire to find some point in the twisting, knotting, ravelling nets of space-time on which a metaphorical finger can be put to indicate that here, </a:t>
            </a:r>
            <a:r>
              <a:rPr lang="en-GB" sz="3200" b="1" i="1" dirty="0"/>
              <a:t>here</a:t>
            </a:r>
            <a:r>
              <a:rPr lang="en-GB" sz="3200" dirty="0"/>
              <a:t>, is the point where it all began…</a:t>
            </a:r>
          </a:p>
          <a:p>
            <a:pPr marL="0" indent="0">
              <a:buNone/>
            </a:pPr>
            <a:r>
              <a:rPr lang="en-GB" sz="3200" dirty="0"/>
              <a:t> - Terry Pratchett, Hogfather</a:t>
            </a:r>
          </a:p>
          <a:p>
            <a:endParaRPr lang="en-GB" sz="3200" dirty="0"/>
          </a:p>
        </p:txBody>
      </p:sp>
    </p:spTree>
    <p:extLst>
      <p:ext uri="{BB962C8B-B14F-4D97-AF65-F5344CB8AC3E}">
        <p14:creationId xmlns:p14="http://schemas.microsoft.com/office/powerpoint/2010/main" val="51768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Drivers - understand the context</a:t>
            </a:r>
          </a:p>
        </p:txBody>
      </p:sp>
      <p:sp>
        <p:nvSpPr>
          <p:cNvPr id="4" name="Content Placeholder 3"/>
          <p:cNvSpPr>
            <a:spLocks noGrp="1"/>
          </p:cNvSpPr>
          <p:nvPr>
            <p:ph idx="1"/>
          </p:nvPr>
        </p:nvSpPr>
        <p:spPr>
          <a:xfrm>
            <a:off x="335360" y="1825625"/>
            <a:ext cx="4201194" cy="4351338"/>
          </a:xfrm>
        </p:spPr>
        <p:txBody>
          <a:bodyPr>
            <a:normAutofit/>
          </a:bodyPr>
          <a:lstStyle/>
          <a:p>
            <a:pPr marL="0" indent="0">
              <a:buNone/>
            </a:pPr>
            <a:r>
              <a:rPr lang="en-GB" sz="2400" dirty="0"/>
              <a:t>Drivers are the external influences that cause you to act</a:t>
            </a:r>
          </a:p>
          <a:p>
            <a:pPr marL="0" indent="0">
              <a:buNone/>
            </a:pPr>
            <a:r>
              <a:rPr lang="en-GB" sz="2400" dirty="0"/>
              <a:t>They must be selected and prioritised</a:t>
            </a:r>
          </a:p>
          <a:p>
            <a:pPr marL="0" indent="0">
              <a:buNone/>
            </a:pPr>
            <a:endParaRPr lang="en-GB" sz="2400" dirty="0"/>
          </a:p>
          <a:p>
            <a:pPr marL="0" indent="0">
              <a:buNone/>
            </a:pPr>
            <a:r>
              <a:rPr lang="en-GB" sz="2400" dirty="0"/>
              <a:t>The Driver’s importance is determined by:</a:t>
            </a:r>
          </a:p>
          <a:p>
            <a:r>
              <a:rPr lang="en-GB" sz="2400" dirty="0"/>
              <a:t>Impact</a:t>
            </a:r>
          </a:p>
          <a:p>
            <a:r>
              <a:rPr lang="en-GB" sz="2400" dirty="0"/>
              <a:t>Urgency</a:t>
            </a:r>
          </a:p>
          <a:p>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8B0C8B47-5B98-4BC8-9500-4F18DC86D592}"/>
              </a:ext>
            </a:extLst>
          </p:cNvPr>
          <p:cNvPicPr>
            <a:picLocks noChangeAspect="1"/>
          </p:cNvPicPr>
          <p:nvPr/>
        </p:nvPicPr>
        <p:blipFill>
          <a:blip r:embed="rId3"/>
          <a:stretch>
            <a:fillRect/>
          </a:stretch>
        </p:blipFill>
        <p:spPr>
          <a:xfrm>
            <a:off x="5159896" y="1460133"/>
            <a:ext cx="7021705" cy="5397865"/>
          </a:xfrm>
          <a:prstGeom prst="rect">
            <a:avLst/>
          </a:prstGeom>
        </p:spPr>
      </p:pic>
    </p:spTree>
    <p:extLst>
      <p:ext uri="{BB962C8B-B14F-4D97-AF65-F5344CB8AC3E}">
        <p14:creationId xmlns:p14="http://schemas.microsoft.com/office/powerpoint/2010/main" val="318253056"/>
      </p:ext>
    </p:extLst>
  </p:cSld>
  <p:clrMapOvr>
    <a:masterClrMapping/>
  </p:clrMapOvr>
</p:sld>
</file>

<file path=ppt/theme/theme1.xml><?xml version="1.0" encoding="utf-8"?>
<a:theme xmlns:a="http://schemas.openxmlformats.org/drawingml/2006/main" name="Keldale plain 24">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39C95859-C968-46A0-BAEA-61FB6DC35416}" vid="{473A3591-26C9-471E-AEFE-E27610E87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 plain 24</Template>
  <TotalTime>669</TotalTime>
  <Words>2996</Words>
  <Application>Microsoft Office PowerPoint</Application>
  <PresentationFormat>Widescreen</PresentationFormat>
  <Paragraphs>206</Paragraphs>
  <Slides>24</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Gill Sans MT</vt:lpstr>
      <vt:lpstr>Keldale plain 24</vt:lpstr>
      <vt:lpstr>Office Theme</vt:lpstr>
      <vt:lpstr>Objective Setting - what to do</vt:lpstr>
      <vt:lpstr>Where to start</vt:lpstr>
      <vt:lpstr>Inception - Discovery</vt:lpstr>
      <vt:lpstr>Selecting the Objective</vt:lpstr>
      <vt:lpstr>The Objective</vt:lpstr>
      <vt:lpstr>A sound Objective</vt:lpstr>
      <vt:lpstr>The Drivers</vt:lpstr>
      <vt:lpstr>PowerPoint Presentation</vt:lpstr>
      <vt:lpstr>Drivers - understand the context</vt:lpstr>
      <vt:lpstr>Driver cascade</vt:lpstr>
      <vt:lpstr>Prioritise the Drivers</vt:lpstr>
      <vt:lpstr>The Objective – first pass</vt:lpstr>
      <vt:lpstr>Our sound Objective – first pass</vt:lpstr>
      <vt:lpstr>The Benefits</vt:lpstr>
      <vt:lpstr>Typical Benefits Management</vt:lpstr>
      <vt:lpstr>Key stakeholders’ benefits</vt:lpstr>
      <vt:lpstr>Benefits</vt:lpstr>
      <vt:lpstr>Prioritise the Benefits</vt:lpstr>
      <vt:lpstr>The Objective – second pass</vt:lpstr>
      <vt:lpstr>Our sound Objective – second pass, and more</vt:lpstr>
      <vt:lpstr>Discussion</vt:lpstr>
      <vt:lpstr>Objective Setting</vt:lpstr>
      <vt:lpstr>Ways and Means</vt:lpstr>
      <vt:lpstr>Ways – what you will do. Means – what you will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dc:title>
  <dc:creator>David Waller</dc:creator>
  <cp:lastModifiedBy>David Waller</cp:lastModifiedBy>
  <cp:revision>43</cp:revision>
  <dcterms:created xsi:type="dcterms:W3CDTF">2020-08-20T13:24:55Z</dcterms:created>
  <dcterms:modified xsi:type="dcterms:W3CDTF">2025-01-23T16:49:00Z</dcterms:modified>
</cp:coreProperties>
</file>