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5" r:id="rId5"/>
    <p:sldMasterId id="2147483709" r:id="rId6"/>
  </p:sldMasterIdLst>
  <p:notesMasterIdLst>
    <p:notesMasterId r:id="rId41"/>
  </p:notesMasterIdLst>
  <p:handoutMasterIdLst>
    <p:handoutMasterId r:id="rId42"/>
  </p:handoutMasterIdLst>
  <p:sldIdLst>
    <p:sldId id="291" r:id="rId7"/>
    <p:sldId id="313" r:id="rId8"/>
    <p:sldId id="285" r:id="rId9"/>
    <p:sldId id="387" r:id="rId10"/>
    <p:sldId id="390" r:id="rId11"/>
    <p:sldId id="328" r:id="rId12"/>
    <p:sldId id="388" r:id="rId13"/>
    <p:sldId id="389" r:id="rId14"/>
    <p:sldId id="391" r:id="rId15"/>
    <p:sldId id="392" r:id="rId16"/>
    <p:sldId id="393" r:id="rId17"/>
    <p:sldId id="394" r:id="rId18"/>
    <p:sldId id="405" r:id="rId19"/>
    <p:sldId id="406" r:id="rId20"/>
    <p:sldId id="396" r:id="rId21"/>
    <p:sldId id="397" r:id="rId22"/>
    <p:sldId id="398" r:id="rId23"/>
    <p:sldId id="399" r:id="rId24"/>
    <p:sldId id="400" r:id="rId25"/>
    <p:sldId id="401" r:id="rId26"/>
    <p:sldId id="402" r:id="rId27"/>
    <p:sldId id="409" r:id="rId28"/>
    <p:sldId id="345" r:id="rId29"/>
    <p:sldId id="294" r:id="rId30"/>
    <p:sldId id="410" r:id="rId31"/>
    <p:sldId id="411" r:id="rId32"/>
    <p:sldId id="298" r:id="rId33"/>
    <p:sldId id="272" r:id="rId34"/>
    <p:sldId id="295" r:id="rId35"/>
    <p:sldId id="292" r:id="rId36"/>
    <p:sldId id="297" r:id="rId37"/>
    <p:sldId id="403" r:id="rId38"/>
    <p:sldId id="377" r:id="rId39"/>
    <p:sldId id="378" r:id="rId40"/>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ECDBD7-4E1F-496D-B6F2-54A702A40D24}">
          <p14:sldIdLst>
            <p14:sldId id="291"/>
            <p14:sldId id="313"/>
            <p14:sldId id="285"/>
            <p14:sldId id="387"/>
            <p14:sldId id="390"/>
            <p14:sldId id="328"/>
            <p14:sldId id="388"/>
            <p14:sldId id="389"/>
            <p14:sldId id="391"/>
            <p14:sldId id="392"/>
            <p14:sldId id="393"/>
            <p14:sldId id="394"/>
            <p14:sldId id="405"/>
            <p14:sldId id="406"/>
            <p14:sldId id="396"/>
            <p14:sldId id="397"/>
            <p14:sldId id="398"/>
            <p14:sldId id="399"/>
            <p14:sldId id="400"/>
            <p14:sldId id="401"/>
            <p14:sldId id="402"/>
            <p14:sldId id="409"/>
            <p14:sldId id="345"/>
            <p14:sldId id="294"/>
            <p14:sldId id="410"/>
            <p14:sldId id="411"/>
            <p14:sldId id="298"/>
            <p14:sldId id="272"/>
            <p14:sldId id="295"/>
            <p14:sldId id="292"/>
            <p14:sldId id="297"/>
            <p14:sldId id="403"/>
            <p14:sldId id="377"/>
            <p14:sldId id="37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4675A2"/>
    <a:srgbClr val="3A6996"/>
    <a:srgbClr val="5F6A78"/>
    <a:srgbClr val="424D58"/>
    <a:srgbClr val="FFB81C"/>
    <a:srgbClr val="FFFFFF"/>
    <a:srgbClr val="C02050"/>
    <a:srgbClr val="00A050"/>
    <a:srgbClr val="E8F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89638" autoAdjust="0"/>
  </p:normalViewPr>
  <p:slideViewPr>
    <p:cSldViewPr>
      <p:cViewPr varScale="1">
        <p:scale>
          <a:sx n="93" d="100"/>
          <a:sy n="93" d="100"/>
        </p:scale>
        <p:origin x="953" y="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946"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39B4765-A133-4BBE-AAB0-442DBD41A55E}" type="datetimeFigureOut">
              <a:rPr lang="en-GB" smtClean="0"/>
              <a:t>08/03/2024</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7B9907A-72EF-4AD4-9791-159CFE3DDF18}" type="slidenum">
              <a:rPr lang="en-GB" smtClean="0"/>
              <a:t>‹#›</a:t>
            </a:fld>
            <a:endParaRPr lang="en-GB"/>
          </a:p>
        </p:txBody>
      </p:sp>
    </p:spTree>
    <p:extLst>
      <p:ext uri="{BB962C8B-B14F-4D97-AF65-F5344CB8AC3E}">
        <p14:creationId xmlns:p14="http://schemas.microsoft.com/office/powerpoint/2010/main" val="3391777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B2BA8F-77E7-4D74-8429-FEA15301A487}" type="datetimeFigureOut">
              <a:rPr lang="en-GB" smtClean="0"/>
              <a:t>08/03/2024</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73BD2BE-0D39-469E-8B13-E83FE0E0A27D}" type="slidenum">
              <a:rPr lang="en-GB" smtClean="0"/>
              <a:t>‹#›</a:t>
            </a:fld>
            <a:endParaRPr lang="en-GB" dirty="0"/>
          </a:p>
        </p:txBody>
      </p:sp>
    </p:spTree>
    <p:extLst>
      <p:ext uri="{BB962C8B-B14F-4D97-AF65-F5344CB8AC3E}">
        <p14:creationId xmlns:p14="http://schemas.microsoft.com/office/powerpoint/2010/main" val="70826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expect strategy and policy to add value so it should be open to two simple questions:</a:t>
            </a:r>
          </a:p>
          <a:p>
            <a:r>
              <a:rPr lang="en-GB" dirty="0"/>
              <a:t>Who’s it for?</a:t>
            </a:r>
          </a:p>
          <a:p>
            <a:r>
              <a:rPr lang="en-GB" dirty="0"/>
              <a:t>What’s it worth?</a:t>
            </a:r>
          </a:p>
          <a:p>
            <a:endParaRPr lang="en-GB" dirty="0"/>
          </a:p>
          <a:p>
            <a:r>
              <a:rPr lang="en-GB" dirty="0"/>
              <a:t>All too often, the answers aren’t simple, or even forthcoming. </a:t>
            </a:r>
          </a:p>
          <a:p>
            <a:endParaRPr lang="en-GB" dirty="0"/>
          </a:p>
          <a:p>
            <a:r>
              <a:rPr lang="en-GB" dirty="0"/>
              <a:t>The selection and delivery of benefits from Health Informatics is an on-going issue. It is not, and will never be a ‘done deal’ and anyone who says they’ve got Benefits Realisation sorted doesn’t understand the situation. There are people in the NHS (possibly in the audience) with 20 years’ experience of the subject. We assign people to Benefits and Change roles. HC2011 ran an entire workstream on Benefits Management. And yet on the whole we continue to re-invent the wheel, or worse dismiss wheels as unnecessary drag that slows our project vehicles. </a:t>
            </a:r>
          </a:p>
          <a:p>
            <a:endParaRPr lang="en-GB" dirty="0"/>
          </a:p>
          <a:p>
            <a:r>
              <a:rPr lang="en-GB" dirty="0"/>
              <a:t>This session is offered as an example of lessons learned and not learned so far. Benefits Managers can take away some practical suggestions for their own projects. Leaders can take away a better understanding of their programme value, a way to have good answers to, “Who’s it for? What’s it worth?”</a:t>
            </a:r>
          </a:p>
          <a:p>
            <a:endParaRPr lang="en-GB" dirty="0"/>
          </a:p>
          <a:p>
            <a:r>
              <a:rPr lang="en-GB" dirty="0"/>
              <a:t>This is the story of NHS Connecting for Health’s ISIP (Integrated Service Improvement Programme). NHS </a:t>
            </a:r>
            <a:r>
              <a:rPr lang="en-GB" dirty="0" err="1"/>
              <a:t>CfH</a:t>
            </a:r>
            <a:r>
              <a:rPr lang="en-GB" dirty="0"/>
              <a:t> at that time was in the early stage of the National Programme for IT and was facing criticism for being IT-focused and lacking clinical stakeholder engagement. ISIP was </a:t>
            </a:r>
            <a:r>
              <a:rPr lang="en-GB" dirty="0" err="1"/>
              <a:t>CfH’s</a:t>
            </a:r>
            <a:r>
              <a:rPr lang="en-GB" dirty="0"/>
              <a:t> attempt to fix this by taking an active interest in improving healthcare services. </a:t>
            </a:r>
          </a:p>
          <a:p>
            <a:endParaRPr lang="en-GB" dirty="0"/>
          </a:p>
          <a:p>
            <a:r>
              <a:rPr lang="en-GB" dirty="0"/>
              <a:t>I’ll be talking about things that happened some years ago so you may question its relevance. However, I have a couple of good reasons why I’ve chosen this example. First, it’s long enough ago that I’m unlikely to embarrass anyone in the audience. Second, though it’s years ago, I believe the lessons to be learned are still valid. Sadly because they haven’t been learned already.</a:t>
            </a: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a:t>
            </a:fld>
            <a:endParaRPr lang="en-GB" dirty="0"/>
          </a:p>
        </p:txBody>
      </p:sp>
    </p:spTree>
    <p:extLst>
      <p:ext uri="{BB962C8B-B14F-4D97-AF65-F5344CB8AC3E}">
        <p14:creationId xmlns:p14="http://schemas.microsoft.com/office/powerpoint/2010/main" val="133280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413CA7-53CA-4F31-9E58-B84FCB93C7B5}" type="slidenum">
              <a:rPr lang="en-GB"/>
              <a:pPr/>
              <a:t>10</a:t>
            </a:fld>
            <a:endParaRPr lang="en-GB"/>
          </a:p>
        </p:txBody>
      </p:sp>
      <p:sp>
        <p:nvSpPr>
          <p:cNvPr id="2332674" name="Rectangle 2"/>
          <p:cNvSpPr>
            <a:spLocks noGrp="1" noRot="1" noChangeAspect="1" noChangeArrowheads="1" noTextEdit="1"/>
          </p:cNvSpPr>
          <p:nvPr>
            <p:ph type="sldImg"/>
          </p:nvPr>
        </p:nvSpPr>
        <p:spPr>
          <a:ln/>
        </p:spPr>
      </p:sp>
      <p:sp>
        <p:nvSpPr>
          <p:cNvPr id="2332675" name="Rectangle 3"/>
          <p:cNvSpPr>
            <a:spLocks noGrp="1" noChangeArrowheads="1"/>
          </p:cNvSpPr>
          <p:nvPr>
            <p:ph type="body" idx="1"/>
          </p:nvPr>
        </p:nvSpPr>
        <p:spPr/>
        <p:txBody>
          <a:bodyPr/>
          <a:lstStyle/>
          <a:p>
            <a:r>
              <a:rPr lang="en-GB" dirty="0"/>
              <a:t>ISIP was new to the NHS. We had no health-specific examples and few non-health ones either.</a:t>
            </a:r>
          </a:p>
          <a:p>
            <a:r>
              <a:rPr lang="en-GB" dirty="0"/>
              <a:t>Non-health examples turned people off. Some people just don’t work with analogies. They can’t take examples from outside their own experience and adapt them to fit.</a:t>
            </a:r>
          </a:p>
          <a:p>
            <a:r>
              <a:rPr lang="en-GB" dirty="0"/>
              <a:t>ISIP required LHCs to submit their plans to the Central team for assessment of the ISIP process (not performance management of their programmes). Like any exam, everybody wanted model answers, how long an essay should they write, how many marks for each section? We tried a worked example with little success. A worked example in a multi-agency environment is hard to draft with the right balance (too simple, too complex, not relevant, benefits weren’t benefits). So many inputs and interested parties made it a spoilt broth served too late.</a:t>
            </a:r>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622FED-AD5D-4079-9C6E-B162AAD64439}" type="slidenum">
              <a:rPr lang="en-GB"/>
              <a:pPr/>
              <a:t>11</a:t>
            </a:fld>
            <a:endParaRPr lang="en-GB"/>
          </a:p>
        </p:txBody>
      </p:sp>
      <p:sp>
        <p:nvSpPr>
          <p:cNvPr id="2333698" name="Rectangle 2"/>
          <p:cNvSpPr>
            <a:spLocks noGrp="1" noRot="1" noChangeAspect="1" noChangeArrowheads="1" noTextEdit="1"/>
          </p:cNvSpPr>
          <p:nvPr>
            <p:ph type="sldImg"/>
          </p:nvPr>
        </p:nvSpPr>
        <p:spPr>
          <a:ln/>
        </p:spPr>
      </p:sp>
      <p:sp>
        <p:nvSpPr>
          <p:cNvPr id="2333699" name="Rectangle 3"/>
          <p:cNvSpPr>
            <a:spLocks noGrp="1" noChangeArrowheads="1"/>
          </p:cNvSpPr>
          <p:nvPr>
            <p:ph type="body" idx="1"/>
          </p:nvPr>
        </p:nvSpPr>
        <p:spPr/>
        <p:txBody>
          <a:bodyPr/>
          <a:lstStyle/>
          <a:p>
            <a:r>
              <a:rPr lang="en-GB" dirty="0"/>
              <a:t>The BIG issue, what constitutes a benefit.</a:t>
            </a:r>
          </a:p>
          <a:p>
            <a:r>
              <a:rPr lang="en-GB" dirty="0"/>
              <a:t>A sweeping generalisation - everybody gets it wrong to begin with. </a:t>
            </a:r>
          </a:p>
          <a:p>
            <a:r>
              <a:rPr lang="en-GB" dirty="0"/>
              <a:t>The simple definition we applied was: “A benefit is a result that a stakeholder perceives to be of value.” </a:t>
            </a:r>
          </a:p>
          <a:p>
            <a:r>
              <a:rPr lang="en-GB" dirty="0"/>
              <a:t>People accept the definition but still come up with system features or outcomes when asked for benefits. There is great value in Post-it notes when constructing a benefits dependency network. It enables you to reassign the ‘benefits’ into their proper place.</a:t>
            </a:r>
          </a:p>
          <a:p>
            <a:r>
              <a:rPr lang="en-GB" dirty="0"/>
              <a:t>How much effort should you put into benefits selection? Some teams held two workshops before producing their draft plans. The benefits were generally ill-defined and occasionally plain wrong, e.g. benefit = recruit 10 more staff. Another team ran 12 separate workshops amongst a wide set of stakeholder representatives and came up with a set of feasible, prioritised, measurable benefits. Unfortunately, they were the exception.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66926B-8BCF-45C3-97C3-1DDF45D52435}" type="slidenum">
              <a:rPr lang="en-GB"/>
              <a:pPr/>
              <a:t>12</a:t>
            </a:fld>
            <a:endParaRPr lang="en-GB"/>
          </a:p>
        </p:txBody>
      </p:sp>
      <p:sp>
        <p:nvSpPr>
          <p:cNvPr id="2334722" name="Rectangle 2"/>
          <p:cNvSpPr>
            <a:spLocks noGrp="1" noRot="1" noChangeAspect="1" noChangeArrowheads="1" noTextEdit="1"/>
          </p:cNvSpPr>
          <p:nvPr>
            <p:ph type="sldImg"/>
          </p:nvPr>
        </p:nvSpPr>
        <p:spPr>
          <a:ln/>
        </p:spPr>
      </p:sp>
      <p:sp>
        <p:nvSpPr>
          <p:cNvPr id="2334723" name="Rectangle 3"/>
          <p:cNvSpPr>
            <a:spLocks noGrp="1" noChangeArrowheads="1"/>
          </p:cNvSpPr>
          <p:nvPr>
            <p:ph type="body" idx="1"/>
          </p:nvPr>
        </p:nvSpPr>
        <p:spPr/>
        <p:txBody>
          <a:bodyPr/>
          <a:lstStyle/>
          <a:p>
            <a:pPr marL="0" indent="0">
              <a:lnSpc>
                <a:spcPct val="100000"/>
              </a:lnSpc>
            </a:pPr>
            <a:r>
              <a:rPr lang="en-GB" sz="1000" dirty="0"/>
              <a:t>Learning as we went along</a:t>
            </a:r>
          </a:p>
          <a:p>
            <a:pPr marL="0" indent="0">
              <a:lnSpc>
                <a:spcPct val="100000"/>
              </a:lnSpc>
            </a:pPr>
            <a:endParaRPr lang="en-GB" sz="1000" dirty="0"/>
          </a:p>
          <a:p>
            <a:pPr marL="0" indent="0">
              <a:lnSpc>
                <a:spcPct val="100000"/>
              </a:lnSpc>
            </a:pPr>
            <a:r>
              <a:rPr lang="en-GB" sz="1000" dirty="0"/>
              <a:t>The first set of plans didn’t deliver the radical transformational change that was hoped for. People were uncertain of ISIP’s survival. If it</a:t>
            </a:r>
            <a:r>
              <a:rPr lang="en-GB" sz="1000" baseline="0" dirty="0"/>
              <a:t> was</a:t>
            </a:r>
            <a:r>
              <a:rPr lang="en-GB" sz="1000" dirty="0"/>
              <a:t> just a short-lived management fad then there was no point in sweating too much over it. </a:t>
            </a:r>
          </a:p>
          <a:p>
            <a:pPr marL="0" indent="-228600"/>
            <a:r>
              <a:rPr lang="en-GB" sz="1000" dirty="0"/>
              <a:t>The newness of the method didn’t help. Most people treated their first plans as a learning exercise.</a:t>
            </a:r>
          </a:p>
          <a:p>
            <a:pPr marL="0" indent="0">
              <a:lnSpc>
                <a:spcPct val="100000"/>
              </a:lnSpc>
            </a:pPr>
            <a:r>
              <a:rPr lang="en-GB" sz="1000" dirty="0"/>
              <a:t>One area of confusion was the definition of objective, benefit and outcome. The same item could be phrased to fit any of the three categories so the significance of the differences wasn’t fully grasped. Applying SMART principles to the objectives encouraged people to narrow them down to tactical outcomes. Just because something should be measurable and timely doesn’t mean it should be a short-term cost saving. It’s like Nelson setting off for Trafalgar with the objective of:</a:t>
            </a:r>
          </a:p>
          <a:p>
            <a:pPr marL="228600" indent="-228600">
              <a:buFontTx/>
              <a:buAutoNum type="alphaLcParenR"/>
            </a:pPr>
            <a:r>
              <a:rPr lang="en-GB" sz="1000" dirty="0"/>
              <a:t>Destroying the French fleet and removing Napoleon’s threat of invasion or</a:t>
            </a:r>
          </a:p>
          <a:p>
            <a:pPr marL="228600" indent="-228600">
              <a:buFontTx/>
              <a:buAutoNum type="alphaLcParenR"/>
            </a:pPr>
            <a:r>
              <a:rPr lang="en-GB" sz="1000" dirty="0"/>
              <a:t>Using up his old gunpowder stock before it gets damp</a:t>
            </a:r>
          </a:p>
          <a:p>
            <a:pPr marL="228600" indent="-228600"/>
            <a:endParaRPr lang="en-GB" sz="1000" dirty="0"/>
          </a:p>
          <a:p>
            <a:pPr marL="0" indent="0">
              <a:lnSpc>
                <a:spcPct val="100000"/>
              </a:lnSpc>
            </a:pPr>
            <a:r>
              <a:rPr lang="en-GB" sz="1000" dirty="0"/>
              <a:t>This is vital to get right. We do too much without fully grasping the reasons why we are doing it. It opens up whole debates about governance and leadership.</a:t>
            </a:r>
          </a:p>
          <a:p>
            <a:pPr marL="0" indent="0">
              <a:lnSpc>
                <a:spcPct val="100000"/>
              </a:lnSpc>
            </a:pPr>
            <a:r>
              <a:rPr lang="en-GB" sz="1000" dirty="0"/>
              <a:t>Other teams simply used the method to validate or justify their existing plans. One programme came up with 23 pre-existing plans and connected them to 13 benefits. The first draft of another plan had 35 objectives, all of the nature, implement project 1, project 2, etc.</a:t>
            </a:r>
          </a:p>
          <a:p>
            <a:pPr marL="0" indent="0">
              <a:lnSpc>
                <a:spcPct val="100000"/>
              </a:lnSpc>
            </a:pPr>
            <a:r>
              <a:rPr lang="en-GB" sz="1000" dirty="0"/>
              <a:t>There was some degree of rationalisation though. A great strength of the BDN is that it shows just how much change effort is going to be needed to deliver the selected benefits. The more benefits, the much more effort.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2800">
                <a:solidFill>
                  <a:schemeClr val="hlink"/>
                </a:solidFill>
                <a:latin typeface="Arial" charset="0"/>
                <a:ea typeface="ヒラギノ角ゴ Pro W3" pitchFamily="-48" charset="-128"/>
              </a:defRPr>
            </a:lvl1pPr>
            <a:lvl2pPr marL="742851" indent="-285712" eaLnBrk="0" hangingPunct="0">
              <a:defRPr sz="2800">
                <a:solidFill>
                  <a:schemeClr val="hlink"/>
                </a:solidFill>
                <a:latin typeface="Arial" charset="0"/>
                <a:ea typeface="ヒラギノ角ゴ Pro W3" pitchFamily="-48" charset="-128"/>
              </a:defRPr>
            </a:lvl2pPr>
            <a:lvl3pPr marL="1142847" indent="-228569" eaLnBrk="0" hangingPunct="0">
              <a:defRPr sz="2800">
                <a:solidFill>
                  <a:schemeClr val="hlink"/>
                </a:solidFill>
                <a:latin typeface="Arial" charset="0"/>
                <a:ea typeface="ヒラギノ角ゴ Pro W3" pitchFamily="-48" charset="-128"/>
              </a:defRPr>
            </a:lvl3pPr>
            <a:lvl4pPr marL="1599986" indent="-228569" eaLnBrk="0" hangingPunct="0">
              <a:defRPr sz="2800">
                <a:solidFill>
                  <a:schemeClr val="hlink"/>
                </a:solidFill>
                <a:latin typeface="Arial" charset="0"/>
                <a:ea typeface="ヒラギノ角ゴ Pro W3" pitchFamily="-48" charset="-128"/>
              </a:defRPr>
            </a:lvl4pPr>
            <a:lvl5pPr marL="2057125" indent="-228569" eaLnBrk="0" hangingPunct="0">
              <a:defRPr sz="2800">
                <a:solidFill>
                  <a:schemeClr val="hlink"/>
                </a:solidFill>
                <a:latin typeface="Arial" charset="0"/>
                <a:ea typeface="ヒラギノ角ゴ Pro W3" pitchFamily="-48" charset="-128"/>
              </a:defRPr>
            </a:lvl5pPr>
            <a:lvl6pPr marL="2514264" indent="-228569"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403" indent="-228569"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8542" indent="-228569"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5681" indent="-228569"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eaLnBrk="1" hangingPunct="1"/>
            <a:fld id="{D0D46616-4985-4849-89AD-8E5486DCB487}" type="slidenum">
              <a:rPr lang="en-US" sz="1200">
                <a:solidFill>
                  <a:schemeClr val="tx1"/>
                </a:solidFill>
              </a:rPr>
              <a:pPr eaLnBrk="1" hangingPunct="1"/>
              <a:t>13</a:t>
            </a:fld>
            <a:endParaRPr lang="en-US" sz="1200">
              <a:solidFill>
                <a:schemeClr val="tx1"/>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GB" dirty="0"/>
              <a:t>As an example of rationalisation, this is a Benefits Dependency Network for one of ISIP’s programmes, Emergency Care Practitioners.</a:t>
            </a:r>
          </a:p>
          <a:p>
            <a:pPr eaLnBrk="1" hangingPunct="1"/>
            <a:r>
              <a:rPr lang="en-GB" dirty="0"/>
              <a:t>The objectives are pretty generic and represent the high-level stakeholder groups of patients, policy makers and the organisation itself. All the connections are made. There are no dead-ends in the diagram so everything has a purpose and contributes to the objective to some extent. The diagram starts the discussion about the relative contributions and allows decisions to be made about priorities and allocating resources.</a:t>
            </a:r>
          </a:p>
          <a:p>
            <a:pPr eaLnBrk="1" hangingPunct="1"/>
            <a:r>
              <a:rPr lang="en-GB" dirty="0"/>
              <a:t>This is manageable, a feasible amount of activity delivers selected benefits that are directly connected to the organisation’s objectives.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sz="2800">
                <a:solidFill>
                  <a:schemeClr val="hlink"/>
                </a:solidFill>
                <a:latin typeface="Arial" charset="0"/>
                <a:ea typeface="ヒラギノ角ゴ Pro W3" pitchFamily="-48" charset="-128"/>
              </a:defRPr>
            </a:lvl1pPr>
            <a:lvl2pPr marL="742851" indent="-285712" eaLnBrk="0" hangingPunct="0">
              <a:defRPr sz="2800">
                <a:solidFill>
                  <a:schemeClr val="hlink"/>
                </a:solidFill>
                <a:latin typeface="Arial" charset="0"/>
                <a:ea typeface="ヒラギノ角ゴ Pro W3" pitchFamily="-48" charset="-128"/>
              </a:defRPr>
            </a:lvl2pPr>
            <a:lvl3pPr marL="1142847" indent="-228569" eaLnBrk="0" hangingPunct="0">
              <a:defRPr sz="2800">
                <a:solidFill>
                  <a:schemeClr val="hlink"/>
                </a:solidFill>
                <a:latin typeface="Arial" charset="0"/>
                <a:ea typeface="ヒラギノ角ゴ Pro W3" pitchFamily="-48" charset="-128"/>
              </a:defRPr>
            </a:lvl3pPr>
            <a:lvl4pPr marL="1599986" indent="-228569" eaLnBrk="0" hangingPunct="0">
              <a:defRPr sz="2800">
                <a:solidFill>
                  <a:schemeClr val="hlink"/>
                </a:solidFill>
                <a:latin typeface="Arial" charset="0"/>
                <a:ea typeface="ヒラギノ角ゴ Pro W3" pitchFamily="-48" charset="-128"/>
              </a:defRPr>
            </a:lvl4pPr>
            <a:lvl5pPr marL="2057125" indent="-228569" eaLnBrk="0" hangingPunct="0">
              <a:defRPr sz="2800">
                <a:solidFill>
                  <a:schemeClr val="hlink"/>
                </a:solidFill>
                <a:latin typeface="Arial" charset="0"/>
                <a:ea typeface="ヒラギノ角ゴ Pro W3" pitchFamily="-48" charset="-128"/>
              </a:defRPr>
            </a:lvl5pPr>
            <a:lvl6pPr marL="2514264" indent="-228569"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403" indent="-228569"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8542" indent="-228569"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5681" indent="-228569"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eaLnBrk="1" hangingPunct="1"/>
            <a:fld id="{7B9CF55F-57CD-4019-8801-32EAB11B4FDD}" type="slidenum">
              <a:rPr lang="en-US" sz="1200">
                <a:solidFill>
                  <a:schemeClr val="tx1"/>
                </a:solidFill>
              </a:rPr>
              <a:pPr eaLnBrk="1" hangingPunct="1"/>
              <a:t>14</a:t>
            </a:fld>
            <a:endParaRPr lang="en-US" sz="1200">
              <a:solidFill>
                <a:schemeClr val="tx1"/>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GB" dirty="0"/>
              <a:t>Imagine that the programme had chosen 50 benefits instead of 3. Life gets much more complex here. </a:t>
            </a:r>
          </a:p>
          <a:p>
            <a:pPr eaLnBrk="1" hangingPunct="1"/>
            <a:r>
              <a:rPr lang="en-GB" dirty="0"/>
              <a:t>Many business cases get drafted on the basis of quantity, not quality. The more benefits you put in, the more likely you are to be picked from the pack of competing business cases. Delivery is another matter though. Once you take the table of benefits out of the business case and map it you begin to see how impractical your project could</a:t>
            </a:r>
            <a:r>
              <a:rPr lang="en-GB" baseline="0" dirty="0"/>
              <a:t> be</a:t>
            </a:r>
            <a:r>
              <a:rPr lang="en-GB" dirty="0"/>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Mental Health has a tremendous number of strategy papers. Initially these</a:t>
            </a:r>
            <a:r>
              <a:rPr lang="en-GB" baseline="0" dirty="0"/>
              <a:t> were listed as enablers to the project. Then it was realised that they brought no resources. The many MH strategies were enablers without resources. They were really limiting factors. They told people how the job should be done but gave no tools to help do it.</a:t>
            </a:r>
          </a:p>
          <a:p>
            <a:r>
              <a:rPr lang="en-GB" baseline="0" dirty="0"/>
              <a:t>In the second draft BDN they were removed from the Enablers and included as limiting factors in the Activities, i.e. business processes designed to meet DH strategy requirements.</a:t>
            </a:r>
          </a:p>
          <a:p>
            <a:r>
              <a:rPr lang="en-GB" baseline="0" dirty="0"/>
              <a:t>It shows how the 1</a:t>
            </a:r>
            <a:r>
              <a:rPr lang="en-GB" baseline="30000" dirty="0"/>
              <a:t>st</a:t>
            </a:r>
            <a:r>
              <a:rPr lang="en-GB" baseline="0" dirty="0"/>
              <a:t> draft is a learning exercise. These things need practice.</a:t>
            </a:r>
            <a:endParaRPr lang="en-GB" dirty="0"/>
          </a:p>
        </p:txBody>
      </p:sp>
      <p:sp>
        <p:nvSpPr>
          <p:cNvPr id="4" name="Slide Number Placeholder 3"/>
          <p:cNvSpPr>
            <a:spLocks noGrp="1"/>
          </p:cNvSpPr>
          <p:nvPr>
            <p:ph type="sldNum" sz="quarter" idx="10"/>
          </p:nvPr>
        </p:nvSpPr>
        <p:spPr/>
        <p:txBody>
          <a:bodyPr/>
          <a:lstStyle/>
          <a:p>
            <a:fld id="{65161C1F-9C4C-4271-9202-7576B608466B}" type="slidenum">
              <a:rPr lang="en-GB" smtClean="0"/>
              <a:pPr/>
              <a:t>15</a:t>
            </a:fld>
            <a:endParaRPr lang="en-GB"/>
          </a:p>
        </p:txBody>
      </p:sp>
    </p:spTree>
    <p:extLst>
      <p:ext uri="{BB962C8B-B14F-4D97-AF65-F5344CB8AC3E}">
        <p14:creationId xmlns:p14="http://schemas.microsoft.com/office/powerpoint/2010/main" val="2870645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people just don’t want to take part. This workshop was 30 </a:t>
            </a:r>
            <a:r>
              <a:rPr lang="en-GB" dirty="0" err="1"/>
              <a:t>mins</a:t>
            </a:r>
            <a:r>
              <a:rPr lang="en-GB" dirty="0"/>
              <a:t> reluctantly tagged onto the end of another</a:t>
            </a:r>
            <a:r>
              <a:rPr lang="en-GB" baseline="0" dirty="0"/>
              <a:t> meeting. </a:t>
            </a:r>
            <a:endParaRPr lang="en-GB" dirty="0"/>
          </a:p>
        </p:txBody>
      </p:sp>
      <p:sp>
        <p:nvSpPr>
          <p:cNvPr id="4" name="Slide Number Placeholder 3"/>
          <p:cNvSpPr>
            <a:spLocks noGrp="1"/>
          </p:cNvSpPr>
          <p:nvPr>
            <p:ph type="sldNum" sz="quarter" idx="10"/>
          </p:nvPr>
        </p:nvSpPr>
        <p:spPr/>
        <p:txBody>
          <a:bodyPr/>
          <a:lstStyle/>
          <a:p>
            <a:fld id="{65161C1F-9C4C-4271-9202-7576B608466B}" type="slidenum">
              <a:rPr lang="en-GB" smtClean="0"/>
              <a:pPr/>
              <a:t>16</a:t>
            </a:fld>
            <a:endParaRPr lang="en-GB"/>
          </a:p>
        </p:txBody>
      </p:sp>
    </p:spTree>
    <p:extLst>
      <p:ext uri="{BB962C8B-B14F-4D97-AF65-F5344CB8AC3E}">
        <p14:creationId xmlns:p14="http://schemas.microsoft.com/office/powerpoint/2010/main" val="2230180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Project Manager took away the previous diagram and produced this from his existing plans. It met his requirement of taking part in ISIP but bore little resemblance to what his management colleagues had discussed (which may have been a good thing).</a:t>
            </a:r>
          </a:p>
        </p:txBody>
      </p:sp>
      <p:sp>
        <p:nvSpPr>
          <p:cNvPr id="4" name="Slide Number Placeholder 3"/>
          <p:cNvSpPr>
            <a:spLocks noGrp="1"/>
          </p:cNvSpPr>
          <p:nvPr>
            <p:ph type="sldNum" sz="quarter" idx="10"/>
          </p:nvPr>
        </p:nvSpPr>
        <p:spPr/>
        <p:txBody>
          <a:bodyPr/>
          <a:lstStyle/>
          <a:p>
            <a:fld id="{65161C1F-9C4C-4271-9202-7576B608466B}" type="slidenum">
              <a:rPr lang="en-GB" smtClean="0"/>
              <a:pPr/>
              <a:t>17</a:t>
            </a:fld>
            <a:endParaRPr lang="en-GB"/>
          </a:p>
        </p:txBody>
      </p:sp>
    </p:spTree>
    <p:extLst>
      <p:ext uri="{BB962C8B-B14F-4D97-AF65-F5344CB8AC3E}">
        <p14:creationId xmlns:p14="http://schemas.microsoft.com/office/powerpoint/2010/main" val="2957907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A98296-AAEE-4DA4-82C5-3C5FF481C70E}" type="slidenum">
              <a:rPr lang="en-GB"/>
              <a:pPr/>
              <a:t>18</a:t>
            </a:fld>
            <a:endParaRPr lang="en-GB"/>
          </a:p>
        </p:txBody>
      </p:sp>
      <p:sp>
        <p:nvSpPr>
          <p:cNvPr id="2361346" name="Rectangle 2"/>
          <p:cNvSpPr>
            <a:spLocks noGrp="1" noRot="1" noChangeAspect="1" noChangeArrowheads="1" noTextEdit="1"/>
          </p:cNvSpPr>
          <p:nvPr>
            <p:ph type="sldImg"/>
          </p:nvPr>
        </p:nvSpPr>
        <p:spPr>
          <a:xfrm>
            <a:off x="171450" y="733425"/>
            <a:ext cx="6515100" cy="3665538"/>
          </a:xfrm>
          <a:ln/>
        </p:spPr>
      </p:sp>
      <p:sp>
        <p:nvSpPr>
          <p:cNvPr id="2361347" name="Rectangle 3"/>
          <p:cNvSpPr>
            <a:spLocks noGrp="1" noChangeArrowheads="1"/>
          </p:cNvSpPr>
          <p:nvPr>
            <p:ph type="body" idx="1"/>
          </p:nvPr>
        </p:nvSpPr>
        <p:spPr>
          <a:xfrm>
            <a:off x="685800" y="4643438"/>
            <a:ext cx="5486400" cy="4397375"/>
          </a:xfrm>
        </p:spPr>
        <p:txBody>
          <a:bodyPr/>
          <a:lstStyle/>
          <a:p>
            <a:r>
              <a:rPr lang="en-GB" dirty="0"/>
              <a:t>Here’s one</a:t>
            </a:r>
            <a:r>
              <a:rPr lang="en-GB" baseline="0" dirty="0"/>
              <a:t> of the best </a:t>
            </a:r>
            <a:r>
              <a:rPr lang="en-GB" dirty="0"/>
              <a:t>BDNs from ISIP. It was developed from the 12 workshops mentioned earlier.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AAB4A-6004-4644-8CF7-F73D44956211}" type="slidenum">
              <a:rPr lang="en-GB"/>
              <a:pPr/>
              <a:t>19</a:t>
            </a:fld>
            <a:endParaRPr lang="en-GB"/>
          </a:p>
        </p:txBody>
      </p:sp>
      <p:sp>
        <p:nvSpPr>
          <p:cNvPr id="2363394" name="Rectangle 2"/>
          <p:cNvSpPr>
            <a:spLocks noGrp="1" noRot="1" noChangeAspect="1" noChangeArrowheads="1" noTextEdit="1"/>
          </p:cNvSpPr>
          <p:nvPr>
            <p:ph type="sldImg"/>
          </p:nvPr>
        </p:nvSpPr>
        <p:spPr>
          <a:xfrm>
            <a:off x="171450" y="733425"/>
            <a:ext cx="6515100" cy="3665538"/>
          </a:xfrm>
          <a:ln/>
        </p:spPr>
      </p:sp>
      <p:sp>
        <p:nvSpPr>
          <p:cNvPr id="2363395" name="Rectangle 3"/>
          <p:cNvSpPr>
            <a:spLocks noGrp="1" noChangeArrowheads="1"/>
          </p:cNvSpPr>
          <p:nvPr>
            <p:ph type="body" idx="1"/>
          </p:nvPr>
        </p:nvSpPr>
        <p:spPr>
          <a:xfrm>
            <a:off x="685800" y="4643438"/>
            <a:ext cx="5486400" cy="4397375"/>
          </a:xfrm>
        </p:spPr>
        <p:txBody>
          <a:bodyPr/>
          <a:lstStyle/>
          <a:p>
            <a:r>
              <a:rPr lang="en-GB"/>
              <a:t>This BDN is a sub-set of the previous one and concentrates on one project, the Primary Care Service Improvement Initiatives. There are six workstreams within this project. As far as the BDN is concerned, the cause-effect links come via the completed project, i.e. the end state where these primary care initiatives have taken place. The project to do this is separate from the BDN.</a:t>
            </a:r>
          </a:p>
          <a:p>
            <a:r>
              <a:rPr lang="en-GB"/>
              <a:t>Note that the project’s benefits are a sub-set of the programme’s benefits. The purpose of the project is to support the programme.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cs typeface="Arial" pitchFamily="34" charset="0"/>
              </a:rPr>
              <a:t>This is my job.</a:t>
            </a:r>
          </a:p>
          <a:p>
            <a:pPr eaLnBrk="1" hangingPunct="1">
              <a:spcBef>
                <a:spcPct val="0"/>
              </a:spcBef>
            </a:pPr>
            <a:r>
              <a:rPr lang="en-GB" dirty="0">
                <a:cs typeface="Arial" pitchFamily="34" charset="0"/>
              </a:rPr>
              <a:t>Benefits Management is the best application of scarce resources to select and deliver appropriate benefits to identified stakeholders.</a:t>
            </a:r>
          </a:p>
          <a:p>
            <a:pPr eaLnBrk="1" hangingPunct="1">
              <a:spcBef>
                <a:spcPct val="0"/>
              </a:spcBef>
            </a:pPr>
            <a:r>
              <a:rPr lang="en-GB" dirty="0">
                <a:cs typeface="Arial" pitchFamily="34" charset="0"/>
              </a:rPr>
              <a:t>This seems like a good thing to do. </a:t>
            </a:r>
          </a:p>
          <a:p>
            <a:pPr eaLnBrk="1" hangingPunct="1">
              <a:spcBef>
                <a:spcPct val="0"/>
              </a:spcBef>
            </a:pPr>
            <a:r>
              <a:rPr lang="en-GB" dirty="0">
                <a:cs typeface="Arial" pitchFamily="34" charset="0"/>
              </a:rPr>
              <a:t>Crudely put, it means working out who your project is really for and what they actually want. Often, that’s not as obvious and straightforward as it would appear at first glance.</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pitchFamily="34" charset="0"/>
              </a:defRPr>
            </a:lvl1pPr>
            <a:lvl2pPr marL="705060" indent="-271177" eaLnBrk="0" hangingPunct="0">
              <a:defRPr sz="1600">
                <a:solidFill>
                  <a:schemeClr val="tx1"/>
                </a:solidFill>
                <a:latin typeface="Arial" pitchFamily="34" charset="0"/>
              </a:defRPr>
            </a:lvl2pPr>
            <a:lvl3pPr marL="1084707" indent="-216941" eaLnBrk="0" hangingPunct="0">
              <a:defRPr sz="1600">
                <a:solidFill>
                  <a:schemeClr val="tx1"/>
                </a:solidFill>
                <a:latin typeface="Arial" pitchFamily="34" charset="0"/>
              </a:defRPr>
            </a:lvl3pPr>
            <a:lvl4pPr marL="1518590" indent="-216941" eaLnBrk="0" hangingPunct="0">
              <a:defRPr sz="1600">
                <a:solidFill>
                  <a:schemeClr val="tx1"/>
                </a:solidFill>
                <a:latin typeface="Arial" pitchFamily="34" charset="0"/>
              </a:defRPr>
            </a:lvl4pPr>
            <a:lvl5pPr marL="1952473" indent="-216941" eaLnBrk="0" hangingPunct="0">
              <a:defRPr sz="1600">
                <a:solidFill>
                  <a:schemeClr val="tx1"/>
                </a:solidFill>
                <a:latin typeface="Arial" pitchFamily="34" charset="0"/>
              </a:defRPr>
            </a:lvl5pPr>
            <a:lvl6pPr marL="2386355" indent="-216941" eaLnBrk="0" fontAlgn="base" hangingPunct="0">
              <a:spcBef>
                <a:spcPct val="0"/>
              </a:spcBef>
              <a:spcAft>
                <a:spcPct val="0"/>
              </a:spcAft>
              <a:defRPr sz="1600">
                <a:solidFill>
                  <a:schemeClr val="tx1"/>
                </a:solidFill>
                <a:latin typeface="Arial" pitchFamily="34" charset="0"/>
              </a:defRPr>
            </a:lvl6pPr>
            <a:lvl7pPr marL="2820238" indent="-216941" eaLnBrk="0" fontAlgn="base" hangingPunct="0">
              <a:spcBef>
                <a:spcPct val="0"/>
              </a:spcBef>
              <a:spcAft>
                <a:spcPct val="0"/>
              </a:spcAft>
              <a:defRPr sz="1600">
                <a:solidFill>
                  <a:schemeClr val="tx1"/>
                </a:solidFill>
                <a:latin typeface="Arial" pitchFamily="34" charset="0"/>
              </a:defRPr>
            </a:lvl7pPr>
            <a:lvl8pPr marL="3254121" indent="-216941" eaLnBrk="0" fontAlgn="base" hangingPunct="0">
              <a:spcBef>
                <a:spcPct val="0"/>
              </a:spcBef>
              <a:spcAft>
                <a:spcPct val="0"/>
              </a:spcAft>
              <a:defRPr sz="1600">
                <a:solidFill>
                  <a:schemeClr val="tx1"/>
                </a:solidFill>
                <a:latin typeface="Arial" pitchFamily="34" charset="0"/>
              </a:defRPr>
            </a:lvl8pPr>
            <a:lvl9pPr marL="3688004" indent="-216941" eaLnBrk="0" fontAlgn="base" hangingPunct="0">
              <a:spcBef>
                <a:spcPct val="0"/>
              </a:spcBef>
              <a:spcAft>
                <a:spcPct val="0"/>
              </a:spcAft>
              <a:defRPr sz="1600">
                <a:solidFill>
                  <a:schemeClr val="tx1"/>
                </a:solidFill>
                <a:latin typeface="Arial" pitchFamily="34" charset="0"/>
              </a:defRPr>
            </a:lvl9pPr>
          </a:lstStyle>
          <a:p>
            <a:pPr eaLnBrk="1" hangingPunct="1"/>
            <a:fld id="{A4561274-A6E5-4DFF-9D19-2979614B2324}" type="slidenum">
              <a:rPr lang="en-GB" sz="1100"/>
              <a:pPr eaLnBrk="1" hangingPunct="1"/>
              <a:t>2</a:t>
            </a:fld>
            <a:endParaRPr lang="en-GB" sz="1100"/>
          </a:p>
        </p:txBody>
      </p:sp>
    </p:spTree>
    <p:extLst>
      <p:ext uri="{BB962C8B-B14F-4D97-AF65-F5344CB8AC3E}">
        <p14:creationId xmlns:p14="http://schemas.microsoft.com/office/powerpoint/2010/main" val="3857466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CB745-2BAA-4475-8994-F62784FF3AE1}" type="slidenum">
              <a:rPr lang="en-GB"/>
              <a:pPr/>
              <a:t>20</a:t>
            </a:fld>
            <a:endParaRPr lang="en-GB"/>
          </a:p>
        </p:txBody>
      </p:sp>
      <p:sp>
        <p:nvSpPr>
          <p:cNvPr id="2336770" name="Rectangle 2"/>
          <p:cNvSpPr>
            <a:spLocks noGrp="1" noRot="1" noChangeAspect="1" noChangeArrowheads="1" noTextEdit="1"/>
          </p:cNvSpPr>
          <p:nvPr>
            <p:ph type="sldImg"/>
          </p:nvPr>
        </p:nvSpPr>
        <p:spPr>
          <a:ln/>
        </p:spPr>
      </p:sp>
      <p:sp>
        <p:nvSpPr>
          <p:cNvPr id="2336771" name="Rectangle 3"/>
          <p:cNvSpPr>
            <a:spLocks noGrp="1" noChangeArrowheads="1"/>
          </p:cNvSpPr>
          <p:nvPr>
            <p:ph type="body" idx="1"/>
          </p:nvPr>
        </p:nvSpPr>
        <p:spPr/>
        <p:txBody>
          <a:bodyPr/>
          <a:lstStyle/>
          <a:p>
            <a:r>
              <a:rPr lang="en-GB" dirty="0"/>
              <a:t>Within three months people had adapted the tools and techniques. Some forms were discarded, others changed. We didn’t have one consistent BDN drawing tool. Some were drawn on PowerPoint slides, others using Visio, one on a spreadsheet.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83A98-9040-42FD-9289-C5179CBE2E21}" type="slidenum">
              <a:rPr lang="en-GB"/>
              <a:pPr/>
              <a:t>21</a:t>
            </a:fld>
            <a:endParaRPr lang="en-GB"/>
          </a:p>
        </p:txBody>
      </p:sp>
      <p:sp>
        <p:nvSpPr>
          <p:cNvPr id="2335746" name="Rectangle 2"/>
          <p:cNvSpPr>
            <a:spLocks noGrp="1" noRot="1" noChangeAspect="1" noChangeArrowheads="1" noTextEdit="1"/>
          </p:cNvSpPr>
          <p:nvPr>
            <p:ph type="sldImg"/>
          </p:nvPr>
        </p:nvSpPr>
        <p:spPr>
          <a:ln/>
        </p:spPr>
      </p:sp>
      <p:sp>
        <p:nvSpPr>
          <p:cNvPr id="2335747" name="Rectangle 3"/>
          <p:cNvSpPr>
            <a:spLocks noGrp="1" noChangeArrowheads="1"/>
          </p:cNvSpPr>
          <p:nvPr>
            <p:ph type="body" idx="1"/>
          </p:nvPr>
        </p:nvSpPr>
        <p:spPr/>
        <p:txBody>
          <a:bodyPr/>
          <a:lstStyle/>
          <a:p>
            <a:r>
              <a:rPr lang="en-GB" dirty="0"/>
              <a:t>After three months we had small groups (2-3 people) in each LHC who felt they were competent in benefits-led planning. They weren’t so confident in their ability to train their colleagues. </a:t>
            </a:r>
          </a:p>
          <a:p>
            <a:r>
              <a:rPr lang="en-GB" dirty="0"/>
              <a:t>Selling the concept within organisations was hard. It needs a simple example that convinces and doesn’t confuse. The BDN was seen by some people as a single page exec summary, a very powerful tool to get the message of your programme across. Unfortunately, more people were confused or intimidated by it. Striking the balance is difficult. You can either condense the BDN to fit it on a slide and be accused of over-simplifying the programme or you can show the detail and be shouted down for your baffling complexity. </a:t>
            </a:r>
          </a:p>
          <a:p>
            <a:r>
              <a:rPr lang="en-GB" dirty="0"/>
              <a:t>At worst, BM was seen as management school BS, usually by clinicians who were too busy fire-fighting to recognise an extinguisher when it’s offered to them.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ISIP was 10 years ago. </a:t>
            </a:r>
          </a:p>
          <a:p>
            <a:r>
              <a:rPr lang="en-GB" dirty="0"/>
              <a:t>Things moved on a bit, probably not enough though.</a:t>
            </a:r>
          </a:p>
        </p:txBody>
      </p:sp>
      <p:sp>
        <p:nvSpPr>
          <p:cNvPr id="4" name="Slide Number Placeholder 3"/>
          <p:cNvSpPr>
            <a:spLocks noGrp="1"/>
          </p:cNvSpPr>
          <p:nvPr>
            <p:ph type="sldNum" sz="quarter" idx="5"/>
          </p:nvPr>
        </p:nvSpPr>
        <p:spPr/>
        <p:txBody>
          <a:bodyPr/>
          <a:lstStyle/>
          <a:p>
            <a:fld id="{573BD2BE-0D39-469E-8B13-E83FE0E0A27D}" type="slidenum">
              <a:rPr lang="en-GB" smtClean="0"/>
              <a:t>22</a:t>
            </a:fld>
            <a:endParaRPr lang="en-GB" dirty="0"/>
          </a:p>
        </p:txBody>
      </p:sp>
    </p:spTree>
    <p:extLst>
      <p:ext uri="{BB962C8B-B14F-4D97-AF65-F5344CB8AC3E}">
        <p14:creationId xmlns:p14="http://schemas.microsoft.com/office/powerpoint/2010/main" val="3503703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2800">
                <a:solidFill>
                  <a:schemeClr val="hlink"/>
                </a:solidFill>
                <a:latin typeface="Arial" charset="0"/>
                <a:ea typeface="ヒラギノ角ゴ Pro W3" pitchFamily="-48" charset="-128"/>
              </a:defRPr>
            </a:lvl1pPr>
            <a:lvl2pPr marL="736932" indent="-283435" eaLnBrk="0" hangingPunct="0">
              <a:defRPr sz="2800">
                <a:solidFill>
                  <a:schemeClr val="hlink"/>
                </a:solidFill>
                <a:latin typeface="Arial" charset="0"/>
                <a:ea typeface="ヒラギノ角ゴ Pro W3" pitchFamily="-48" charset="-128"/>
              </a:defRPr>
            </a:lvl2pPr>
            <a:lvl3pPr marL="1133742" indent="-226748" eaLnBrk="0" hangingPunct="0">
              <a:defRPr sz="2800">
                <a:solidFill>
                  <a:schemeClr val="hlink"/>
                </a:solidFill>
                <a:latin typeface="Arial" charset="0"/>
                <a:ea typeface="ヒラギノ角ゴ Pro W3" pitchFamily="-48" charset="-128"/>
              </a:defRPr>
            </a:lvl3pPr>
            <a:lvl4pPr marL="1587238" indent="-226748" eaLnBrk="0" hangingPunct="0">
              <a:defRPr sz="2800">
                <a:solidFill>
                  <a:schemeClr val="hlink"/>
                </a:solidFill>
                <a:latin typeface="Arial" charset="0"/>
                <a:ea typeface="ヒラギノ角ゴ Pro W3" pitchFamily="-48" charset="-128"/>
              </a:defRPr>
            </a:lvl4pPr>
            <a:lvl5pPr marL="2040735" indent="-226748" eaLnBrk="0" hangingPunct="0">
              <a:defRPr sz="2800">
                <a:solidFill>
                  <a:schemeClr val="hlink"/>
                </a:solidFill>
                <a:latin typeface="Arial" charset="0"/>
                <a:ea typeface="ヒラギノ角ゴ Pro W3" pitchFamily="-48" charset="-128"/>
              </a:defRPr>
            </a:lvl5pPr>
            <a:lvl6pPr marL="2494232" indent="-226748"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47728" indent="-226748"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01225" indent="-226748"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54722" indent="-226748"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eaLnBrk="1" hangingPunct="1"/>
            <a:fld id="{A94D67C9-36A3-4C3E-990B-137B0BF30C53}" type="slidenum">
              <a:rPr lang="en-GB" sz="1200">
                <a:solidFill>
                  <a:schemeClr val="tx1"/>
                </a:solidFill>
              </a:rPr>
              <a:pPr eaLnBrk="1" hangingPunct="1"/>
              <a:t>23</a:t>
            </a:fld>
            <a:endParaRPr lang="en-GB" sz="1200">
              <a:solidFill>
                <a:schemeClr val="tx1"/>
              </a:solidFill>
            </a:endParaRPr>
          </a:p>
        </p:txBody>
      </p:sp>
      <p:sp>
        <p:nvSpPr>
          <p:cNvPr id="48131" name="Rectangle 2"/>
          <p:cNvSpPr>
            <a:spLocks noGrp="1" noRot="1" noChangeAspect="1" noChangeArrowheads="1" noTextEdit="1"/>
          </p:cNvSpPr>
          <p:nvPr>
            <p:ph type="sldImg"/>
          </p:nvPr>
        </p:nvSpPr>
        <p:spPr>
          <a:xfrm>
            <a:off x="90488" y="744538"/>
            <a:ext cx="6616700" cy="3722687"/>
          </a:xfrm>
          <a:ln/>
        </p:spPr>
      </p:sp>
      <p:sp>
        <p:nvSpPr>
          <p:cNvPr id="48132" name="Rectangle 3"/>
          <p:cNvSpPr>
            <a:spLocks noGrp="1" noChangeArrowheads="1"/>
          </p:cNvSpPr>
          <p:nvPr>
            <p:ph type="body" idx="1"/>
          </p:nvPr>
        </p:nvSpPr>
        <p:spPr>
          <a:noFill/>
        </p:spPr>
        <p:txBody>
          <a:bodyPr/>
          <a:lstStyle/>
          <a:p>
            <a:pPr eaLnBrk="1" hangingPunct="1"/>
            <a:r>
              <a:rPr lang="en-GB" sz="1000" dirty="0"/>
              <a:t>The purpose behind any course of action has a direct and significant effect on the way it is undertaken. The reasons why affect the ways we go about things. If Beveridge had just written something for the troops then the Welfare State probably wouldn’t exist today.</a:t>
            </a:r>
          </a:p>
          <a:p>
            <a:pPr eaLnBrk="1" hangingPunct="1"/>
            <a:endParaRPr lang="en-GB" sz="1000" dirty="0"/>
          </a:p>
          <a:p>
            <a:pPr eaLnBrk="1" hangingPunct="1"/>
            <a:r>
              <a:rPr lang="en-GB" sz="1000" dirty="0"/>
              <a:t>A sports analogy, you would think that in playing football, the objective is to win the match. Not necessarily, a football manager’s side and tactics will adapt to the objective:</a:t>
            </a:r>
          </a:p>
          <a:p>
            <a:pPr marL="171450" indent="-171450" eaLnBrk="1" hangingPunct="1">
              <a:buFont typeface="Arial" panose="020B0604020202020204" pitchFamily="34" charset="0"/>
              <a:buChar char="•"/>
            </a:pPr>
            <a:r>
              <a:rPr lang="en-GB" sz="1000" dirty="0"/>
              <a:t>Win at all costs</a:t>
            </a:r>
          </a:p>
          <a:p>
            <a:pPr marL="171450" indent="-171450" eaLnBrk="1" hangingPunct="1">
              <a:buFont typeface="Arial" panose="020B0604020202020204" pitchFamily="34" charset="0"/>
              <a:buChar char="•"/>
            </a:pPr>
            <a:r>
              <a:rPr lang="en-GB" sz="1000" dirty="0"/>
              <a:t>Put on a show for the fans</a:t>
            </a:r>
          </a:p>
          <a:p>
            <a:pPr marL="171450" indent="-171450" eaLnBrk="1" hangingPunct="1">
              <a:buFont typeface="Arial" panose="020B0604020202020204" pitchFamily="34" charset="0"/>
              <a:buChar char="•"/>
            </a:pPr>
            <a:r>
              <a:rPr lang="en-GB" sz="1000" dirty="0"/>
              <a:t>Play for the league points</a:t>
            </a:r>
          </a:p>
          <a:p>
            <a:pPr marL="171450" indent="-171450" eaLnBrk="1" hangingPunct="1">
              <a:buFont typeface="Arial" panose="020B0604020202020204" pitchFamily="34" charset="0"/>
              <a:buChar char="•"/>
            </a:pPr>
            <a:r>
              <a:rPr lang="en-GB" sz="1000" dirty="0"/>
              <a:t>Pace themselves for the next match</a:t>
            </a:r>
          </a:p>
          <a:p>
            <a:pPr eaLnBrk="1" hangingPunct="1"/>
            <a:endParaRPr lang="en-GB" sz="1000" dirty="0"/>
          </a:p>
          <a:p>
            <a:pPr eaLnBrk="1" hangingPunct="1"/>
            <a:r>
              <a:rPr lang="en-GB" sz="1000" dirty="0"/>
              <a:t>They’re all still playing football but for different reasons and in different ways. The same applies for any project, the ends you want to achieve will affect the means and ways you use to get there.</a:t>
            </a:r>
          </a:p>
          <a:p>
            <a:pPr eaLnBrk="1" hangingPunct="1"/>
            <a:endParaRPr lang="en-GB" sz="1000" dirty="0"/>
          </a:p>
          <a:p>
            <a:pPr eaLnBrk="1" hangingPunct="1"/>
            <a:r>
              <a:rPr lang="en-GB" sz="1000" dirty="0"/>
              <a:t>Projects talk of acceptance criteria, the things that decide when the project has ended successfully, a sort of, “No-one goes home until…”</a:t>
            </a:r>
          </a:p>
          <a:p>
            <a:pPr eaLnBrk="1" hangingPunct="1"/>
            <a:r>
              <a:rPr lang="en-GB" sz="1000" dirty="0"/>
              <a:t>Define your acceptance criteria in terms of objectives and benefits before you start. Don’t install the kit and then wonder what to do with it. Too often, projects leave benefits realisation until it’s too late, i.e. at the end of the project. That’s why benefits should be managed from the start.</a:t>
            </a:r>
          </a:p>
          <a:p>
            <a:pPr eaLnBrk="1" hangingPunct="1"/>
            <a:r>
              <a:rPr lang="en-GB" sz="1000" dirty="0"/>
              <a:t>Some organisations demand a hard financial return.</a:t>
            </a:r>
          </a:p>
          <a:p>
            <a:pPr eaLnBrk="1" hangingPunct="1"/>
            <a:r>
              <a:rPr lang="en-GB" sz="1000" dirty="0"/>
              <a:t>Some want intangible improvements like satisfaction and image.</a:t>
            </a:r>
          </a:p>
          <a:p>
            <a:pPr eaLnBrk="1" hangingPunct="1"/>
            <a:r>
              <a:rPr lang="en-GB" sz="1000" dirty="0"/>
              <a:t>Usually, they want both. That’s when conflicting objectives throw a spanner in the works. That’s why clear objectives are crucial.</a:t>
            </a:r>
          </a:p>
          <a:p>
            <a:pPr eaLnBrk="1" hangingPunct="1"/>
            <a:endParaRPr lang="en-GB" sz="1000" dirty="0"/>
          </a:p>
        </p:txBody>
      </p:sp>
    </p:spTree>
    <p:extLst>
      <p:ext uri="{BB962C8B-B14F-4D97-AF65-F5344CB8AC3E}">
        <p14:creationId xmlns:p14="http://schemas.microsoft.com/office/powerpoint/2010/main" val="335948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was drawn up for the business case to extend the DiabetesE contract.</a:t>
            </a:r>
            <a:r>
              <a:rPr lang="en-GB" baseline="0" dirty="0"/>
              <a:t> It was relatively easy to draw up as it described an existing service with one straightforward objective. </a:t>
            </a:r>
            <a:r>
              <a:rPr lang="en-GB" baseline="0" dirty="0" err="1"/>
              <a:t>DiabetesE</a:t>
            </a:r>
            <a:r>
              <a:rPr lang="en-GB" baseline="0" dirty="0"/>
              <a:t> came out of Performance I, an online workbook for European Foundation for Quality Management (EFQM) so a lot of the preliminary analysis had already been done before the BDN.</a:t>
            </a:r>
          </a:p>
        </p:txBody>
      </p:sp>
      <p:sp>
        <p:nvSpPr>
          <p:cNvPr id="4" name="Slide Number Placeholder 3"/>
          <p:cNvSpPr>
            <a:spLocks noGrp="1"/>
          </p:cNvSpPr>
          <p:nvPr>
            <p:ph type="sldNum" sz="quarter" idx="10"/>
          </p:nvPr>
        </p:nvSpPr>
        <p:spPr/>
        <p:txBody>
          <a:bodyPr/>
          <a:lstStyle/>
          <a:p>
            <a:fld id="{012D96EC-0595-47D3-941C-0C74044526B6}" type="slidenum">
              <a:rPr lang="en-GB" smtClean="0"/>
              <a:t>24</a:t>
            </a:fld>
            <a:endParaRPr lang="en-GB"/>
          </a:p>
        </p:txBody>
      </p:sp>
    </p:spTree>
    <p:extLst>
      <p:ext uri="{BB962C8B-B14F-4D97-AF65-F5344CB8AC3E}">
        <p14:creationId xmlns:p14="http://schemas.microsoft.com/office/powerpoint/2010/main" val="974700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3412" fontAlgn="base">
              <a:spcBef>
                <a:spcPct val="30000"/>
              </a:spcBef>
              <a:spcAft>
                <a:spcPct val="0"/>
              </a:spcAft>
              <a:defRPr/>
            </a:pPr>
            <a:r>
              <a:rPr lang="en-GB" dirty="0"/>
              <a:t>All too often we concentrate on the carrots, the treats we offer all the stakeholders to encourage them to take part in the project. We neglect the cargo, what the project is all about. </a:t>
            </a:r>
          </a:p>
          <a:p>
            <a:endParaRPr lang="en-GB" dirty="0"/>
          </a:p>
        </p:txBody>
      </p:sp>
      <p:sp>
        <p:nvSpPr>
          <p:cNvPr id="4" name="Slide Number Placeholder 3"/>
          <p:cNvSpPr>
            <a:spLocks noGrp="1"/>
          </p:cNvSpPr>
          <p:nvPr>
            <p:ph type="sldNum" sz="quarter" idx="10"/>
          </p:nvPr>
        </p:nvSpPr>
        <p:spPr/>
        <p:txBody>
          <a:bodyPr/>
          <a:lstStyle/>
          <a:p>
            <a:fld id="{83D9FFF0-62B1-44FE-B08D-A997ED2EA4FC}" type="slidenum">
              <a:rPr lang="en-US" smtClean="0"/>
              <a:pPr/>
              <a:t>25</a:t>
            </a:fld>
            <a:endParaRPr lang="en-US"/>
          </a:p>
        </p:txBody>
      </p:sp>
    </p:spTree>
    <p:extLst>
      <p:ext uri="{BB962C8B-B14F-4D97-AF65-F5344CB8AC3E}">
        <p14:creationId xmlns:p14="http://schemas.microsoft.com/office/powerpoint/2010/main" val="1680255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A7717-1843-993D-CC7D-6ED6EC02D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8F5D56-7F54-4280-C4F9-84D32B4B1B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42EEFE-B372-7227-62C0-200C0F67AAE1}"/>
              </a:ext>
            </a:extLst>
          </p:cNvPr>
          <p:cNvSpPr>
            <a:spLocks noGrp="1"/>
          </p:cNvSpPr>
          <p:nvPr>
            <p:ph type="body" idx="1"/>
          </p:nvPr>
        </p:nvSpPr>
        <p:spPr/>
        <p:txBody>
          <a:bodyPr/>
          <a:lstStyle/>
          <a:p>
            <a:pPr defTabSz="963412" fontAlgn="base">
              <a:spcBef>
                <a:spcPct val="30000"/>
              </a:spcBef>
              <a:spcAft>
                <a:spcPct val="0"/>
              </a:spcAft>
              <a:defRPr/>
            </a:pPr>
            <a:r>
              <a:rPr lang="en-GB" dirty="0"/>
              <a:t>The cargo is what it’s all about. </a:t>
            </a:r>
          </a:p>
          <a:p>
            <a:endParaRPr lang="en-GB" dirty="0"/>
          </a:p>
        </p:txBody>
      </p:sp>
      <p:sp>
        <p:nvSpPr>
          <p:cNvPr id="4" name="Slide Number Placeholder 3">
            <a:extLst>
              <a:ext uri="{FF2B5EF4-FFF2-40B4-BE49-F238E27FC236}">
                <a16:creationId xmlns:a16="http://schemas.microsoft.com/office/drawing/2014/main" id="{E48E67D0-9DD5-F8F8-CA07-61968A0D9548}"/>
              </a:ext>
            </a:extLst>
          </p:cNvPr>
          <p:cNvSpPr>
            <a:spLocks noGrp="1"/>
          </p:cNvSpPr>
          <p:nvPr>
            <p:ph type="sldNum" sz="quarter" idx="10"/>
          </p:nvPr>
        </p:nvSpPr>
        <p:spPr/>
        <p:txBody>
          <a:bodyPr/>
          <a:lstStyle/>
          <a:p>
            <a:fld id="{83D9FFF0-62B1-44FE-B08D-A997ED2EA4FC}" type="slidenum">
              <a:rPr lang="en-US" smtClean="0"/>
              <a:pPr/>
              <a:t>26</a:t>
            </a:fld>
            <a:endParaRPr lang="en-US"/>
          </a:p>
        </p:txBody>
      </p:sp>
    </p:spTree>
    <p:extLst>
      <p:ext uri="{BB962C8B-B14F-4D97-AF65-F5344CB8AC3E}">
        <p14:creationId xmlns:p14="http://schemas.microsoft.com/office/powerpoint/2010/main" val="4143526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an example of strategic benefits,</a:t>
            </a:r>
            <a:r>
              <a:rPr lang="en-GB" baseline="0" dirty="0"/>
              <a:t> the 2007 Ambulance Service Reconfiguration. They’re big, Service-wide and firmly connected to objectives. At this level there’s no trivia about ambulance crews using new kit or shaving seconds off call centre response times.</a:t>
            </a:r>
          </a:p>
          <a:p>
            <a:r>
              <a:rPr lang="en-GB" baseline="0" dirty="0"/>
              <a:t>Note that it was all about reorganisation. ‘Saves lives’ had to be tied to the objective of staff development as it’s not a significant concern of this programme. </a:t>
            </a:r>
            <a:endParaRPr lang="en-GB" dirty="0"/>
          </a:p>
        </p:txBody>
      </p:sp>
      <p:sp>
        <p:nvSpPr>
          <p:cNvPr id="4" name="Slide Number Placeholder 3"/>
          <p:cNvSpPr>
            <a:spLocks noGrp="1"/>
          </p:cNvSpPr>
          <p:nvPr>
            <p:ph type="sldNum" sz="quarter" idx="10"/>
          </p:nvPr>
        </p:nvSpPr>
        <p:spPr/>
        <p:txBody>
          <a:bodyPr/>
          <a:lstStyle/>
          <a:p>
            <a:fld id="{012D96EC-0595-47D3-941C-0C74044526B6}" type="slidenum">
              <a:rPr lang="en-GB" smtClean="0"/>
              <a:t>27</a:t>
            </a:fld>
            <a:endParaRPr lang="en-GB"/>
          </a:p>
        </p:txBody>
      </p:sp>
    </p:spTree>
    <p:extLst>
      <p:ext uri="{BB962C8B-B14F-4D97-AF65-F5344CB8AC3E}">
        <p14:creationId xmlns:p14="http://schemas.microsoft.com/office/powerpoint/2010/main" val="1453789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3412" fontAlgn="base">
              <a:spcBef>
                <a:spcPct val="30000"/>
              </a:spcBef>
              <a:spcAft>
                <a:spcPct val="0"/>
              </a:spcAft>
              <a:defRPr/>
            </a:pPr>
            <a:r>
              <a:rPr lang="en-GB" dirty="0"/>
              <a:t>Different stakeholders want different things. Hence the need to work out who you are doing it for and what they perceive as being valuable</a:t>
            </a:r>
          </a:p>
          <a:p>
            <a:endParaRPr lang="en-GB" dirty="0"/>
          </a:p>
        </p:txBody>
      </p:sp>
      <p:sp>
        <p:nvSpPr>
          <p:cNvPr id="4" name="Slide Number Placeholder 3"/>
          <p:cNvSpPr>
            <a:spLocks noGrp="1"/>
          </p:cNvSpPr>
          <p:nvPr>
            <p:ph type="sldNum" sz="quarter" idx="10"/>
          </p:nvPr>
        </p:nvSpPr>
        <p:spPr/>
        <p:txBody>
          <a:bodyPr/>
          <a:lstStyle/>
          <a:p>
            <a:fld id="{83D9FFF0-62B1-44FE-B08D-A997ED2EA4FC}" type="slidenum">
              <a:rPr lang="en-US" smtClean="0"/>
              <a:pPr/>
              <a:t>28</a:t>
            </a:fld>
            <a:endParaRPr lang="en-US"/>
          </a:p>
        </p:txBody>
      </p:sp>
    </p:spTree>
    <p:extLst>
      <p:ext uri="{BB962C8B-B14F-4D97-AF65-F5344CB8AC3E}">
        <p14:creationId xmlns:p14="http://schemas.microsoft.com/office/powerpoint/2010/main" val="2711323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the variety of stakeholders</a:t>
            </a:r>
            <a:r>
              <a:rPr lang="en-GB" baseline="0" dirty="0"/>
              <a:t> here. Note also that the stakeholder may not be who you think it ought to be at first glance. Info for patients is wanted here by the info providers, not the patients themselves.</a:t>
            </a:r>
            <a:endParaRPr lang="en-GB" dirty="0"/>
          </a:p>
        </p:txBody>
      </p:sp>
      <p:sp>
        <p:nvSpPr>
          <p:cNvPr id="4" name="Slide Number Placeholder 3"/>
          <p:cNvSpPr>
            <a:spLocks noGrp="1"/>
          </p:cNvSpPr>
          <p:nvPr>
            <p:ph type="sldNum" sz="quarter" idx="10"/>
          </p:nvPr>
        </p:nvSpPr>
        <p:spPr/>
        <p:txBody>
          <a:bodyPr/>
          <a:lstStyle/>
          <a:p>
            <a:fld id="{012D96EC-0595-47D3-941C-0C74044526B6}" type="slidenum">
              <a:rPr lang="en-GB" smtClean="0"/>
              <a:t>29</a:t>
            </a:fld>
            <a:endParaRPr lang="en-GB"/>
          </a:p>
        </p:txBody>
      </p:sp>
    </p:spTree>
    <p:extLst>
      <p:ext uri="{BB962C8B-B14F-4D97-AF65-F5344CB8AC3E}">
        <p14:creationId xmlns:p14="http://schemas.microsoft.com/office/powerpoint/2010/main" val="1770052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 common view of Benefits Management</a:t>
            </a:r>
            <a:r>
              <a:rPr lang="en-GB" baseline="0" dirty="0"/>
              <a:t> is that it’s not rocket science. True, but it’s nearer rocket engineering. It requires proper planning, meticulous effort, an understanding of the materials and careful tracking of performance if it’s to be done well.</a:t>
            </a:r>
          </a:p>
          <a:p>
            <a:endParaRPr lang="en-GB" baseline="0" dirty="0"/>
          </a:p>
          <a:p>
            <a:r>
              <a:rPr lang="en-GB" dirty="0"/>
              <a:t>I deconstructed</a:t>
            </a:r>
            <a:r>
              <a:rPr lang="en-GB" baseline="0" dirty="0"/>
              <a:t> a job spec for a Benefits Lead. The advert wanted someone who understood the ‘true’ value of Health Informatics so I drew this to show how many things influence true value. I suspect I was a bit too clever for my own good.</a:t>
            </a:r>
            <a:endParaRPr lang="en-GB" dirty="0"/>
          </a:p>
          <a:p>
            <a:endParaRPr lang="en-GB" dirty="0"/>
          </a:p>
          <a:p>
            <a:r>
              <a:rPr lang="en-GB" dirty="0"/>
              <a:t>In</a:t>
            </a:r>
            <a:r>
              <a:rPr lang="en-GB" baseline="0" dirty="0"/>
              <a:t> order to model the true value of technology enabled business change we first have to look at the environment in which we operate. </a:t>
            </a:r>
            <a:r>
              <a:rPr lang="en-GB" dirty="0"/>
              <a:t>The Benefits Lead Job Spec gives us some elements to consider</a:t>
            </a:r>
            <a:r>
              <a:rPr lang="en-GB" baseline="0" dirty="0"/>
              <a:t> and puts things in </a:t>
            </a:r>
            <a:r>
              <a:rPr lang="en-GB" dirty="0"/>
              <a:t>context.</a:t>
            </a:r>
          </a:p>
          <a:p>
            <a:r>
              <a:rPr lang="en-GB" dirty="0"/>
              <a:t>Many &amp;</a:t>
            </a:r>
            <a:r>
              <a:rPr lang="en-GB" baseline="0" dirty="0"/>
              <a:t> Varied Stakeholders – too many to list. </a:t>
            </a:r>
            <a:r>
              <a:rPr lang="en-GB" dirty="0"/>
              <a:t>There are an awful lot of people from an awful lot of different backgrounds here. It’s going to make ‘true’ value an interesting topic.</a:t>
            </a:r>
          </a:p>
          <a:p>
            <a:endParaRPr lang="en-GB" dirty="0"/>
          </a:p>
          <a:p>
            <a:endParaRPr lang="en-GB" dirty="0"/>
          </a:p>
        </p:txBody>
      </p:sp>
      <p:sp>
        <p:nvSpPr>
          <p:cNvPr id="4" name="Slide Number Placeholder 3"/>
          <p:cNvSpPr>
            <a:spLocks noGrp="1"/>
          </p:cNvSpPr>
          <p:nvPr>
            <p:ph type="sldNum" sz="quarter" idx="10"/>
          </p:nvPr>
        </p:nvSpPr>
        <p:spPr/>
        <p:txBody>
          <a:bodyPr/>
          <a:lstStyle/>
          <a:p>
            <a:fld id="{B911FE8B-06EF-4479-844D-63AF7A3A3BF1}" type="slidenum">
              <a:rPr lang="en-GB" smtClean="0"/>
              <a:t>3</a:t>
            </a:fld>
            <a:endParaRPr lang="en-GB"/>
          </a:p>
        </p:txBody>
      </p:sp>
    </p:spTree>
    <p:extLst>
      <p:ext uri="{BB962C8B-B14F-4D97-AF65-F5344CB8AC3E}">
        <p14:creationId xmlns:p14="http://schemas.microsoft.com/office/powerpoint/2010/main" val="3239226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condensed version of Secondary Uses Service from a benefits review of the live service 2010</a:t>
            </a:r>
            <a:r>
              <a:rPr lang="en-GB" baseline="0" dirty="0"/>
              <a:t> </a:t>
            </a:r>
            <a:r>
              <a:rPr lang="en-GB" sz="1200" dirty="0"/>
              <a:t>to prove it was a worthwhile use of resources. It fits on a PowerPoint slide and is legible in a report. It’s simplified into means, ways and ends and summarises what Secondary Uses Service (SUS) achieves. </a:t>
            </a:r>
          </a:p>
        </p:txBody>
      </p:sp>
      <p:sp>
        <p:nvSpPr>
          <p:cNvPr id="4" name="Slide Number Placeholder 3"/>
          <p:cNvSpPr>
            <a:spLocks noGrp="1"/>
          </p:cNvSpPr>
          <p:nvPr>
            <p:ph type="sldNum" sz="quarter" idx="10"/>
          </p:nvPr>
        </p:nvSpPr>
        <p:spPr/>
        <p:txBody>
          <a:bodyPr/>
          <a:lstStyle/>
          <a:p>
            <a:fld id="{012D96EC-0595-47D3-941C-0C74044526B6}" type="slidenum">
              <a:rPr lang="en-GB" smtClean="0"/>
              <a:t>30</a:t>
            </a:fld>
            <a:endParaRPr lang="en-GB"/>
          </a:p>
        </p:txBody>
      </p:sp>
    </p:spTree>
    <p:extLst>
      <p:ext uri="{BB962C8B-B14F-4D97-AF65-F5344CB8AC3E}">
        <p14:creationId xmlns:p14="http://schemas.microsoft.com/office/powerpoint/2010/main" val="423617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uncondensed version</a:t>
            </a:r>
            <a:r>
              <a:rPr lang="en-GB" baseline="0" dirty="0"/>
              <a:t> just to show that the real story behind the summary wasn’t quite so simple.</a:t>
            </a:r>
            <a:endParaRPr lang="en-GB" dirty="0"/>
          </a:p>
        </p:txBody>
      </p:sp>
      <p:sp>
        <p:nvSpPr>
          <p:cNvPr id="4" name="Slide Number Placeholder 3"/>
          <p:cNvSpPr>
            <a:spLocks noGrp="1"/>
          </p:cNvSpPr>
          <p:nvPr>
            <p:ph type="sldNum" sz="quarter" idx="10"/>
          </p:nvPr>
        </p:nvSpPr>
        <p:spPr/>
        <p:txBody>
          <a:bodyPr/>
          <a:lstStyle/>
          <a:p>
            <a:fld id="{012D96EC-0595-47D3-941C-0C74044526B6}" type="slidenum">
              <a:rPr lang="en-GB" smtClean="0"/>
              <a:t>31</a:t>
            </a:fld>
            <a:endParaRPr lang="en-GB"/>
          </a:p>
        </p:txBody>
      </p:sp>
    </p:spTree>
    <p:extLst>
      <p:ext uri="{BB962C8B-B14F-4D97-AF65-F5344CB8AC3E}">
        <p14:creationId xmlns:p14="http://schemas.microsoft.com/office/powerpoint/2010/main" val="4194570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94475-29A3-4A47-AC57-AAF64C65B2EA}" type="slidenum">
              <a:rPr lang="en-GB"/>
              <a:pPr/>
              <a:t>32</a:t>
            </a:fld>
            <a:endParaRPr lang="en-GB"/>
          </a:p>
        </p:txBody>
      </p:sp>
      <p:sp>
        <p:nvSpPr>
          <p:cNvPr id="2298882" name="Rectangle 2"/>
          <p:cNvSpPr>
            <a:spLocks noGrp="1" noRot="1" noChangeAspect="1" noChangeArrowheads="1" noTextEdit="1"/>
          </p:cNvSpPr>
          <p:nvPr>
            <p:ph type="sldImg"/>
          </p:nvPr>
        </p:nvSpPr>
        <p:spPr>
          <a:ln/>
        </p:spPr>
      </p:sp>
      <p:sp>
        <p:nvSpPr>
          <p:cNvPr id="2298883" name="Rectangle 3"/>
          <p:cNvSpPr>
            <a:spLocks noGrp="1" noChangeArrowheads="1"/>
          </p:cNvSpPr>
          <p:nvPr>
            <p:ph type="body" idx="1"/>
          </p:nvPr>
        </p:nvSpPr>
        <p:spPr/>
        <p:txBody>
          <a:bodyPr/>
          <a:lstStyle/>
          <a:p>
            <a:r>
              <a:rPr lang="en-GB" dirty="0"/>
              <a:t>Strategic decision making starts and ends with subjective events chosen by people. In applying Benefits Management, we have a framework to give us confidence that the final decision was the best we could do. Though driven by the subjective, it contains a bit more logic than gut feeling or simply tossing a coin.</a:t>
            </a:r>
          </a:p>
          <a:p>
            <a:r>
              <a:rPr lang="en-GB" dirty="0"/>
              <a:t>Between the Subjective Start and the Subjective Stop we have in Benefits Management a method to improve the choices made and the results delivered.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12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marL="0" marR="0" lvl="0" indent="0" algn="r" defTabSz="7620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solidFill>
                <a:effectLst/>
                <a:uLnTx/>
                <a:uFillTx/>
                <a:latin typeface="Calibri"/>
                <a:ea typeface="+mn-ea"/>
                <a:cs typeface="+mn-cs"/>
              </a:rPr>
              <a:t>1</a:t>
            </a:r>
          </a:p>
        </p:txBody>
      </p:sp>
      <p:sp>
        <p:nvSpPr>
          <p:cNvPr id="512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12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126" name="Rectangle 6"/>
          <p:cNvSpPr>
            <a:spLocks noGrp="1" noRot="1" noChangeAspect="1" noChangeArrowheads="1" noTextEdit="1"/>
          </p:cNvSpPr>
          <p:nvPr>
            <p:ph type="sldImg"/>
          </p:nvPr>
        </p:nvSpPr>
        <p:spPr>
          <a:xfrm>
            <a:off x="393700" y="692150"/>
            <a:ext cx="6070600" cy="3416300"/>
          </a:xfrm>
          <a:ln cap="flat"/>
        </p:spPr>
      </p:sp>
      <p:sp>
        <p:nvSpPr>
          <p:cNvPr id="5127" name="Rectangle 7"/>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894733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A5C39E-6B5C-4E07-8992-0B704F9134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426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C28FA-C435-46FF-8AE0-8E89EE093351}" type="slidenum">
              <a:rPr lang="en-GB"/>
              <a:pPr/>
              <a:t>4</a:t>
            </a:fld>
            <a:endParaRPr lang="en-GB"/>
          </a:p>
        </p:txBody>
      </p:sp>
      <p:sp>
        <p:nvSpPr>
          <p:cNvPr id="2325506" name="Rectangle 2"/>
          <p:cNvSpPr>
            <a:spLocks noGrp="1" noRot="1" noChangeAspect="1" noChangeArrowheads="1" noTextEdit="1"/>
          </p:cNvSpPr>
          <p:nvPr>
            <p:ph type="sldImg"/>
          </p:nvPr>
        </p:nvSpPr>
        <p:spPr>
          <a:ln/>
        </p:spPr>
      </p:sp>
      <p:sp>
        <p:nvSpPr>
          <p:cNvPr id="2325507" name="Rectangle 3"/>
          <p:cNvSpPr>
            <a:spLocks noGrp="1" noChangeArrowheads="1"/>
          </p:cNvSpPr>
          <p:nvPr>
            <p:ph type="body" idx="1"/>
          </p:nvPr>
        </p:nvSpPr>
        <p:spPr/>
        <p:txBody>
          <a:bodyPr/>
          <a:lstStyle/>
          <a:p>
            <a:pPr>
              <a:lnSpc>
                <a:spcPct val="80000"/>
              </a:lnSpc>
            </a:pPr>
            <a:r>
              <a:rPr lang="en-GB" sz="900" dirty="0"/>
              <a:t>Rule Number One</a:t>
            </a:r>
          </a:p>
          <a:p>
            <a:pPr>
              <a:lnSpc>
                <a:spcPct val="80000"/>
              </a:lnSpc>
            </a:pPr>
            <a:r>
              <a:rPr lang="en-GB" sz="900" dirty="0"/>
              <a:t>Strategic decision making starts and ends with subjective events chosen by people. It’s a matter of knowing</a:t>
            </a:r>
            <a:r>
              <a:rPr lang="en-GB" sz="900" baseline="0" dirty="0"/>
              <a:t> where to start and when to stop.</a:t>
            </a:r>
            <a:endParaRPr lang="en-GB" sz="900" dirty="0"/>
          </a:p>
          <a:p>
            <a:pPr>
              <a:lnSpc>
                <a:spcPct val="80000"/>
              </a:lnSpc>
            </a:pPr>
            <a:endParaRPr lang="en-GB" sz="900" dirty="0"/>
          </a:p>
          <a:p>
            <a:pPr>
              <a:lnSpc>
                <a:spcPct val="80000"/>
              </a:lnSpc>
            </a:pPr>
            <a:r>
              <a:rPr lang="en-GB" sz="900" dirty="0"/>
              <a:t>Given that strategic decision making is a human activity, we can never entirely eliminate human weaknesses and strengths. There is no workable production line that churns out good decisions. We are faced with human subjectivity throughout the decision project lifecycle. This is where the 'in-flight magazine' school of portfolio selection often appears. The CEO reads something that strikes a chord; 'Everyone who's anyone has a Portal', ‘Open source is the ultimate</a:t>
            </a:r>
            <a:r>
              <a:rPr lang="en-GB" sz="900" baseline="0" dirty="0"/>
              <a:t> Free Good</a:t>
            </a:r>
            <a:r>
              <a:rPr lang="en-GB" sz="900" dirty="0"/>
              <a:t>', ‘Every CEO needs SEO'. Everyone then jumps to deliver this vision without analysing how valid it was in the first place.</a:t>
            </a:r>
          </a:p>
          <a:p>
            <a:pPr>
              <a:lnSpc>
                <a:spcPct val="80000"/>
              </a:lnSpc>
            </a:pPr>
            <a:endParaRPr lang="en-GB" sz="900" dirty="0"/>
          </a:p>
          <a:p>
            <a:pPr>
              <a:lnSpc>
                <a:spcPct val="80000"/>
              </a:lnSpc>
            </a:pPr>
            <a:r>
              <a:rPr lang="en-GB" sz="900" dirty="0"/>
              <a:t>ISIP was the NHS’s attempt to avoid the ‘in-flight magazine’.</a:t>
            </a:r>
          </a:p>
          <a:p>
            <a:pPr>
              <a:lnSpc>
                <a:spcPct val="80000"/>
              </a:lnSpc>
            </a:pPr>
            <a:endParaRPr lang="en-GB" sz="9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8E291B-9AE9-4C2F-BA68-F4AC68A4077C}" type="slidenum">
              <a:rPr lang="en-GB"/>
              <a:pPr/>
              <a:t>5</a:t>
            </a:fld>
            <a:endParaRPr lang="en-GB"/>
          </a:p>
        </p:txBody>
      </p:sp>
      <p:sp>
        <p:nvSpPr>
          <p:cNvPr id="2330626" name="Rectangle 2"/>
          <p:cNvSpPr>
            <a:spLocks noGrp="1" noRot="1" noChangeAspect="1" noChangeArrowheads="1" noTextEdit="1"/>
          </p:cNvSpPr>
          <p:nvPr>
            <p:ph type="sldImg"/>
          </p:nvPr>
        </p:nvSpPr>
        <p:spPr>
          <a:ln/>
        </p:spPr>
      </p:sp>
      <p:sp>
        <p:nvSpPr>
          <p:cNvPr id="2330627" name="Rectangle 3"/>
          <p:cNvSpPr>
            <a:spLocks noGrp="1" noChangeArrowheads="1"/>
          </p:cNvSpPr>
          <p:nvPr>
            <p:ph type="body" idx="1"/>
          </p:nvPr>
        </p:nvSpPr>
        <p:spPr/>
        <p:txBody>
          <a:bodyPr/>
          <a:lstStyle/>
          <a:p>
            <a:r>
              <a:rPr lang="en-GB"/>
              <a:t>My aim today is to give you some lessons to take away. Even if you are a well established BM practitioner, it’s nice to know that other people have hit the same snags that you have and that the snags are not insurmountable.</a:t>
            </a:r>
          </a:p>
          <a:p>
            <a:r>
              <a:rPr lang="en-GB"/>
              <a:t>If you are new to BM then the bad news is that it isn’t always easy. The good news is that it isn’t always impossible.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Here’s the sort of thing that interferes</a:t>
            </a:r>
            <a:r>
              <a:rPr lang="en-GB" b="0" baseline="0" dirty="0"/>
              <a:t> with rational decision making. </a:t>
            </a:r>
            <a:r>
              <a:rPr lang="en-GB" b="0" dirty="0"/>
              <a:t>There’s some excellent stuff on the ways that psychology affects economic decision making in Daniel </a:t>
            </a:r>
            <a:r>
              <a:rPr lang="en-GB" b="0" dirty="0" err="1"/>
              <a:t>Kahnemann’s</a:t>
            </a:r>
            <a:r>
              <a:rPr lang="en-GB" b="0" dirty="0"/>
              <a:t> book Thinking, Fast and Slow. </a:t>
            </a:r>
          </a:p>
          <a:p>
            <a:endParaRPr lang="en-GB" b="0" dirty="0"/>
          </a:p>
          <a:p>
            <a:r>
              <a:rPr lang="en-GB" b="1" dirty="0"/>
              <a:t>Prediction – pre Business Case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Optimism Bias – Expecting too much in terms of results, cost and time despite previous experience. This is now recognised</a:t>
            </a:r>
            <a:r>
              <a:rPr lang="en-GB" baseline="0" dirty="0"/>
              <a:t> and often included in business cases. Which means people have started gaming with it, claim double . </a:t>
            </a:r>
            <a:endParaRPr lang="en-GB" dirty="0"/>
          </a:p>
          <a:p>
            <a:r>
              <a:rPr lang="en-GB" dirty="0"/>
              <a:t>Strategic Misrepresentation – </a:t>
            </a:r>
            <a:r>
              <a:rPr lang="en-GB" dirty="0" err="1"/>
              <a:t>Flyvbjerg</a:t>
            </a:r>
            <a:r>
              <a:rPr lang="en-GB" dirty="0"/>
              <a:t>, conscious</a:t>
            </a:r>
            <a:r>
              <a:rPr lang="en-GB" baseline="0" dirty="0"/>
              <a:t> </a:t>
            </a:r>
            <a:r>
              <a:rPr lang="en-GB" dirty="0"/>
              <a:t>deliberate</a:t>
            </a:r>
            <a:r>
              <a:rPr lang="en-GB" baseline="0" dirty="0"/>
              <a:t> </a:t>
            </a:r>
            <a:r>
              <a:rPr lang="en-GB" dirty="0"/>
              <a:t>lying</a:t>
            </a:r>
            <a:r>
              <a:rPr lang="en-GB" baseline="0" dirty="0"/>
              <a:t> to get the business case approved. International analysis of transport infrastructure, just about every business case lied about the potential benefits to be achieved.</a:t>
            </a:r>
          </a:p>
          <a:p>
            <a:r>
              <a:rPr lang="en-GB" dirty="0"/>
              <a:t>Anchoring – Anchor on the first estimate, no matter how inaccurate</a:t>
            </a:r>
            <a:r>
              <a:rPr lang="en-GB" baseline="0" dirty="0"/>
              <a:t> and then fail to change sufficiently despite knowing it was wrong. It’s why salespeople start on an impossibly high note, “This is the best thing since sliced bread”. It will still feel that way even when the facts have destroyed their argument. </a:t>
            </a:r>
            <a:endParaRPr lang="en-GB" dirty="0"/>
          </a:p>
          <a:p>
            <a:r>
              <a:rPr lang="en-GB" dirty="0"/>
              <a:t>WYSIATI – What You See Is All There Is (</a:t>
            </a:r>
            <a:r>
              <a:rPr lang="en-GB" dirty="0" err="1"/>
              <a:t>Kahnemann</a:t>
            </a:r>
            <a:r>
              <a:rPr lang="en-GB" dirty="0"/>
              <a:t>),</a:t>
            </a:r>
            <a:r>
              <a:rPr lang="en-GB" baseline="0" dirty="0"/>
              <a:t> ignoring the existence of other evidence, failing to look for alternatives.</a:t>
            </a:r>
            <a:endParaRPr lang="en-GB" dirty="0"/>
          </a:p>
          <a:p>
            <a:endParaRPr lang="en-GB" b="1" dirty="0"/>
          </a:p>
          <a:p>
            <a:r>
              <a:rPr lang="en-GB" b="1" dirty="0"/>
              <a:t>Delivery – work in progress</a:t>
            </a:r>
          </a:p>
          <a:p>
            <a:r>
              <a:rPr lang="en-GB" dirty="0"/>
              <a:t>Illusion of Control – Assuming</a:t>
            </a:r>
            <a:r>
              <a:rPr lang="en-GB" baseline="0" dirty="0"/>
              <a:t> it all goes to plan… Belief that you have full control of the situation, not mitigating the risks.</a:t>
            </a:r>
            <a:endParaRPr lang="en-GB" dirty="0"/>
          </a:p>
          <a:p>
            <a:r>
              <a:rPr lang="en-GB" dirty="0"/>
              <a:t>Confirmation Bias – Filtering the evidence to fit your expectations, seeing only what you want to see.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Affect Heuristic – Seeing the positive in things (and people)</a:t>
            </a:r>
            <a:r>
              <a:rPr lang="en-GB" baseline="0" dirty="0"/>
              <a:t> </a:t>
            </a:r>
            <a:r>
              <a:rPr lang="en-GB" dirty="0"/>
              <a:t>we like, and negative in things we don’t. The halo effect of the singer, not the song. </a:t>
            </a:r>
          </a:p>
          <a:p>
            <a:r>
              <a:rPr lang="en-GB" dirty="0"/>
              <a:t>Framing – Making</a:t>
            </a:r>
            <a:r>
              <a:rPr lang="en-GB" baseline="0" dirty="0"/>
              <a:t> a choice dependent on the way the options are phrased. “It could be you!”, or “It’s almost certain it won’t be you.” Good news / bad news stories in performance reports.</a:t>
            </a:r>
            <a:endParaRPr lang="en-GB" dirty="0"/>
          </a:p>
          <a:p>
            <a:r>
              <a:rPr lang="en-GB" dirty="0"/>
              <a:t>Regression to the Mean – A knee-jerk reaction to a one-off. Reward and punishment are both usually followed by a more average result, hence we believe punishment</a:t>
            </a:r>
            <a:r>
              <a:rPr lang="en-GB" baseline="0" dirty="0"/>
              <a:t> motivates.</a:t>
            </a:r>
            <a:endParaRPr lang="en-GB" dirty="0"/>
          </a:p>
          <a:p>
            <a:endParaRPr lang="en-GB" dirty="0"/>
          </a:p>
        </p:txBody>
      </p:sp>
      <p:sp>
        <p:nvSpPr>
          <p:cNvPr id="4" name="Slide Number Placeholder 3"/>
          <p:cNvSpPr>
            <a:spLocks noGrp="1"/>
          </p:cNvSpPr>
          <p:nvPr>
            <p:ph type="sldNum" sz="quarter" idx="10"/>
          </p:nvPr>
        </p:nvSpPr>
        <p:spPr/>
        <p:txBody>
          <a:bodyPr/>
          <a:lstStyle/>
          <a:p>
            <a:fld id="{29CEE1B3-A25B-4DC8-856C-12F5CBC6302F}" type="slidenum">
              <a:rPr lang="en-GB" smtClean="0"/>
              <a:pPr/>
              <a:t>6</a:t>
            </a:fld>
            <a:endParaRPr lang="en-GB"/>
          </a:p>
        </p:txBody>
      </p:sp>
    </p:spTree>
    <p:extLst>
      <p:ext uri="{BB962C8B-B14F-4D97-AF65-F5344CB8AC3E}">
        <p14:creationId xmlns:p14="http://schemas.microsoft.com/office/powerpoint/2010/main" val="1269833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34626A-931A-4924-805D-4686800DB008}" type="slidenum">
              <a:rPr lang="en-GB"/>
              <a:pPr/>
              <a:t>7</a:t>
            </a:fld>
            <a:endParaRPr lang="en-GB"/>
          </a:p>
        </p:txBody>
      </p:sp>
      <p:sp>
        <p:nvSpPr>
          <p:cNvPr id="2328578" name="Rectangle 2"/>
          <p:cNvSpPr>
            <a:spLocks noGrp="1" noRot="1" noChangeAspect="1" noChangeArrowheads="1" noTextEdit="1"/>
          </p:cNvSpPr>
          <p:nvPr>
            <p:ph type="sldImg"/>
          </p:nvPr>
        </p:nvSpPr>
        <p:spPr>
          <a:ln/>
        </p:spPr>
      </p:sp>
      <p:sp>
        <p:nvSpPr>
          <p:cNvPr id="2328579" name="Rectangle 3"/>
          <p:cNvSpPr>
            <a:spLocks noGrp="1" noChangeArrowheads="1"/>
          </p:cNvSpPr>
          <p:nvPr>
            <p:ph type="body" idx="1"/>
          </p:nvPr>
        </p:nvSpPr>
        <p:spPr/>
        <p:txBody>
          <a:bodyPr/>
          <a:lstStyle/>
          <a:p>
            <a:r>
              <a:rPr lang="en-GB" sz="1000" dirty="0"/>
              <a:t>Setting the Scene</a:t>
            </a:r>
          </a:p>
          <a:p>
            <a:endParaRPr lang="en-GB" sz="1000" dirty="0"/>
          </a:p>
          <a:p>
            <a:r>
              <a:rPr lang="en-GB" sz="1000" dirty="0"/>
              <a:t>The NHS Integrated Service Improvement Programme (ISIP) was leading a fresh approach to transformational change to deliver quality and value.</a:t>
            </a:r>
          </a:p>
          <a:p>
            <a:r>
              <a:rPr lang="en-GB" sz="1000" dirty="0"/>
              <a:t>Local Health Communities (LHCs) were</a:t>
            </a:r>
            <a:r>
              <a:rPr lang="en-GB" sz="1000" baseline="0" dirty="0"/>
              <a:t> collaborations of bodies with an interest in healthcare, Primary Care Trust (now CCGs) who commission or buy the services, Hospitals and Community Care providers, GPs and Local Authorities.</a:t>
            </a:r>
          </a:p>
          <a:p>
            <a:r>
              <a:rPr lang="en-GB" sz="1000" baseline="0" dirty="0"/>
              <a:t>The ISIP planning process consisted of ‘As is’ baseline, future state and gap analysis. Priority objectives were then set and change programmes established that used the new (CfH provided) IT in conjunction with the Community’s other resources.</a:t>
            </a:r>
            <a:endParaRPr lang="en-GB" sz="1000" dirty="0"/>
          </a:p>
          <a:p>
            <a:r>
              <a:rPr lang="en-GB" sz="1000" dirty="0"/>
              <a:t>Of course, setting objectives by itself didn’t achieve anything. To make sure things happen so that the objectives were reached the LHC had to commit itself to a number of actions to change itself. The planners were to identify a small number of programmes. These programmes would:</a:t>
            </a:r>
          </a:p>
          <a:p>
            <a:r>
              <a:rPr lang="en-GB" sz="1000" dirty="0"/>
              <a:t>Involve all the organisations in the LHC working together across boundaries</a:t>
            </a:r>
          </a:p>
          <a:p>
            <a:r>
              <a:rPr lang="en-GB" sz="1000" dirty="0"/>
              <a:t>Improve the care experienced by the patient</a:t>
            </a:r>
          </a:p>
          <a:p>
            <a:r>
              <a:rPr lang="en-GB" sz="1000" dirty="0"/>
              <a:t>Produce lasting change in the health and care delivery system</a:t>
            </a:r>
          </a:p>
          <a:p>
            <a:r>
              <a:rPr lang="en-GB" sz="1000" dirty="0"/>
              <a:t>Produce measurable benefits</a:t>
            </a:r>
          </a:p>
          <a:p>
            <a:endParaRPr lang="en-GB" sz="1000" dirty="0"/>
          </a:p>
          <a:p>
            <a:r>
              <a:rPr lang="en-GB" sz="1000" dirty="0"/>
              <a:t>Each programme would have a Benefits Realisation Plan as would all its constituent projects.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0D9FDF-D831-45B2-9894-47F38AC68049}" type="slidenum">
              <a:rPr lang="en-GB"/>
              <a:pPr/>
              <a:t>8</a:t>
            </a:fld>
            <a:endParaRPr lang="en-GB"/>
          </a:p>
        </p:txBody>
      </p:sp>
      <p:sp>
        <p:nvSpPr>
          <p:cNvPr id="2285570" name="Rectangle 2"/>
          <p:cNvSpPr>
            <a:spLocks noGrp="1" noRot="1" noChangeAspect="1" noChangeArrowheads="1" noTextEdit="1"/>
          </p:cNvSpPr>
          <p:nvPr>
            <p:ph type="sldImg"/>
          </p:nvPr>
        </p:nvSpPr>
        <p:spPr>
          <a:ln/>
        </p:spPr>
      </p:sp>
      <p:sp>
        <p:nvSpPr>
          <p:cNvPr id="2285571" name="Rectangle 3"/>
          <p:cNvSpPr>
            <a:spLocks noGrp="1" noChangeArrowheads="1"/>
          </p:cNvSpPr>
          <p:nvPr>
            <p:ph type="body" idx="1"/>
          </p:nvPr>
        </p:nvSpPr>
        <p:spPr/>
        <p:txBody>
          <a:bodyPr/>
          <a:lstStyle/>
          <a:p>
            <a:r>
              <a:rPr lang="en-GB" dirty="0"/>
              <a:t>ISIP had commitment from the top. It was driven by Directors of Service Improvement and had senior input from Workforce Development, the National Institute for Innovation and Improvement and Connecting for Health.</a:t>
            </a:r>
          </a:p>
          <a:p>
            <a:r>
              <a:rPr lang="en-GB" dirty="0"/>
              <a:t>The Central Team produced guidance, managed the senior stakeholders (stalked the corridors of power) and controlled communications</a:t>
            </a:r>
          </a:p>
          <a:p>
            <a:r>
              <a:rPr lang="en-GB" dirty="0"/>
              <a:t>ISIP Field Support, one person / Strategic Health Authority supported local planners and implementers as they learned the method and applied it. We liaised between LHCs and the Central team, interpreting central guidance to local circumstances. We were the people who had to introduce the concept of Benefits Management (in an ISIP setting) to the people who would actually have to use it.</a:t>
            </a:r>
          </a:p>
          <a:p>
            <a:r>
              <a:rPr lang="en-GB" dirty="0"/>
              <a:t>Our tasks were to assist LHCs in reviewing their original ISI Plan and producing their first Benefits Realisation Plans for their Integrated Change Programmes.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B52FA-0D3E-4B14-8B1E-C612D14267EB}" type="slidenum">
              <a:rPr lang="en-GB"/>
              <a:pPr/>
              <a:t>9</a:t>
            </a:fld>
            <a:endParaRPr lang="en-GB"/>
          </a:p>
        </p:txBody>
      </p:sp>
      <p:sp>
        <p:nvSpPr>
          <p:cNvPr id="2331650" name="Rectangle 2"/>
          <p:cNvSpPr>
            <a:spLocks noGrp="1" noRot="1" noChangeAspect="1" noChangeArrowheads="1" noTextEdit="1"/>
          </p:cNvSpPr>
          <p:nvPr>
            <p:ph type="sldImg"/>
          </p:nvPr>
        </p:nvSpPr>
        <p:spPr>
          <a:ln/>
        </p:spPr>
      </p:sp>
      <p:sp>
        <p:nvSpPr>
          <p:cNvPr id="2331651" name="Rectangle 3"/>
          <p:cNvSpPr>
            <a:spLocks noGrp="1" noChangeArrowheads="1"/>
          </p:cNvSpPr>
          <p:nvPr>
            <p:ph type="body" idx="1"/>
          </p:nvPr>
        </p:nvSpPr>
        <p:spPr/>
        <p:txBody>
          <a:bodyPr/>
          <a:lstStyle/>
          <a:p>
            <a:r>
              <a:rPr lang="en-GB" sz="1000" dirty="0"/>
              <a:t>Like most national instructions and guidance, ISIP hit the NHS via letters to SHA Chief Executives for them to cascade down their organisations until they eventually landed on the right desk. This meant that the ‘right desk’ wasn’t quite as high up the organisation as we might have liked. Because ISIP talked of plans, it ended with the planners.</a:t>
            </a:r>
          </a:p>
          <a:p>
            <a:r>
              <a:rPr lang="en-GB" sz="1000" dirty="0"/>
              <a:t>Governance was a significant issue. LHCs were not legal entities but groups of care providers working together to deliver ‘joined up’ care within a geographical boundary. Some were more firmly established than others. Most lacked common objectives, clear terms of reference and corporate responsibility. There was a significant element of bottom-up planning instead of top-down vision.</a:t>
            </a:r>
          </a:p>
          <a:p>
            <a:endParaRPr lang="en-GB" sz="1000" dirty="0"/>
          </a:p>
          <a:p>
            <a:pPr eaLnBrk="1" hangingPunct="1">
              <a:lnSpc>
                <a:spcPct val="100000"/>
              </a:lnSpc>
              <a:spcBef>
                <a:spcPct val="50000"/>
              </a:spcBef>
            </a:pPr>
            <a:r>
              <a:rPr lang="en-GB" sz="1000" dirty="0"/>
              <a:t>The typical audience of people we met was a mix of sad BM fans, the woolly types who couldn’t grasp the concept of measurable benefits and most of all people who planned rather than people who </a:t>
            </a:r>
            <a:r>
              <a:rPr lang="en-GB" sz="1000" b="1" i="1" dirty="0"/>
              <a:t>did</a:t>
            </a:r>
            <a:r>
              <a:rPr lang="en-GB" sz="1000" dirty="0"/>
              <a:t>. </a:t>
            </a:r>
          </a:p>
          <a:p>
            <a:pPr eaLnBrk="1" hangingPunct="1">
              <a:lnSpc>
                <a:spcPct val="100000"/>
              </a:lnSpc>
              <a:spcBef>
                <a:spcPct val="50000"/>
              </a:spcBef>
            </a:pPr>
            <a:r>
              <a:rPr lang="en-GB" sz="1000" dirty="0"/>
              <a:t>10% became BM converts. They had been waiting for something to improve their decision making and felt this was it. They read around the subject and made constructive criticisms of the guidance.</a:t>
            </a:r>
          </a:p>
          <a:p>
            <a:pPr eaLnBrk="1" hangingPunct="1">
              <a:lnSpc>
                <a:spcPct val="100000"/>
              </a:lnSpc>
              <a:spcBef>
                <a:spcPct val="50000"/>
              </a:spcBef>
            </a:pPr>
            <a:r>
              <a:rPr lang="en-GB" sz="1000" dirty="0"/>
              <a:t>20% remained sceptical. Even when they accepted the value of BM, they really weren’t keen on the admin. The logic and rationality of BM puts off some of the more creative types who prefer a leap of faith to a decent cost/benefit analysis.</a:t>
            </a:r>
          </a:p>
          <a:p>
            <a:pPr eaLnBrk="1" hangingPunct="1">
              <a:lnSpc>
                <a:spcPct val="100000"/>
              </a:lnSpc>
              <a:spcBef>
                <a:spcPct val="50000"/>
              </a:spcBef>
            </a:pPr>
            <a:r>
              <a:rPr lang="en-GB" sz="1000" dirty="0"/>
              <a:t>The middle 70% saw value in the method. They would leave workshops thanking us for a useful session. The follow-up was a bit lacking though. Like any other project, there are people who do their action points and then wait to be told what to do next.</a:t>
            </a:r>
          </a:p>
          <a:p>
            <a:pPr eaLnBrk="1" hangingPunct="1">
              <a:lnSpc>
                <a:spcPct val="100000"/>
              </a:lnSpc>
              <a:spcBef>
                <a:spcPct val="50000"/>
              </a:spcBef>
            </a:pPr>
            <a:r>
              <a:rPr lang="en-GB" sz="1000" dirty="0"/>
              <a:t>The functional breakdown of the planning teams was biased towards the planners. The LHCs were multi-agency bodies but the teams didn’t get full representation. The hospitals who were busy worrying about getting Foundation status (a degree of autonomy) and financial deficit didn’t take the opportunity to work in close partnership with their customers.</a:t>
            </a:r>
          </a:p>
          <a:p>
            <a:endParaRPr lang="en-GB" sz="10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e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9"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val="0"/>
              </a:ext>
            </a:extLst>
          </a:blip>
          <a:srcRect t="29348" b="20946"/>
          <a:stretch/>
        </p:blipFill>
        <p:spPr>
          <a:xfrm>
            <a:off x="0" y="1836000"/>
            <a:ext cx="9144000" cy="2556000"/>
          </a:xfrm>
          <a:prstGeom prst="rect">
            <a:avLst/>
          </a:prstGeom>
        </p:spPr>
      </p:pic>
    </p:spTree>
    <p:extLst>
      <p:ext uri="{BB962C8B-B14F-4D97-AF65-F5344CB8AC3E}">
        <p14:creationId xmlns:p14="http://schemas.microsoft.com/office/powerpoint/2010/main" val="132672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1F9D6EA-53C1-4056-A5B8-5AF66D913895}" type="datetime1">
              <a:rPr lang="en-GB" smtClean="0"/>
              <a:t>08/03/2024</a:t>
            </a:fld>
            <a:endParaRPr lang="en-GB" dirty="0"/>
          </a:p>
        </p:txBody>
      </p:sp>
      <p:sp>
        <p:nvSpPr>
          <p:cNvPr id="5" name="Footer Placeholder 4"/>
          <p:cNvSpPr>
            <a:spLocks noGrp="1"/>
          </p:cNvSpPr>
          <p:nvPr>
            <p:ph type="ftr" sz="quarter" idx="11"/>
          </p:nvPr>
        </p:nvSpPr>
        <p:spPr/>
        <p:txBody>
          <a:bodyPr/>
          <a:lstStyle/>
          <a:p>
            <a:r>
              <a:rPr lang="en-GB"/>
              <a:t>Click to edit master footer style</a:t>
            </a:r>
            <a:endParaRPr lang="en-GB" dirty="0"/>
          </a:p>
        </p:txBody>
      </p:sp>
      <p:sp>
        <p:nvSpPr>
          <p:cNvPr id="6" name="Slide Number Placeholder 5"/>
          <p:cNvSpPr>
            <a:spLocks noGrp="1"/>
          </p:cNvSpPr>
          <p:nvPr>
            <p:ph type="sldNum" sz="quarter" idx="12"/>
          </p:nvPr>
        </p:nvSpPr>
        <p:spPr/>
        <p:txBody>
          <a:bodyPr/>
          <a:lstStyle/>
          <a:p>
            <a:fld id="{4F2E129E-16B7-480B-972E-C025DBFD1D53}" type="slidenum">
              <a:rPr lang="en-GB" smtClean="0"/>
              <a:t>‹#›</a:t>
            </a:fld>
            <a:endParaRPr lang="en-GB" dirty="0"/>
          </a:p>
        </p:txBody>
      </p:sp>
      <p:pic>
        <p:nvPicPr>
          <p:cNvPr id="7" name="Picture 6">
            <a:extLst>
              <a:ext uri="{FF2B5EF4-FFF2-40B4-BE49-F238E27FC236}">
                <a16:creationId xmlns:a16="http://schemas.microsoft.com/office/drawing/2014/main" id="{FCB1F876-5E04-8CE6-63B9-7ABA6422F1B1}"/>
              </a:ext>
            </a:extLst>
          </p:cNvPr>
          <p:cNvPicPr>
            <a:picLocks noChangeAspect="1"/>
          </p:cNvPicPr>
          <p:nvPr/>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3617107603"/>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5AE02DD-B5CD-4FD7-A1E9-5C9796921859}"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86DFC2-2D5E-492F-8281-570747544E44}" type="slidenum">
              <a:rPr lang="en-GB" smtClean="0"/>
              <a:t>‹#›</a:t>
            </a:fld>
            <a:endParaRPr lang="en-GB"/>
          </a:p>
        </p:txBody>
      </p:sp>
      <p:pic>
        <p:nvPicPr>
          <p:cNvPr id="8" name="Picture 7">
            <a:extLst>
              <a:ext uri="{FF2B5EF4-FFF2-40B4-BE49-F238E27FC236}">
                <a16:creationId xmlns:a16="http://schemas.microsoft.com/office/drawing/2014/main" id="{2AF85032-F5CD-A910-FA91-F34FD580D6F3}"/>
              </a:ext>
            </a:extLst>
          </p:cNvPr>
          <p:cNvPicPr>
            <a:picLocks noChangeAspect="1"/>
          </p:cNvPicPr>
          <p:nvPr/>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822386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1F9D6EA-53C1-4056-A5B8-5AF66D913895}" type="datetime1">
              <a:rPr lang="en-GB" smtClean="0"/>
              <a:t>08/03/2024</a:t>
            </a:fld>
            <a:endParaRPr lang="en-GB" dirty="0"/>
          </a:p>
        </p:txBody>
      </p:sp>
      <p:sp>
        <p:nvSpPr>
          <p:cNvPr id="8" name="Footer Placeholder 7"/>
          <p:cNvSpPr>
            <a:spLocks noGrp="1"/>
          </p:cNvSpPr>
          <p:nvPr>
            <p:ph type="ftr" sz="quarter" idx="11"/>
          </p:nvPr>
        </p:nvSpPr>
        <p:spPr/>
        <p:txBody>
          <a:bodyPr/>
          <a:lstStyle/>
          <a:p>
            <a:r>
              <a:rPr lang="en-GB"/>
              <a:t>Click to edit master footer style</a:t>
            </a:r>
            <a:endParaRPr lang="en-GB" dirty="0"/>
          </a:p>
        </p:txBody>
      </p:sp>
      <p:sp>
        <p:nvSpPr>
          <p:cNvPr id="9" name="Slide Number Placeholder 8"/>
          <p:cNvSpPr>
            <a:spLocks noGrp="1"/>
          </p:cNvSpPr>
          <p:nvPr>
            <p:ph type="sldNum" sz="quarter" idx="12"/>
          </p:nvPr>
        </p:nvSpPr>
        <p:spPr/>
        <p:txBody>
          <a:bodyPr/>
          <a:lstStyle/>
          <a:p>
            <a:fld id="{4F2E129E-16B7-480B-972E-C025DBFD1D53}" type="slidenum">
              <a:rPr lang="en-GB" smtClean="0"/>
              <a:t>‹#›</a:t>
            </a:fld>
            <a:endParaRPr lang="en-GB" dirty="0"/>
          </a:p>
        </p:txBody>
      </p:sp>
      <p:pic>
        <p:nvPicPr>
          <p:cNvPr id="10" name="Picture 9">
            <a:extLst>
              <a:ext uri="{FF2B5EF4-FFF2-40B4-BE49-F238E27FC236}">
                <a16:creationId xmlns:a16="http://schemas.microsoft.com/office/drawing/2014/main" id="{2CEBE134-3047-60C0-D255-14C9BE3A1866}"/>
              </a:ext>
            </a:extLst>
          </p:cNvPr>
          <p:cNvPicPr>
            <a:picLocks noChangeAspect="1"/>
          </p:cNvPicPr>
          <p:nvPr/>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233678681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5AE02DD-B5CD-4FD7-A1E9-5C9796921859}" type="datetimeFigureOut">
              <a:rPr lang="en-GB" smtClean="0"/>
              <a:t>08/03/2024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86DFC2-2D5E-492F-8281-570747544E44}" type="slidenum">
              <a:rPr lang="en-GB" smtClean="0"/>
              <a:t>‹#›</a:t>
            </a:fld>
            <a:endParaRPr lang="en-GB"/>
          </a:p>
        </p:txBody>
      </p:sp>
      <p:pic>
        <p:nvPicPr>
          <p:cNvPr id="6" name="Picture 5">
            <a:extLst>
              <a:ext uri="{FF2B5EF4-FFF2-40B4-BE49-F238E27FC236}">
                <a16:creationId xmlns:a16="http://schemas.microsoft.com/office/drawing/2014/main" id="{BAE38EBB-35A2-1854-4378-9F6770995FAC}"/>
              </a:ext>
            </a:extLst>
          </p:cNvPr>
          <p:cNvPicPr>
            <a:picLocks noChangeAspect="1"/>
          </p:cNvPicPr>
          <p:nvPr/>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4281680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9D6EA-53C1-4056-A5B8-5AF66D913895}" type="datetime1">
              <a:rPr lang="en-GB" smtClean="0"/>
              <a:t>08/03/2024</a:t>
            </a:fld>
            <a:endParaRPr lang="en-GB" dirty="0"/>
          </a:p>
        </p:txBody>
      </p:sp>
      <p:sp>
        <p:nvSpPr>
          <p:cNvPr id="3" name="Footer Placeholder 2"/>
          <p:cNvSpPr>
            <a:spLocks noGrp="1"/>
          </p:cNvSpPr>
          <p:nvPr>
            <p:ph type="ftr" sz="quarter" idx="11"/>
          </p:nvPr>
        </p:nvSpPr>
        <p:spPr/>
        <p:txBody>
          <a:bodyPr/>
          <a:lstStyle/>
          <a:p>
            <a:r>
              <a:rPr lang="en-GB"/>
              <a:t>Click to edit master footer style</a:t>
            </a:r>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t>‹#›</a:t>
            </a:fld>
            <a:endParaRPr lang="en-GB" dirty="0"/>
          </a:p>
        </p:txBody>
      </p:sp>
      <p:pic>
        <p:nvPicPr>
          <p:cNvPr id="5" name="Picture 4">
            <a:extLst>
              <a:ext uri="{FF2B5EF4-FFF2-40B4-BE49-F238E27FC236}">
                <a16:creationId xmlns:a16="http://schemas.microsoft.com/office/drawing/2014/main" id="{65A9F398-2784-FDED-42B4-53AB834BC0C5}"/>
              </a:ext>
            </a:extLst>
          </p:cNvPr>
          <p:cNvPicPr>
            <a:picLocks noChangeAspect="1"/>
          </p:cNvPicPr>
          <p:nvPr/>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4012816804"/>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91F9D6EA-53C1-4056-A5B8-5AF66D913895}" type="datetime1">
              <a:rPr lang="en-GB" smtClean="0"/>
              <a:t>08/03/2024</a:t>
            </a:fld>
            <a:endParaRPr lang="en-GB" dirty="0"/>
          </a:p>
        </p:txBody>
      </p:sp>
      <p:sp>
        <p:nvSpPr>
          <p:cNvPr id="6" name="Footer Placeholder 5"/>
          <p:cNvSpPr>
            <a:spLocks noGrp="1"/>
          </p:cNvSpPr>
          <p:nvPr>
            <p:ph type="ftr" sz="quarter" idx="11"/>
          </p:nvPr>
        </p:nvSpPr>
        <p:spPr/>
        <p:txBody>
          <a:bodyPr/>
          <a:lstStyle/>
          <a:p>
            <a:r>
              <a:rPr lang="en-GB"/>
              <a:t>Click to edit master footer style</a:t>
            </a:r>
            <a:endParaRPr lang="en-GB" dirty="0"/>
          </a:p>
        </p:txBody>
      </p:sp>
      <p:sp>
        <p:nvSpPr>
          <p:cNvPr id="7" name="Slide Number Placeholder 6"/>
          <p:cNvSpPr>
            <a:spLocks noGrp="1"/>
          </p:cNvSpPr>
          <p:nvPr>
            <p:ph type="sldNum" sz="quarter" idx="12"/>
          </p:nvPr>
        </p:nvSpPr>
        <p:spPr/>
        <p:txBody>
          <a:bodyPr/>
          <a:lstStyle/>
          <a:p>
            <a:fld id="{4F2E129E-16B7-480B-972E-C025DBFD1D53}" type="slidenum">
              <a:rPr lang="en-GB" smtClean="0"/>
              <a:t>‹#›</a:t>
            </a:fld>
            <a:endParaRPr lang="en-GB" dirty="0"/>
          </a:p>
        </p:txBody>
      </p:sp>
      <p:pic>
        <p:nvPicPr>
          <p:cNvPr id="8" name="Picture 7">
            <a:extLst>
              <a:ext uri="{FF2B5EF4-FFF2-40B4-BE49-F238E27FC236}">
                <a16:creationId xmlns:a16="http://schemas.microsoft.com/office/drawing/2014/main" id="{B6501E66-D654-7429-4653-4A403273F231}"/>
              </a:ext>
            </a:extLst>
          </p:cNvPr>
          <p:cNvPicPr>
            <a:picLocks noChangeAspect="1"/>
          </p:cNvPicPr>
          <p:nvPr/>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1541541075"/>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91F9D6EA-53C1-4056-A5B8-5AF66D913895}" type="datetime1">
              <a:rPr lang="en-GB" smtClean="0"/>
              <a:t>08/03/2024</a:t>
            </a:fld>
            <a:endParaRPr lang="en-GB" dirty="0"/>
          </a:p>
        </p:txBody>
      </p:sp>
      <p:sp>
        <p:nvSpPr>
          <p:cNvPr id="6" name="Footer Placeholder 5"/>
          <p:cNvSpPr>
            <a:spLocks noGrp="1"/>
          </p:cNvSpPr>
          <p:nvPr>
            <p:ph type="ftr" sz="quarter" idx="11"/>
          </p:nvPr>
        </p:nvSpPr>
        <p:spPr/>
        <p:txBody>
          <a:bodyPr/>
          <a:lstStyle/>
          <a:p>
            <a:r>
              <a:rPr lang="en-GB"/>
              <a:t>Click to edit master footer style</a:t>
            </a:r>
            <a:endParaRPr lang="en-GB" dirty="0"/>
          </a:p>
        </p:txBody>
      </p:sp>
      <p:sp>
        <p:nvSpPr>
          <p:cNvPr id="7" name="Slide Number Placeholder 6"/>
          <p:cNvSpPr>
            <a:spLocks noGrp="1"/>
          </p:cNvSpPr>
          <p:nvPr>
            <p:ph type="sldNum" sz="quarter" idx="12"/>
          </p:nvPr>
        </p:nvSpPr>
        <p:spPr/>
        <p:txBody>
          <a:bodyPr/>
          <a:lstStyle/>
          <a:p>
            <a:fld id="{4F2E129E-16B7-480B-972E-C025DBFD1D53}" type="slidenum">
              <a:rPr lang="en-GB" smtClean="0"/>
              <a:t>‹#›</a:t>
            </a:fld>
            <a:endParaRPr lang="en-GB" dirty="0"/>
          </a:p>
        </p:txBody>
      </p:sp>
      <p:pic>
        <p:nvPicPr>
          <p:cNvPr id="8" name="Picture 7">
            <a:extLst>
              <a:ext uri="{FF2B5EF4-FFF2-40B4-BE49-F238E27FC236}">
                <a16:creationId xmlns:a16="http://schemas.microsoft.com/office/drawing/2014/main" id="{1760217A-B232-E28A-66EA-C599027843C8}"/>
              </a:ext>
            </a:extLst>
          </p:cNvPr>
          <p:cNvPicPr>
            <a:picLocks noChangeAspect="1"/>
          </p:cNvPicPr>
          <p:nvPr/>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2069903272"/>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1F9D6EA-53C1-4056-A5B8-5AF66D913895}" type="datetime1">
              <a:rPr lang="en-GB" smtClean="0"/>
              <a:t>08/03/2024</a:t>
            </a:fld>
            <a:endParaRPr lang="en-GB" dirty="0"/>
          </a:p>
        </p:txBody>
      </p:sp>
      <p:sp>
        <p:nvSpPr>
          <p:cNvPr id="5" name="Footer Placeholder 4"/>
          <p:cNvSpPr>
            <a:spLocks noGrp="1"/>
          </p:cNvSpPr>
          <p:nvPr>
            <p:ph type="ftr" sz="quarter" idx="11"/>
          </p:nvPr>
        </p:nvSpPr>
        <p:spPr/>
        <p:txBody>
          <a:bodyPr/>
          <a:lstStyle/>
          <a:p>
            <a:r>
              <a:rPr lang="en-GB"/>
              <a:t>Click to edit master footer style</a:t>
            </a:r>
            <a:endParaRPr lang="en-GB" dirty="0"/>
          </a:p>
        </p:txBody>
      </p:sp>
      <p:sp>
        <p:nvSpPr>
          <p:cNvPr id="6" name="Slide Number Placeholder 5"/>
          <p:cNvSpPr>
            <a:spLocks noGrp="1"/>
          </p:cNvSpPr>
          <p:nvPr>
            <p:ph type="sldNum" sz="quarter" idx="12"/>
          </p:nvPr>
        </p:nvSpPr>
        <p:spPr/>
        <p:txBody>
          <a:bodyPr/>
          <a:lstStyle/>
          <a:p>
            <a:fld id="{4F2E129E-16B7-480B-972E-C025DBFD1D53}" type="slidenum">
              <a:rPr lang="en-GB" smtClean="0"/>
              <a:t>‹#›</a:t>
            </a:fld>
            <a:endParaRPr lang="en-GB" dirty="0"/>
          </a:p>
        </p:txBody>
      </p:sp>
      <p:pic>
        <p:nvPicPr>
          <p:cNvPr id="7" name="Picture 6">
            <a:extLst>
              <a:ext uri="{FF2B5EF4-FFF2-40B4-BE49-F238E27FC236}">
                <a16:creationId xmlns:a16="http://schemas.microsoft.com/office/drawing/2014/main" id="{2544073E-5C85-1EF7-800D-FDBEDE0D443B}"/>
              </a:ext>
            </a:extLst>
          </p:cNvPr>
          <p:cNvPicPr>
            <a:picLocks noChangeAspect="1"/>
          </p:cNvPicPr>
          <p:nvPr/>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2204877185"/>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1F9D6EA-53C1-4056-A5B8-5AF66D913895}" type="datetime1">
              <a:rPr lang="en-GB" smtClean="0"/>
              <a:t>08/03/2024</a:t>
            </a:fld>
            <a:endParaRPr lang="en-GB" dirty="0"/>
          </a:p>
        </p:txBody>
      </p:sp>
      <p:sp>
        <p:nvSpPr>
          <p:cNvPr id="5" name="Footer Placeholder 4"/>
          <p:cNvSpPr>
            <a:spLocks noGrp="1"/>
          </p:cNvSpPr>
          <p:nvPr>
            <p:ph type="ftr" sz="quarter" idx="11"/>
          </p:nvPr>
        </p:nvSpPr>
        <p:spPr/>
        <p:txBody>
          <a:bodyPr/>
          <a:lstStyle/>
          <a:p>
            <a:r>
              <a:rPr lang="en-GB"/>
              <a:t>Click to edit master footer style</a:t>
            </a:r>
            <a:endParaRPr lang="en-GB" dirty="0"/>
          </a:p>
        </p:txBody>
      </p:sp>
      <p:sp>
        <p:nvSpPr>
          <p:cNvPr id="6" name="Slide Number Placeholder 5"/>
          <p:cNvSpPr>
            <a:spLocks noGrp="1"/>
          </p:cNvSpPr>
          <p:nvPr>
            <p:ph type="sldNum" sz="quarter" idx="12"/>
          </p:nvPr>
        </p:nvSpPr>
        <p:spPr/>
        <p:txBody>
          <a:bodyPr/>
          <a:lstStyle/>
          <a:p>
            <a:fld id="{4F2E129E-16B7-480B-972E-C025DBFD1D53}" type="slidenum">
              <a:rPr lang="en-GB" smtClean="0"/>
              <a:t>‹#›</a:t>
            </a:fld>
            <a:endParaRPr lang="en-GB" dirty="0"/>
          </a:p>
        </p:txBody>
      </p:sp>
      <p:pic>
        <p:nvPicPr>
          <p:cNvPr id="7" name="Picture 6">
            <a:extLst>
              <a:ext uri="{FF2B5EF4-FFF2-40B4-BE49-F238E27FC236}">
                <a16:creationId xmlns:a16="http://schemas.microsoft.com/office/drawing/2014/main" id="{4395370E-95A6-E281-9DD5-8D987F84BB06}"/>
              </a:ext>
            </a:extLst>
          </p:cNvPr>
          <p:cNvPicPr>
            <a:picLocks noChangeAspect="1"/>
          </p:cNvPicPr>
          <p:nvPr/>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841600150"/>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9"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val="0"/>
              </a:ext>
            </a:extLst>
          </a:blip>
          <a:srcRect t="29348" b="20946"/>
          <a:stretch/>
        </p:blipFill>
        <p:spPr>
          <a:xfrm>
            <a:off x="0" y="1836000"/>
            <a:ext cx="9144000" cy="2556000"/>
          </a:xfrm>
          <a:prstGeom prst="rect">
            <a:avLst/>
          </a:prstGeom>
        </p:spPr>
      </p:pic>
    </p:spTree>
    <p:extLst>
      <p:ext uri="{BB962C8B-B14F-4D97-AF65-F5344CB8AC3E}">
        <p14:creationId xmlns:p14="http://schemas.microsoft.com/office/powerpoint/2010/main" val="390366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3000">
                <a:solidFill>
                  <a:schemeClr val="accent6"/>
                </a:solidFill>
              </a:defRPr>
            </a:lvl1pPr>
            <a:lvl2pPr>
              <a:defRPr sz="2600">
                <a:solidFill>
                  <a:schemeClr val="accent6"/>
                </a:solidFill>
              </a:defRPr>
            </a:lvl2pPr>
            <a:lvl3pPr marL="1143000" indent="-228600">
              <a:buFont typeface="Wingdings" panose="05000000000000000000" pitchFamily="2" charset="2"/>
              <a:buChar char="§"/>
              <a:defRPr sz="2200">
                <a:solidFill>
                  <a:schemeClr val="accent6"/>
                </a:solidFill>
              </a:defRPr>
            </a:lvl3pPr>
            <a:lvl4pPr>
              <a:defRPr sz="2100"/>
            </a:lvl4pPr>
            <a:lvl5pPr>
              <a:defRPr sz="1750"/>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BCDEFCBD-A673-40F2-B85D-F58B2DE10063}" type="slidenum">
              <a:rPr lang="en-GB" smtClean="0"/>
              <a:t>‹#›</a:t>
            </a:fld>
            <a:endParaRPr lang="en-GB" dirty="0"/>
          </a:p>
        </p:txBody>
      </p:sp>
    </p:spTree>
    <p:extLst>
      <p:ext uri="{BB962C8B-B14F-4D97-AF65-F5344CB8AC3E}">
        <p14:creationId xmlns:p14="http://schemas.microsoft.com/office/powerpoint/2010/main" val="1918140604"/>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342900"/>
            <a:ext cx="8096250" cy="5715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95289" y="1568054"/>
            <a:ext cx="3971925"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19614" y="1568054"/>
            <a:ext cx="3971925"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182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C8C8E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438639"/>
            <a:ext cx="6858000" cy="1752543"/>
          </a:xfrm>
        </p:spPr>
        <p:txBody>
          <a:bodyPr vert="horz" lIns="91440" tIns="45720" rIns="91440" bIns="45720" rtlCol="0" anchor="b">
            <a:noAutofit/>
          </a:bodyPr>
          <a:lstStyle>
            <a:lvl1pPr>
              <a:defRPr lang="en-US" sz="7200" spc="450" dirty="0">
                <a:solidFill>
                  <a:schemeClr val="bg1"/>
                </a:solidFill>
              </a:defRPr>
            </a:lvl1pPr>
          </a:lstStyle>
          <a:p>
            <a:pPr lvl="0" algn="ctr"/>
            <a:r>
              <a:rPr kumimoji="0" lang="en-GB" sz="7200" b="0" i="0" u="none" strike="noStrike" kern="1200" cap="none" spc="450" normalizeH="0" baseline="0" noProof="0" dirty="0">
                <a:ln>
                  <a:noFill/>
                </a:ln>
                <a:solidFill>
                  <a:prstClr val="white"/>
                </a:solidFill>
                <a:effectLst/>
                <a:uLnTx/>
                <a:uFillTx/>
                <a:latin typeface="Gill Sans MT" panose="020B0502020104020203"/>
                <a:ea typeface="+mj-ea"/>
                <a:cs typeface="+mj-cs"/>
              </a:rPr>
              <a:t>Keldale</a:t>
            </a:r>
            <a:endParaRPr lang="en-US" dirty="0"/>
          </a:p>
        </p:txBody>
      </p:sp>
      <p:sp>
        <p:nvSpPr>
          <p:cNvPr id="3" name="Subtitle 2"/>
          <p:cNvSpPr>
            <a:spLocks noGrp="1"/>
          </p:cNvSpPr>
          <p:nvPr>
            <p:ph type="subTitle" idx="1" hasCustomPrompt="1"/>
          </p:nvPr>
        </p:nvSpPr>
        <p:spPr>
          <a:xfrm>
            <a:off x="1143000" y="3191182"/>
            <a:ext cx="6858000" cy="124182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400" b="0" i="0" u="none" strike="noStrike" kern="1200" cap="none" spc="450" normalizeH="0" baseline="0" noProof="0" dirty="0">
                <a:ln>
                  <a:noFill/>
                </a:ln>
                <a:solidFill>
                  <a:prstClr val="white"/>
                </a:solidFill>
                <a:effectLst/>
                <a:uLnTx/>
                <a:uFillTx/>
                <a:latin typeface="Gill Sans MT" panose="020B0502020104020203"/>
                <a:ea typeface="+mn-ea"/>
                <a:cs typeface="+mn-cs"/>
              </a:rPr>
              <a:t>Standard slide pack</a:t>
            </a: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125" b="0" i="0" u="none" strike="noStrike" kern="1200" cap="none" spc="450" normalizeH="0" baseline="0" noProof="0" dirty="0">
                <a:ln>
                  <a:noFill/>
                </a:ln>
                <a:solidFill>
                  <a:prstClr val="white"/>
                </a:solidFill>
                <a:effectLst/>
                <a:uLnTx/>
                <a:uFillTx/>
                <a:latin typeface="Gill Sans MT" panose="020B0502020104020203"/>
                <a:ea typeface="+mn-ea"/>
                <a:cs typeface="+mn-cs"/>
              </a:rPr>
              <a:t>©Keldale Business Services 2024</a:t>
            </a:r>
          </a:p>
        </p:txBody>
      </p:sp>
      <p:pic>
        <p:nvPicPr>
          <p:cNvPr id="7" name="Picture 6" descr="A group of people posing for the camera&#10;&#10;Description automatically generated">
            <a:extLst>
              <a:ext uri="{FF2B5EF4-FFF2-40B4-BE49-F238E27FC236}">
                <a16:creationId xmlns:a16="http://schemas.microsoft.com/office/drawing/2014/main" id="{A56CE4F5-9812-C051-6B02-D6F39F0182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30850" y="619432"/>
            <a:ext cx="1837162" cy="5143500"/>
          </a:xfrm>
          <a:prstGeom prst="rect">
            <a:avLst/>
          </a:prstGeom>
        </p:spPr>
      </p:pic>
      <p:pic>
        <p:nvPicPr>
          <p:cNvPr id="8" name="Picture 7">
            <a:extLst>
              <a:ext uri="{FF2B5EF4-FFF2-40B4-BE49-F238E27FC236}">
                <a16:creationId xmlns:a16="http://schemas.microsoft.com/office/drawing/2014/main" id="{FD64BDD2-35C6-8AA9-846E-8B96D4E4C4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1837162" cy="761795"/>
          </a:xfrm>
          <a:prstGeom prst="rect">
            <a:avLst/>
          </a:prstGeom>
        </p:spPr>
      </p:pic>
      <p:pic>
        <p:nvPicPr>
          <p:cNvPr id="9" name="Picture 8">
            <a:extLst>
              <a:ext uri="{FF2B5EF4-FFF2-40B4-BE49-F238E27FC236}">
                <a16:creationId xmlns:a16="http://schemas.microsoft.com/office/drawing/2014/main" id="{B3DD6453-6C42-DB3E-57B7-F2ED2A31AA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9" y="4013557"/>
            <a:ext cx="918103" cy="749784"/>
          </a:xfrm>
          <a:prstGeom prst="rect">
            <a:avLst/>
          </a:prstGeom>
        </p:spPr>
      </p:pic>
      <p:pic>
        <p:nvPicPr>
          <p:cNvPr id="10" name="Picture 9">
            <a:extLst>
              <a:ext uri="{FF2B5EF4-FFF2-40B4-BE49-F238E27FC236}">
                <a16:creationId xmlns:a16="http://schemas.microsoft.com/office/drawing/2014/main" id="{704F65EA-8E55-9971-AE0D-DF88C1C4503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98" y="4760958"/>
            <a:ext cx="918103" cy="382543"/>
          </a:xfrm>
          <a:prstGeom prst="rect">
            <a:avLst/>
          </a:prstGeom>
        </p:spPr>
      </p:pic>
      <p:pic>
        <p:nvPicPr>
          <p:cNvPr id="11" name="Picture 10">
            <a:extLst>
              <a:ext uri="{FF2B5EF4-FFF2-40B4-BE49-F238E27FC236}">
                <a16:creationId xmlns:a16="http://schemas.microsoft.com/office/drawing/2014/main" id="{DA5628A4-CB33-956B-3BE5-09B66ED86F6B}"/>
              </a:ext>
            </a:extLst>
          </p:cNvPr>
          <p:cNvPicPr>
            <a:picLocks noChangeAspect="1"/>
          </p:cNvPicPr>
          <p:nvPr userDrawn="1"/>
        </p:nvPicPr>
        <p:blipFill>
          <a:blip r:embed="rId6"/>
          <a:stretch>
            <a:fillRect/>
          </a:stretch>
        </p:blipFill>
        <p:spPr>
          <a:xfrm>
            <a:off x="0" y="3099077"/>
            <a:ext cx="919052" cy="914480"/>
          </a:xfrm>
          <a:prstGeom prst="rect">
            <a:avLst/>
          </a:prstGeom>
        </p:spPr>
      </p:pic>
    </p:spTree>
    <p:extLst>
      <p:ext uri="{BB962C8B-B14F-4D97-AF65-F5344CB8AC3E}">
        <p14:creationId xmlns:p14="http://schemas.microsoft.com/office/powerpoint/2010/main" val="835890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B997C8-9F61-488A-AB39-7C9F950802FE}"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2E12E-F137-423C-BCA3-C241CE1F875A}" type="slidenum">
              <a:rPr lang="en-GB" smtClean="0"/>
              <a:t>‹#›</a:t>
            </a:fld>
            <a:endParaRPr lang="en-GB"/>
          </a:p>
        </p:txBody>
      </p:sp>
      <p:pic>
        <p:nvPicPr>
          <p:cNvPr id="7" name="Picture 6">
            <a:extLst>
              <a:ext uri="{FF2B5EF4-FFF2-40B4-BE49-F238E27FC236}">
                <a16:creationId xmlns:a16="http://schemas.microsoft.com/office/drawing/2014/main" id="{C4A670C2-97F7-FBA7-2C83-074AD6728037}"/>
              </a:ext>
            </a:extLst>
          </p:cNvPr>
          <p:cNvPicPr>
            <a:picLocks noChangeAspect="1"/>
          </p:cNvPicPr>
          <p:nvPr userDrawn="1"/>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1787878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EB997C8-9F61-488A-AB39-7C9F950802FE}"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2E12E-F137-423C-BCA3-C241CE1F875A}" type="slidenum">
              <a:rPr lang="en-GB" smtClean="0"/>
              <a:t>‹#›</a:t>
            </a:fld>
            <a:endParaRPr lang="en-GB"/>
          </a:p>
        </p:txBody>
      </p:sp>
      <p:pic>
        <p:nvPicPr>
          <p:cNvPr id="7" name="Picture 6">
            <a:extLst>
              <a:ext uri="{FF2B5EF4-FFF2-40B4-BE49-F238E27FC236}">
                <a16:creationId xmlns:a16="http://schemas.microsoft.com/office/drawing/2014/main" id="{FCB1F876-5E04-8CE6-63B9-7ABA6422F1B1}"/>
              </a:ext>
            </a:extLst>
          </p:cNvPr>
          <p:cNvPicPr>
            <a:picLocks noChangeAspect="1"/>
          </p:cNvPicPr>
          <p:nvPr userDrawn="1"/>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2548479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EB997C8-9F61-488A-AB39-7C9F950802FE}"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82E12E-F137-423C-BCA3-C241CE1F875A}" type="slidenum">
              <a:rPr lang="en-GB" smtClean="0"/>
              <a:t>‹#›</a:t>
            </a:fld>
            <a:endParaRPr lang="en-GB"/>
          </a:p>
        </p:txBody>
      </p:sp>
      <p:pic>
        <p:nvPicPr>
          <p:cNvPr id="8" name="Picture 7">
            <a:extLst>
              <a:ext uri="{FF2B5EF4-FFF2-40B4-BE49-F238E27FC236}">
                <a16:creationId xmlns:a16="http://schemas.microsoft.com/office/drawing/2014/main" id="{2AF85032-F5CD-A910-FA91-F34FD580D6F3}"/>
              </a:ext>
            </a:extLst>
          </p:cNvPr>
          <p:cNvPicPr>
            <a:picLocks noChangeAspect="1"/>
          </p:cNvPicPr>
          <p:nvPr userDrawn="1"/>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1355333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EB997C8-9F61-488A-AB39-7C9F950802FE}" type="datetimeFigureOut">
              <a:rPr lang="en-GB" smtClean="0"/>
              <a:t>08/03/2024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82E12E-F137-423C-BCA3-C241CE1F875A}" type="slidenum">
              <a:rPr lang="en-GB" smtClean="0"/>
              <a:t>‹#›</a:t>
            </a:fld>
            <a:endParaRPr lang="en-GB"/>
          </a:p>
        </p:txBody>
      </p:sp>
      <p:pic>
        <p:nvPicPr>
          <p:cNvPr id="10" name="Picture 9">
            <a:extLst>
              <a:ext uri="{FF2B5EF4-FFF2-40B4-BE49-F238E27FC236}">
                <a16:creationId xmlns:a16="http://schemas.microsoft.com/office/drawing/2014/main" id="{2CEBE134-3047-60C0-D255-14C9BE3A1866}"/>
              </a:ext>
            </a:extLst>
          </p:cNvPr>
          <p:cNvPicPr>
            <a:picLocks noChangeAspect="1"/>
          </p:cNvPicPr>
          <p:nvPr userDrawn="1"/>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703654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EB997C8-9F61-488A-AB39-7C9F950802FE}" type="datetimeFigureOut">
              <a:rPr lang="en-GB" smtClean="0"/>
              <a:t>08/03/2024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82E12E-F137-423C-BCA3-C241CE1F875A}" type="slidenum">
              <a:rPr lang="en-GB" smtClean="0"/>
              <a:t>‹#›</a:t>
            </a:fld>
            <a:endParaRPr lang="en-GB"/>
          </a:p>
        </p:txBody>
      </p:sp>
      <p:pic>
        <p:nvPicPr>
          <p:cNvPr id="6" name="Picture 5">
            <a:extLst>
              <a:ext uri="{FF2B5EF4-FFF2-40B4-BE49-F238E27FC236}">
                <a16:creationId xmlns:a16="http://schemas.microsoft.com/office/drawing/2014/main" id="{BAE38EBB-35A2-1854-4378-9F6770995FAC}"/>
              </a:ext>
            </a:extLst>
          </p:cNvPr>
          <p:cNvPicPr>
            <a:picLocks noChangeAspect="1"/>
          </p:cNvPicPr>
          <p:nvPr userDrawn="1"/>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3630474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997C8-9F61-488A-AB39-7C9F950802FE}" type="datetimeFigureOut">
              <a:rPr lang="en-GB" smtClean="0"/>
              <a:t>08/03/2024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82E12E-F137-423C-BCA3-C241CE1F875A}" type="slidenum">
              <a:rPr lang="en-GB" smtClean="0"/>
              <a:t>‹#›</a:t>
            </a:fld>
            <a:endParaRPr lang="en-GB"/>
          </a:p>
        </p:txBody>
      </p:sp>
      <p:pic>
        <p:nvPicPr>
          <p:cNvPr id="5" name="Picture 4">
            <a:extLst>
              <a:ext uri="{FF2B5EF4-FFF2-40B4-BE49-F238E27FC236}">
                <a16:creationId xmlns:a16="http://schemas.microsoft.com/office/drawing/2014/main" id="{65A9F398-2784-FDED-42B4-53AB834BC0C5}"/>
              </a:ext>
            </a:extLst>
          </p:cNvPr>
          <p:cNvPicPr>
            <a:picLocks noChangeAspect="1"/>
          </p:cNvPicPr>
          <p:nvPr userDrawn="1"/>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3045073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EEB997C8-9F61-488A-AB39-7C9F950802FE}"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82E12E-F137-423C-BCA3-C241CE1F875A}" type="slidenum">
              <a:rPr lang="en-GB" smtClean="0"/>
              <a:t>‹#›</a:t>
            </a:fld>
            <a:endParaRPr lang="en-GB"/>
          </a:p>
        </p:txBody>
      </p:sp>
      <p:pic>
        <p:nvPicPr>
          <p:cNvPr id="8" name="Picture 7">
            <a:extLst>
              <a:ext uri="{FF2B5EF4-FFF2-40B4-BE49-F238E27FC236}">
                <a16:creationId xmlns:a16="http://schemas.microsoft.com/office/drawing/2014/main" id="{B6501E66-D654-7429-4653-4A403273F231}"/>
              </a:ext>
            </a:extLst>
          </p:cNvPr>
          <p:cNvPicPr>
            <a:picLocks noChangeAspect="1"/>
          </p:cNvPicPr>
          <p:nvPr userDrawn="1"/>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2077713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EEB997C8-9F61-488A-AB39-7C9F950802FE}"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82E12E-F137-423C-BCA3-C241CE1F875A}" type="slidenum">
              <a:rPr lang="en-GB" smtClean="0"/>
              <a:t>‹#›</a:t>
            </a:fld>
            <a:endParaRPr lang="en-GB"/>
          </a:p>
        </p:txBody>
      </p:sp>
      <p:pic>
        <p:nvPicPr>
          <p:cNvPr id="8" name="Picture 7">
            <a:extLst>
              <a:ext uri="{FF2B5EF4-FFF2-40B4-BE49-F238E27FC236}">
                <a16:creationId xmlns:a16="http://schemas.microsoft.com/office/drawing/2014/main" id="{1760217A-B232-E28A-66EA-C599027843C8}"/>
              </a:ext>
            </a:extLst>
          </p:cNvPr>
          <p:cNvPicPr>
            <a:picLocks noChangeAspect="1"/>
          </p:cNvPicPr>
          <p:nvPr userDrawn="1"/>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193984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762"/>
            <a:ext cx="9144000" cy="5144400"/>
          </a:xfrm>
          <a:prstGeom prst="rect">
            <a:avLst/>
          </a:prstGeom>
        </p:spPr>
      </p:pic>
      <p:sp>
        <p:nvSpPr>
          <p:cNvPr id="10" name="Rectangle 9"/>
          <p:cNvSpPr/>
          <p:nvPr userDrawn="1"/>
        </p:nvSpPr>
        <p:spPr>
          <a:xfrm>
            <a:off x="0" y="3848400"/>
            <a:ext cx="9144000" cy="129614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bg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bg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dirty="0"/>
              <a:t>Click to edit Master text style</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pPr/>
              <a:t>‹#›</a:t>
            </a:fld>
            <a:endParaRPr lang="en-GB" dirty="0"/>
          </a:p>
        </p:txBody>
      </p:sp>
    </p:spTree>
    <p:extLst>
      <p:ext uri="{BB962C8B-B14F-4D97-AF65-F5344CB8AC3E}">
        <p14:creationId xmlns:p14="http://schemas.microsoft.com/office/powerpoint/2010/main" val="3490253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B997C8-9F61-488A-AB39-7C9F950802FE}"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2E12E-F137-423C-BCA3-C241CE1F875A}" type="slidenum">
              <a:rPr lang="en-GB" smtClean="0"/>
              <a:t>‹#›</a:t>
            </a:fld>
            <a:endParaRPr lang="en-GB"/>
          </a:p>
        </p:txBody>
      </p:sp>
      <p:pic>
        <p:nvPicPr>
          <p:cNvPr id="7" name="Picture 6">
            <a:extLst>
              <a:ext uri="{FF2B5EF4-FFF2-40B4-BE49-F238E27FC236}">
                <a16:creationId xmlns:a16="http://schemas.microsoft.com/office/drawing/2014/main" id="{2544073E-5C85-1EF7-800D-FDBEDE0D443B}"/>
              </a:ext>
            </a:extLst>
          </p:cNvPr>
          <p:cNvPicPr>
            <a:picLocks noChangeAspect="1"/>
          </p:cNvPicPr>
          <p:nvPr userDrawn="1"/>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2083234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B997C8-9F61-488A-AB39-7C9F950802FE}"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2E12E-F137-423C-BCA3-C241CE1F875A}" type="slidenum">
              <a:rPr lang="en-GB" smtClean="0"/>
              <a:t>‹#›</a:t>
            </a:fld>
            <a:endParaRPr lang="en-GB"/>
          </a:p>
        </p:txBody>
      </p:sp>
      <p:pic>
        <p:nvPicPr>
          <p:cNvPr id="7" name="Picture 6">
            <a:extLst>
              <a:ext uri="{FF2B5EF4-FFF2-40B4-BE49-F238E27FC236}">
                <a16:creationId xmlns:a16="http://schemas.microsoft.com/office/drawing/2014/main" id="{4395370E-95A6-E281-9DD5-8D987F84BB06}"/>
              </a:ext>
            </a:extLst>
          </p:cNvPr>
          <p:cNvPicPr>
            <a:picLocks noChangeAspect="1"/>
          </p:cNvPicPr>
          <p:nvPr userDrawn="1"/>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3658699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22555" b="860"/>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u="none" strike="noStrike" kern="1200" dirty="0">
                <a:solidFill>
                  <a:schemeClr val="accent1"/>
                </a:solidFill>
                <a:effectLst/>
                <a:latin typeface="+mn-lt"/>
                <a:ea typeface="+mn-ea"/>
                <a:cs typeface="+mn-cs"/>
              </a:rPr>
              <a:t>www.digital.nhs.uk</a:t>
            </a:r>
            <a:endParaRPr lang="en-GB" sz="2400" kern="1200" dirty="0">
              <a:solidFill>
                <a:schemeClr val="accent1"/>
              </a:solidFill>
              <a:effectLst/>
              <a:latin typeface="+mn-lt"/>
              <a:ea typeface="+mn-ea"/>
              <a:cs typeface="+mn-cs"/>
            </a:endParaRPr>
          </a:p>
          <a:p>
            <a:pPr marL="0" marR="0" indent="0" algn="l" defTabSz="914400" rtl="0" eaLnBrk="1" fontAlgn="auto" latinLnBrk="0" hangingPunct="1">
              <a:lnSpc>
                <a:spcPts val="3600"/>
              </a:lnSpc>
              <a:spcBef>
                <a:spcPts val="0"/>
              </a:spcBef>
              <a:spcAft>
                <a:spcPts val="0"/>
              </a:spcAft>
              <a:buClrTx/>
              <a:buSzTx/>
              <a:buFontTx/>
              <a:buNone/>
              <a:tabLst/>
              <a:defRPr/>
            </a:pPr>
            <a:r>
              <a:rPr lang="en-GB" sz="2400" kern="1200" dirty="0">
                <a:solidFill>
                  <a:schemeClr val="accent1"/>
                </a:solidFill>
                <a:effectLst/>
                <a:latin typeface="+mn-lt"/>
                <a:ea typeface="+mn-ea"/>
                <a:cs typeface="+mn-cs"/>
              </a:rPr>
              <a:t>     </a:t>
            </a:r>
            <a:r>
              <a:rPr lang="en-GB" sz="2400" b="1" kern="1200" dirty="0">
                <a:solidFill>
                  <a:schemeClr val="accent1"/>
                </a:solidFill>
                <a:effectLst/>
                <a:latin typeface="+mn-lt"/>
                <a:ea typeface="+mn-ea"/>
                <a:cs typeface="+mn-cs"/>
              </a:rPr>
              <a:t>@</a:t>
            </a:r>
            <a:r>
              <a:rPr lang="en-GB" sz="2400" b="1" kern="1200" dirty="0" err="1">
                <a:solidFill>
                  <a:schemeClr val="accent1"/>
                </a:solidFill>
                <a:effectLst/>
                <a:latin typeface="+mn-lt"/>
                <a:ea typeface="+mn-ea"/>
                <a:cs typeface="+mn-cs"/>
              </a:rPr>
              <a:t>nhsdigital</a:t>
            </a:r>
            <a:endParaRPr lang="en-GB" sz="2400" b="1" kern="1200" dirty="0">
              <a:solidFill>
                <a:schemeClr val="accent1"/>
              </a:solidFill>
              <a:effectLst/>
              <a:latin typeface="+mn-lt"/>
              <a:ea typeface="+mn-ea"/>
              <a:cs typeface="+mn-cs"/>
            </a:endParaRPr>
          </a:p>
          <a:p>
            <a:pPr>
              <a:lnSpc>
                <a:spcPts val="3600"/>
              </a:lnSpc>
            </a:pPr>
            <a:r>
              <a:rPr lang="en-GB" sz="2400" b="1" kern="1200" dirty="0">
                <a:solidFill>
                  <a:schemeClr val="accent1"/>
                </a:solidFill>
                <a:effectLst/>
                <a:latin typeface="+mn-lt"/>
                <a:ea typeface="+mn-ea"/>
                <a:cs typeface="+mn-cs"/>
              </a:rPr>
              <a:t>enquiries@nhsdigital.nhs.uk</a:t>
            </a:r>
          </a:p>
          <a:p>
            <a:pPr>
              <a:lnSpc>
                <a:spcPts val="3600"/>
              </a:lnSpc>
            </a:pPr>
            <a:r>
              <a:rPr lang="en-GB" sz="2400" b="1" kern="1200" dirty="0">
                <a:solidFill>
                  <a:schemeClr val="accent1"/>
                </a:solidFill>
                <a:effectLst/>
                <a:latin typeface="+mn-lt"/>
                <a:ea typeface="+mn-ea"/>
                <a:cs typeface="+mn-cs"/>
              </a:rPr>
              <a:t>0300 303</a:t>
            </a:r>
            <a:r>
              <a:rPr lang="en-GB" sz="2400" b="1" kern="1200" baseline="0" dirty="0">
                <a:solidFill>
                  <a:schemeClr val="accent1"/>
                </a:solidFill>
                <a:effectLst/>
                <a:latin typeface="+mn-lt"/>
                <a:ea typeface="+mn-ea"/>
                <a:cs typeface="+mn-cs"/>
              </a:rPr>
              <a:t> 5678</a:t>
            </a:r>
            <a:endParaRPr lang="en-GB" sz="2400" kern="1200" dirty="0">
              <a:solidFill>
                <a:schemeClr val="accent1"/>
              </a:solidFill>
              <a:effectLst/>
              <a:latin typeface="+mn-lt"/>
              <a:ea typeface="+mn-ea"/>
              <a:cs typeface="+mn-cs"/>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5"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207431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63688" y="195486"/>
            <a:ext cx="7380312" cy="85725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5AE02DD-B5CD-4FD7-A1E9-5C9796921859}"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86DFC2-2D5E-492F-8281-570747544E44}" type="slidenum">
              <a:rPr lang="en-GB" smtClean="0"/>
              <a:t>‹#›</a:t>
            </a:fld>
            <a:endParaRPr lang="en-GB"/>
          </a:p>
        </p:txBody>
      </p:sp>
    </p:spTree>
    <p:extLst>
      <p:ext uri="{BB962C8B-B14F-4D97-AF65-F5344CB8AC3E}">
        <p14:creationId xmlns:p14="http://schemas.microsoft.com/office/powerpoint/2010/main" val="268084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63688" y="195486"/>
            <a:ext cx="7357496" cy="857250"/>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5AE02DD-B5CD-4FD7-A1E9-5C9796921859}" type="datetimeFigureOut">
              <a:rPr lang="en-GB" smtClean="0"/>
              <a:t>08/03/2024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86DFC2-2D5E-492F-8281-570747544E44}" type="slidenum">
              <a:rPr lang="en-GB" smtClean="0"/>
              <a:t>‹#›</a:t>
            </a:fld>
            <a:endParaRPr lang="en-GB"/>
          </a:p>
        </p:txBody>
      </p:sp>
    </p:spTree>
    <p:extLst>
      <p:ext uri="{BB962C8B-B14F-4D97-AF65-F5344CB8AC3E}">
        <p14:creationId xmlns:p14="http://schemas.microsoft.com/office/powerpoint/2010/main" val="10840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342900"/>
            <a:ext cx="8096250" cy="5715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95289" y="1568054"/>
            <a:ext cx="3971925"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19614" y="1568054"/>
            <a:ext cx="3971925"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5157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C8C8E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438639"/>
            <a:ext cx="6858000" cy="1752543"/>
          </a:xfrm>
        </p:spPr>
        <p:txBody>
          <a:bodyPr vert="horz" lIns="91440" tIns="45720" rIns="91440" bIns="45720" rtlCol="0" anchor="b">
            <a:noAutofit/>
          </a:bodyPr>
          <a:lstStyle>
            <a:lvl1pPr>
              <a:defRPr lang="en-US" sz="7200" spc="450" dirty="0">
                <a:solidFill>
                  <a:schemeClr val="bg1"/>
                </a:solidFill>
              </a:defRPr>
            </a:lvl1pPr>
          </a:lstStyle>
          <a:p>
            <a:pPr lvl="0" algn="ctr"/>
            <a:r>
              <a:rPr kumimoji="0" lang="en-GB" sz="7200" b="0" i="0" u="none" strike="noStrike" kern="1200" cap="none" spc="450" normalizeH="0" baseline="0" noProof="0" dirty="0">
                <a:ln>
                  <a:noFill/>
                </a:ln>
                <a:solidFill>
                  <a:prstClr val="white"/>
                </a:solidFill>
                <a:effectLst/>
                <a:uLnTx/>
                <a:uFillTx/>
                <a:latin typeface="Gill Sans MT" panose="020B0502020104020203"/>
                <a:ea typeface="+mj-ea"/>
                <a:cs typeface="+mj-cs"/>
              </a:rPr>
              <a:t>Keldale</a:t>
            </a:r>
            <a:endParaRPr lang="en-US" dirty="0"/>
          </a:p>
        </p:txBody>
      </p:sp>
      <p:sp>
        <p:nvSpPr>
          <p:cNvPr id="3" name="Subtitle 2"/>
          <p:cNvSpPr>
            <a:spLocks noGrp="1"/>
          </p:cNvSpPr>
          <p:nvPr>
            <p:ph type="subTitle" idx="1" hasCustomPrompt="1"/>
          </p:nvPr>
        </p:nvSpPr>
        <p:spPr>
          <a:xfrm>
            <a:off x="1143000" y="3191182"/>
            <a:ext cx="6858000" cy="124182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400" b="0" i="0" u="none" strike="noStrike" kern="1200" cap="none" spc="450" normalizeH="0" baseline="0" noProof="0" dirty="0">
                <a:ln>
                  <a:noFill/>
                </a:ln>
                <a:solidFill>
                  <a:prstClr val="white"/>
                </a:solidFill>
                <a:effectLst/>
                <a:uLnTx/>
                <a:uFillTx/>
                <a:latin typeface="Gill Sans MT" panose="020B0502020104020203"/>
                <a:ea typeface="+mn-ea"/>
                <a:cs typeface="+mn-cs"/>
              </a:rPr>
              <a:t>Standard slide pack</a:t>
            </a: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125" b="0" i="0" u="none" strike="noStrike" kern="1200" cap="none" spc="450" normalizeH="0" baseline="0" noProof="0" dirty="0">
                <a:ln>
                  <a:noFill/>
                </a:ln>
                <a:solidFill>
                  <a:prstClr val="white"/>
                </a:solidFill>
                <a:effectLst/>
                <a:uLnTx/>
                <a:uFillTx/>
                <a:latin typeface="Gill Sans MT" panose="020B0502020104020203"/>
                <a:ea typeface="+mn-ea"/>
                <a:cs typeface="+mn-cs"/>
              </a:rPr>
              <a:t>©Keldale Business Services 2024</a:t>
            </a:r>
          </a:p>
        </p:txBody>
      </p:sp>
      <p:pic>
        <p:nvPicPr>
          <p:cNvPr id="7" name="Picture 6" descr="A group of people posing for the camera&#10;&#10;Description automatically generated">
            <a:extLst>
              <a:ext uri="{FF2B5EF4-FFF2-40B4-BE49-F238E27FC236}">
                <a16:creationId xmlns:a16="http://schemas.microsoft.com/office/drawing/2014/main" id="{A56CE4F5-9812-C051-6B02-D6F39F0182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0850" y="619432"/>
            <a:ext cx="1837162" cy="5143500"/>
          </a:xfrm>
          <a:prstGeom prst="rect">
            <a:avLst/>
          </a:prstGeom>
        </p:spPr>
      </p:pic>
      <p:pic>
        <p:nvPicPr>
          <p:cNvPr id="8" name="Picture 7">
            <a:extLst>
              <a:ext uri="{FF2B5EF4-FFF2-40B4-BE49-F238E27FC236}">
                <a16:creationId xmlns:a16="http://schemas.microsoft.com/office/drawing/2014/main" id="{FD64BDD2-35C6-8AA9-846E-8B96D4E4C4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837162" cy="761795"/>
          </a:xfrm>
          <a:prstGeom prst="rect">
            <a:avLst/>
          </a:prstGeom>
        </p:spPr>
      </p:pic>
      <p:pic>
        <p:nvPicPr>
          <p:cNvPr id="9" name="Picture 8">
            <a:extLst>
              <a:ext uri="{FF2B5EF4-FFF2-40B4-BE49-F238E27FC236}">
                <a16:creationId xmlns:a16="http://schemas.microsoft.com/office/drawing/2014/main" id="{B3DD6453-6C42-DB3E-57B7-F2ED2A31AA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 y="4013557"/>
            <a:ext cx="918103" cy="749784"/>
          </a:xfrm>
          <a:prstGeom prst="rect">
            <a:avLst/>
          </a:prstGeom>
        </p:spPr>
      </p:pic>
      <p:pic>
        <p:nvPicPr>
          <p:cNvPr id="10" name="Picture 9">
            <a:extLst>
              <a:ext uri="{FF2B5EF4-FFF2-40B4-BE49-F238E27FC236}">
                <a16:creationId xmlns:a16="http://schemas.microsoft.com/office/drawing/2014/main" id="{704F65EA-8E55-9971-AE0D-DF88C1C450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8" y="4760958"/>
            <a:ext cx="918103" cy="382543"/>
          </a:xfrm>
          <a:prstGeom prst="rect">
            <a:avLst/>
          </a:prstGeom>
        </p:spPr>
      </p:pic>
      <p:pic>
        <p:nvPicPr>
          <p:cNvPr id="11" name="Picture 10">
            <a:extLst>
              <a:ext uri="{FF2B5EF4-FFF2-40B4-BE49-F238E27FC236}">
                <a16:creationId xmlns:a16="http://schemas.microsoft.com/office/drawing/2014/main" id="{DA5628A4-CB33-956B-3BE5-09B66ED86F6B}"/>
              </a:ext>
            </a:extLst>
          </p:cNvPr>
          <p:cNvPicPr>
            <a:picLocks noChangeAspect="1"/>
          </p:cNvPicPr>
          <p:nvPr/>
        </p:nvPicPr>
        <p:blipFill>
          <a:blip r:embed="rId6"/>
          <a:stretch>
            <a:fillRect/>
          </a:stretch>
        </p:blipFill>
        <p:spPr>
          <a:xfrm>
            <a:off x="0" y="3099077"/>
            <a:ext cx="919052" cy="914480"/>
          </a:xfrm>
          <a:prstGeom prst="rect">
            <a:avLst/>
          </a:prstGeom>
        </p:spPr>
      </p:pic>
    </p:spTree>
    <p:extLst>
      <p:ext uri="{BB962C8B-B14F-4D97-AF65-F5344CB8AC3E}">
        <p14:creationId xmlns:p14="http://schemas.microsoft.com/office/powerpoint/2010/main" val="555015906"/>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B997C8-9F61-488A-AB39-7C9F950802FE}"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DEFCBD-A673-40F2-B85D-F58B2DE10063}" type="slidenum">
              <a:rPr lang="en-GB" smtClean="0"/>
              <a:t>‹#›</a:t>
            </a:fld>
            <a:endParaRPr lang="en-GB" dirty="0"/>
          </a:p>
        </p:txBody>
      </p:sp>
      <p:pic>
        <p:nvPicPr>
          <p:cNvPr id="7" name="Picture 6">
            <a:extLst>
              <a:ext uri="{FF2B5EF4-FFF2-40B4-BE49-F238E27FC236}">
                <a16:creationId xmlns:a16="http://schemas.microsoft.com/office/drawing/2014/main" id="{C4A670C2-97F7-FBA7-2C83-074AD6728037}"/>
              </a:ext>
            </a:extLst>
          </p:cNvPr>
          <p:cNvPicPr>
            <a:picLocks noChangeAspect="1"/>
          </p:cNvPicPr>
          <p:nvPr/>
        </p:nvPicPr>
        <p:blipFill>
          <a:blip r:embed="rId2"/>
          <a:stretch>
            <a:fillRect/>
          </a:stretch>
        </p:blipFill>
        <p:spPr>
          <a:xfrm>
            <a:off x="0" y="4903969"/>
            <a:ext cx="9144000" cy="274320"/>
          </a:xfrm>
          <a:prstGeom prst="rect">
            <a:avLst/>
          </a:prstGeom>
        </p:spPr>
      </p:pic>
      <p:sp>
        <p:nvSpPr>
          <p:cNvPr id="8" name="Rectangle 7">
            <a:extLst>
              <a:ext uri="{FF2B5EF4-FFF2-40B4-BE49-F238E27FC236}">
                <a16:creationId xmlns:a16="http://schemas.microsoft.com/office/drawing/2014/main" id="{16199A3C-6C03-A503-0E02-C7729419885D}"/>
              </a:ext>
            </a:extLst>
          </p:cNvPr>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051226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t>08/03/2024</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Click to edit master footer style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t>‹#›</a:t>
            </a:fld>
            <a:endParaRPr lang="en-GB" dirty="0"/>
          </a:p>
        </p:txBody>
      </p:sp>
    </p:spTree>
    <p:extLst>
      <p:ext uri="{BB962C8B-B14F-4D97-AF65-F5344CB8AC3E}">
        <p14:creationId xmlns:p14="http://schemas.microsoft.com/office/powerpoint/2010/main" val="554456388"/>
      </p:ext>
    </p:extLst>
  </p:cSld>
  <p:clrMap bg1="lt1" tx1="dk1" bg2="lt2" tx2="dk2" accent1="accent1" accent2="accent2" accent3="accent3" accent4="accent4" accent5="accent5" accent6="accent6" hlink="hlink" folHlink="folHlink"/>
  <p:sldLayoutIdLst>
    <p:sldLayoutId id="2147483686" r:id="rId1"/>
    <p:sldLayoutId id="2147483662" r:id="rId2"/>
    <p:sldLayoutId id="2147483689" r:id="rId3"/>
    <p:sldLayoutId id="2147483681" r:id="rId4"/>
    <p:sldLayoutId id="2147483692" r:id="rId5"/>
    <p:sldLayoutId id="2147483693" r:id="rId6"/>
    <p:sldLayoutId id="2147483694" r:id="rId7"/>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91F9D6EA-53C1-4056-A5B8-5AF66D913895}" type="datetime1">
              <a:rPr lang="en-GB" smtClean="0"/>
              <a:t>08/03/2024</a:t>
            </a:fld>
            <a:endParaRPr lang="en-GB"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r>
              <a:rPr lang="en-GB"/>
              <a:t>Click to edit master footer style</a:t>
            </a:r>
            <a:endParaRPr lang="en-GB"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4F2E129E-16B7-480B-972E-C025DBFD1D53}" type="slidenum">
              <a:rPr lang="en-GB" smtClean="0"/>
              <a:t>‹#›</a:t>
            </a:fld>
            <a:endParaRPr lang="en-GB" dirty="0"/>
          </a:p>
        </p:txBody>
      </p:sp>
    </p:spTree>
    <p:extLst>
      <p:ext uri="{BB962C8B-B14F-4D97-AF65-F5344CB8AC3E}">
        <p14:creationId xmlns:p14="http://schemas.microsoft.com/office/powerpoint/2010/main" val="323095655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hf sldNum="0" hdr="0" dt="0"/>
  <p:txStyles>
    <p:titleStyle>
      <a:lvl1pPr algn="l" defTabSz="685800" rtl="0" eaLnBrk="1" latinLnBrk="0" hangingPunct="1">
        <a:lnSpc>
          <a:spcPct val="90000"/>
        </a:lnSpc>
        <a:spcBef>
          <a:spcPct val="0"/>
        </a:spcBef>
        <a:buNone/>
        <a:defRPr sz="3300" kern="1200">
          <a:solidFill>
            <a:srgbClr val="C8C8E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EEB997C8-9F61-488A-AB39-7C9F950802FE}" type="datetimeFigureOut">
              <a:rPr lang="en-GB" smtClean="0"/>
              <a:t>08/03/2024</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3F82E12E-F137-423C-BCA3-C241CE1F875A}" type="slidenum">
              <a:rPr lang="en-GB" smtClean="0"/>
              <a:t>‹#›</a:t>
            </a:fld>
            <a:endParaRPr lang="en-GB"/>
          </a:p>
        </p:txBody>
      </p:sp>
    </p:spTree>
    <p:extLst>
      <p:ext uri="{BB962C8B-B14F-4D97-AF65-F5344CB8AC3E}">
        <p14:creationId xmlns:p14="http://schemas.microsoft.com/office/powerpoint/2010/main" val="58238933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rgbClr val="C8C8E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A40E6F-6067-3160-E383-96684A35ACC8}"/>
              </a:ext>
            </a:extLst>
          </p:cNvPr>
          <p:cNvSpPr>
            <a:spLocks noGrp="1"/>
          </p:cNvSpPr>
          <p:nvPr>
            <p:ph type="ctrTitle"/>
          </p:nvPr>
        </p:nvSpPr>
        <p:spPr/>
        <p:txBody>
          <a:bodyPr/>
          <a:lstStyle/>
          <a:p>
            <a:pPr algn="ctr"/>
            <a:r>
              <a:rPr lang="en-GB" sz="4800" dirty="0"/>
              <a:t>Introducing Benefits Management</a:t>
            </a:r>
          </a:p>
        </p:txBody>
      </p:sp>
      <p:sp>
        <p:nvSpPr>
          <p:cNvPr id="8" name="Text Placeholder 7"/>
          <p:cNvSpPr>
            <a:spLocks noGrp="1"/>
          </p:cNvSpPr>
          <p:nvPr>
            <p:ph type="subTitle" idx="1"/>
          </p:nvPr>
        </p:nvSpPr>
        <p:spPr/>
        <p:txBody>
          <a:bodyPr>
            <a:normAutofit/>
          </a:bodyPr>
          <a:lstStyle/>
          <a:p>
            <a:r>
              <a:rPr lang="en-GB" dirty="0"/>
              <a:t>Lessons learned(?) so far</a:t>
            </a:r>
          </a:p>
        </p:txBody>
      </p:sp>
    </p:spTree>
    <p:extLst>
      <p:ext uri="{BB962C8B-B14F-4D97-AF65-F5344CB8AC3E}">
        <p14:creationId xmlns:p14="http://schemas.microsoft.com/office/powerpoint/2010/main" val="3582026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8" name="Rectangle 2"/>
          <p:cNvSpPr>
            <a:spLocks noGrp="1" noChangeArrowheads="1"/>
          </p:cNvSpPr>
          <p:nvPr>
            <p:ph type="title" idx="4294967295"/>
          </p:nvPr>
        </p:nvSpPr>
        <p:spPr>
          <a:xfrm>
            <a:off x="0" y="360363"/>
            <a:ext cx="4705350" cy="528637"/>
          </a:xfrm>
        </p:spPr>
        <p:txBody>
          <a:bodyPr>
            <a:normAutofit fontScale="90000"/>
          </a:bodyPr>
          <a:lstStyle/>
          <a:p>
            <a:r>
              <a:rPr lang="en-GB" dirty="0"/>
              <a:t>Examples</a:t>
            </a:r>
          </a:p>
        </p:txBody>
      </p:sp>
      <p:sp>
        <p:nvSpPr>
          <p:cNvPr id="2318339" name="Rectangle 3"/>
          <p:cNvSpPr>
            <a:spLocks noGrp="1" noChangeArrowheads="1"/>
          </p:cNvSpPr>
          <p:nvPr>
            <p:ph idx="4294967295"/>
          </p:nvPr>
        </p:nvSpPr>
        <p:spPr>
          <a:xfrm>
            <a:off x="1331640" y="1491630"/>
            <a:ext cx="6172200" cy="26162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GB" sz="2800" dirty="0"/>
              <a:t>Lack of health-specific examples</a:t>
            </a:r>
          </a:p>
          <a:p>
            <a:r>
              <a:rPr lang="en-GB" sz="2800" dirty="0"/>
              <a:t>Not invented here</a:t>
            </a:r>
          </a:p>
          <a:p>
            <a:r>
              <a:rPr lang="en-GB" sz="2800" dirty="0"/>
              <a:t>Worked example in a multi-agency environment missed the right balance</a:t>
            </a:r>
          </a:p>
        </p:txBody>
      </p:sp>
    </p:spTree>
    <p:extLst>
      <p:ext uri="{BB962C8B-B14F-4D97-AF65-F5344CB8AC3E}">
        <p14:creationId xmlns:p14="http://schemas.microsoft.com/office/powerpoint/2010/main" val="768630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9362" name="Rectangle 2"/>
          <p:cNvSpPr>
            <a:spLocks noGrp="1" noChangeArrowheads="1"/>
          </p:cNvSpPr>
          <p:nvPr>
            <p:ph type="title" idx="4294967295"/>
          </p:nvPr>
        </p:nvSpPr>
        <p:spPr>
          <a:xfrm>
            <a:off x="0" y="360363"/>
            <a:ext cx="4705350" cy="528637"/>
          </a:xfrm>
        </p:spPr>
        <p:txBody>
          <a:bodyPr>
            <a:normAutofit fontScale="90000"/>
          </a:bodyPr>
          <a:lstStyle/>
          <a:p>
            <a:r>
              <a:rPr lang="en-GB" dirty="0"/>
              <a:t>Benefits</a:t>
            </a:r>
          </a:p>
        </p:txBody>
      </p:sp>
      <p:sp>
        <p:nvSpPr>
          <p:cNvPr id="2319363" name="Rectangle 3"/>
          <p:cNvSpPr>
            <a:spLocks noGrp="1" noChangeArrowheads="1"/>
          </p:cNvSpPr>
          <p:nvPr>
            <p:ph idx="4294967295"/>
          </p:nvPr>
        </p:nvSpPr>
        <p:spPr>
          <a:xfrm>
            <a:off x="1259632" y="1054642"/>
            <a:ext cx="6172200" cy="3336925"/>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GB" sz="2800" dirty="0"/>
              <a:t>What’s a benefit?</a:t>
            </a:r>
          </a:p>
          <a:p>
            <a:r>
              <a:rPr lang="en-GB" sz="2800" dirty="0"/>
              <a:t>How many iterations to get them</a:t>
            </a:r>
          </a:p>
          <a:p>
            <a:pPr lvl="1"/>
            <a:r>
              <a:rPr lang="en-GB" sz="2400" dirty="0"/>
              <a:t>2 workshops for a weak set</a:t>
            </a:r>
          </a:p>
          <a:p>
            <a:pPr lvl="1"/>
            <a:r>
              <a:rPr lang="en-GB" sz="2400" dirty="0"/>
              <a:t>12 workshops for a good set</a:t>
            </a:r>
          </a:p>
          <a:p>
            <a:r>
              <a:rPr lang="en-GB" sz="2800" dirty="0"/>
              <a:t>More 2s than 12s</a:t>
            </a:r>
          </a:p>
        </p:txBody>
      </p:sp>
      <p:sp>
        <p:nvSpPr>
          <p:cNvPr id="2319365" name="Text Box 5"/>
          <p:cNvSpPr txBox="1">
            <a:spLocks noChangeArrowheads="1"/>
          </p:cNvSpPr>
          <p:nvPr/>
        </p:nvSpPr>
        <p:spPr bwMode="auto">
          <a:xfrm>
            <a:off x="3006328" y="3868341"/>
            <a:ext cx="3186113" cy="300082"/>
          </a:xfrm>
          <a:prstGeom prst="rect">
            <a:avLst/>
          </a:prstGeom>
          <a:noFill/>
          <a:ln>
            <a:noFill/>
          </a:ln>
          <a:effectLst/>
          <a:extLst>
            <a:ext uri="{909E8E84-426E-40DD-AFC4-6F175D3DCCD1}">
              <a14:hiddenFill xmlns:a14="http://schemas.microsoft.com/office/drawing/2010/main">
                <a:solidFill>
                  <a:schemeClr val="accent1">
                    <a:alpha val="3500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sz="1350"/>
          </a:p>
        </p:txBody>
      </p:sp>
      <p:sp>
        <p:nvSpPr>
          <p:cNvPr id="2319366" name="Text Box 6"/>
          <p:cNvSpPr txBox="1">
            <a:spLocks noChangeArrowheads="1"/>
          </p:cNvSpPr>
          <p:nvPr/>
        </p:nvSpPr>
        <p:spPr bwMode="auto">
          <a:xfrm>
            <a:off x="1259632" y="3752924"/>
            <a:ext cx="5328592" cy="830997"/>
          </a:xfrm>
          <a:prstGeom prst="rect">
            <a:avLst/>
          </a:prstGeom>
          <a:noFill/>
          <a:ln>
            <a:noFill/>
          </a:ln>
          <a:effectLst/>
          <a:extLst>
            <a:ext uri="{909E8E84-426E-40DD-AFC4-6F175D3DCCD1}">
              <a14:hiddenFill xmlns:a14="http://schemas.microsoft.com/office/drawing/2010/main">
                <a:solidFill>
                  <a:schemeClr val="accent1">
                    <a:alpha val="3500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b="1" i="1" dirty="0"/>
              <a:t>A benefit is a result that a stakeholder perceives to be of value</a:t>
            </a:r>
          </a:p>
        </p:txBody>
      </p:sp>
    </p:spTree>
    <p:extLst>
      <p:ext uri="{BB962C8B-B14F-4D97-AF65-F5344CB8AC3E}">
        <p14:creationId xmlns:p14="http://schemas.microsoft.com/office/powerpoint/2010/main" val="2922336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6" name="Rectangle 2"/>
          <p:cNvSpPr>
            <a:spLocks noGrp="1" noChangeArrowheads="1"/>
          </p:cNvSpPr>
          <p:nvPr>
            <p:ph type="title" idx="4294967295"/>
          </p:nvPr>
        </p:nvSpPr>
        <p:spPr>
          <a:xfrm>
            <a:off x="0" y="360363"/>
            <a:ext cx="5534025" cy="528637"/>
          </a:xfrm>
        </p:spPr>
        <p:txBody>
          <a:bodyPr>
            <a:normAutofit fontScale="90000"/>
          </a:bodyPr>
          <a:lstStyle/>
          <a:p>
            <a:r>
              <a:rPr lang="en-GB" dirty="0"/>
              <a:t>Squeezing old plans to fit</a:t>
            </a:r>
          </a:p>
        </p:txBody>
      </p:sp>
      <p:sp>
        <p:nvSpPr>
          <p:cNvPr id="2320387" name="Rectangle 3"/>
          <p:cNvSpPr>
            <a:spLocks noGrp="1" noChangeArrowheads="1"/>
          </p:cNvSpPr>
          <p:nvPr>
            <p:ph idx="4294967295"/>
          </p:nvPr>
        </p:nvSpPr>
        <p:spPr>
          <a:xfrm>
            <a:off x="1403648" y="1491630"/>
            <a:ext cx="6172200" cy="2562225"/>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GB" sz="2800" dirty="0"/>
              <a:t>Lack of radical change</a:t>
            </a:r>
          </a:p>
          <a:p>
            <a:pPr lvl="1"/>
            <a:r>
              <a:rPr lang="en-GB" sz="2400" dirty="0"/>
              <a:t>Poor grasp of strategic objectives</a:t>
            </a:r>
          </a:p>
          <a:p>
            <a:pPr lvl="1"/>
            <a:r>
              <a:rPr lang="en-GB" sz="2400" dirty="0"/>
              <a:t>BM to validate / justify existing plans</a:t>
            </a:r>
          </a:p>
          <a:p>
            <a:pPr lvl="1"/>
            <a:endParaRPr lang="en-GB" sz="2800" dirty="0"/>
          </a:p>
          <a:p>
            <a:r>
              <a:rPr lang="en-GB" sz="2800" dirty="0"/>
              <a:t>Some degree of rationalisation</a:t>
            </a:r>
          </a:p>
        </p:txBody>
      </p:sp>
    </p:spTree>
    <p:extLst>
      <p:ext uri="{BB962C8B-B14F-4D97-AF65-F5344CB8AC3E}">
        <p14:creationId xmlns:p14="http://schemas.microsoft.com/office/powerpoint/2010/main" val="2218967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274638"/>
            <a:ext cx="7886700" cy="993775"/>
          </a:xfrm>
        </p:spPr>
        <p:txBody>
          <a:bodyPr vert="horz" lIns="91440" tIns="45720" rIns="91440" bIns="45720" rtlCol="0" anchor="ctr">
            <a:normAutofit/>
          </a:bodyPr>
          <a:lstStyle/>
          <a:p>
            <a:r>
              <a:rPr lang="en-GB" dirty="0"/>
              <a:t>This is manageable</a:t>
            </a:r>
          </a:p>
        </p:txBody>
      </p:sp>
      <p:pic>
        <p:nvPicPr>
          <p:cNvPr id="2457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4734" y="1491630"/>
            <a:ext cx="6858000" cy="320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371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1166813"/>
            <a:ext cx="2276475" cy="857250"/>
          </a:xfrm>
        </p:spPr>
        <p:txBody>
          <a:bodyPr vert="horz" lIns="91440" tIns="45720" rIns="91440" bIns="45720" rtlCol="0" anchor="ctr">
            <a:normAutofit/>
          </a:bodyPr>
          <a:lstStyle/>
          <a:p>
            <a:r>
              <a:rPr lang="en-GB" dirty="0"/>
              <a:t>This is not</a:t>
            </a:r>
          </a:p>
        </p:txBody>
      </p:sp>
      <p:pic>
        <p:nvPicPr>
          <p:cNvPr id="2560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5675" y="0"/>
            <a:ext cx="2152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744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3938" name="Rectangle 2"/>
          <p:cNvSpPr>
            <a:spLocks noGrp="1" noChangeArrowheads="1"/>
          </p:cNvSpPr>
          <p:nvPr>
            <p:ph type="title" idx="4294967295"/>
          </p:nvPr>
        </p:nvSpPr>
        <p:spPr>
          <a:xfrm>
            <a:off x="0" y="360000"/>
            <a:ext cx="2915816" cy="529200"/>
          </a:xfrm>
        </p:spPr>
        <p:txBody>
          <a:bodyPr>
            <a:normAutofit fontScale="90000"/>
          </a:bodyPr>
          <a:lstStyle/>
          <a:p>
            <a:r>
              <a:rPr lang="en-GB" dirty="0"/>
              <a:t>Poor Enablers</a:t>
            </a:r>
          </a:p>
        </p:txBody>
      </p:sp>
      <p:pic>
        <p:nvPicPr>
          <p:cNvPr id="2343941" name="Picture 5" descr="enablersba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4679"/>
            <a:ext cx="3857625" cy="5143500"/>
          </a:xfrm>
          <a:prstGeom prst="rect">
            <a:avLst/>
          </a:prstGeom>
          <a:noFill/>
          <a:extLst>
            <a:ext uri="{909E8E84-426E-40DD-AFC4-6F175D3DCCD1}">
              <a14:hiddenFill xmlns:a14="http://schemas.microsoft.com/office/drawing/2010/main">
                <a:solidFill>
                  <a:srgbClr val="FFFFFF"/>
                </a:solidFill>
              </a14:hiddenFill>
            </a:ext>
          </a:extLst>
        </p:spPr>
      </p:pic>
      <p:sp>
        <p:nvSpPr>
          <p:cNvPr id="2343942" name="Text Box 6"/>
          <p:cNvSpPr txBox="1">
            <a:spLocks noChangeArrowheads="1"/>
          </p:cNvSpPr>
          <p:nvPr/>
        </p:nvSpPr>
        <p:spPr bwMode="auto">
          <a:xfrm>
            <a:off x="884026" y="1635646"/>
            <a:ext cx="3259349" cy="2159980"/>
          </a:xfrm>
          <a:prstGeom prst="rect">
            <a:avLst/>
          </a:prstGeom>
          <a:noFill/>
          <a:ln>
            <a:noFill/>
          </a:ln>
          <a:effectLst/>
          <a:extLst>
            <a:ext uri="{909E8E84-426E-40DD-AFC4-6F175D3DCCD1}">
              <a14:hiddenFill xmlns:a14="http://schemas.microsoft.com/office/drawing/2010/main">
                <a:solidFill>
                  <a:schemeClr val="accent1">
                    <a:alpha val="3500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pPr>
            <a:r>
              <a:rPr lang="en-GB" sz="2800" dirty="0"/>
              <a:t>Enablers without resources are really limiting factors. </a:t>
            </a:r>
          </a:p>
        </p:txBody>
      </p:sp>
    </p:spTree>
    <p:extLst>
      <p:ext uri="{BB962C8B-B14F-4D97-AF65-F5344CB8AC3E}">
        <p14:creationId xmlns:p14="http://schemas.microsoft.com/office/powerpoint/2010/main" val="652775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26" name="Rectangle 2"/>
          <p:cNvSpPr>
            <a:spLocks noGrp="1" noChangeArrowheads="1"/>
          </p:cNvSpPr>
          <p:nvPr>
            <p:ph type="title" idx="4294967295"/>
          </p:nvPr>
        </p:nvSpPr>
        <p:spPr>
          <a:xfrm>
            <a:off x="0" y="360363"/>
            <a:ext cx="4705350" cy="528637"/>
          </a:xfrm>
        </p:spPr>
        <p:txBody>
          <a:bodyPr>
            <a:normAutofit fontScale="90000"/>
          </a:bodyPr>
          <a:lstStyle/>
          <a:p>
            <a:r>
              <a:rPr lang="en-GB" dirty="0"/>
              <a:t>Lip service</a:t>
            </a:r>
          </a:p>
        </p:txBody>
      </p:sp>
      <p:sp>
        <p:nvSpPr>
          <p:cNvPr id="2356227" name="Rectangle 3"/>
          <p:cNvSpPr>
            <a:spLocks noGrp="1" noChangeArrowheads="1"/>
          </p:cNvSpPr>
          <p:nvPr>
            <p:ph idx="4294967295"/>
          </p:nvPr>
        </p:nvSpPr>
        <p:spPr>
          <a:xfrm>
            <a:off x="0" y="843558"/>
            <a:ext cx="7128792" cy="432048"/>
          </a:xfrm>
        </p:spPr>
        <p:txBody>
          <a:bodyPr>
            <a:normAutofit/>
          </a:bodyPr>
          <a:lstStyle/>
          <a:p>
            <a:pPr marL="0" indent="0">
              <a:buNone/>
            </a:pPr>
            <a:r>
              <a:rPr lang="en-GB" dirty="0"/>
              <a:t>This is the output of 30 </a:t>
            </a:r>
            <a:r>
              <a:rPr lang="en-GB" dirty="0" err="1"/>
              <a:t>mins</a:t>
            </a:r>
            <a:r>
              <a:rPr lang="en-GB" dirty="0"/>
              <a:t> management team discussion</a:t>
            </a:r>
          </a:p>
        </p:txBody>
      </p:sp>
      <p:pic>
        <p:nvPicPr>
          <p:cNvPr id="2356228" name="Picture 4" descr="Bradford diagnos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87107"/>
            <a:ext cx="6858000" cy="3327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990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0"/>
            <a:ext cx="6858000" cy="826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0"/>
            <a:ext cx="6462464" cy="4846848"/>
          </a:xfrm>
          <a:prstGeom prst="rect">
            <a:avLst/>
          </a:prstGeom>
        </p:spPr>
      </p:pic>
      <p:sp>
        <p:nvSpPr>
          <p:cNvPr id="2369538" name="Rectangle 2"/>
          <p:cNvSpPr>
            <a:spLocks noGrp="1" noChangeArrowheads="1"/>
          </p:cNvSpPr>
          <p:nvPr>
            <p:ph type="title" idx="4294967295"/>
          </p:nvPr>
        </p:nvSpPr>
        <p:spPr>
          <a:xfrm>
            <a:off x="0" y="360000"/>
            <a:ext cx="1971675" cy="529200"/>
          </a:xfrm>
        </p:spPr>
        <p:txBody>
          <a:bodyPr>
            <a:normAutofit fontScale="90000"/>
          </a:bodyPr>
          <a:lstStyle/>
          <a:p>
            <a:r>
              <a:rPr lang="en-GB" dirty="0"/>
              <a:t>Lip service </a:t>
            </a:r>
          </a:p>
        </p:txBody>
      </p:sp>
      <p:sp>
        <p:nvSpPr>
          <p:cNvPr id="2369550" name="Rectangle 14"/>
          <p:cNvSpPr>
            <a:spLocks noChangeArrowheads="1"/>
          </p:cNvSpPr>
          <p:nvPr/>
        </p:nvSpPr>
        <p:spPr bwMode="auto">
          <a:xfrm>
            <a:off x="323528" y="2787774"/>
            <a:ext cx="2364581" cy="1712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GB" sz="2100" dirty="0"/>
              <a:t>This is what the project manager brought to the next meeting</a:t>
            </a:r>
          </a:p>
        </p:txBody>
      </p:sp>
    </p:spTree>
    <p:extLst>
      <p:ext uri="{BB962C8B-B14F-4D97-AF65-F5344CB8AC3E}">
        <p14:creationId xmlns:p14="http://schemas.microsoft.com/office/powerpoint/2010/main" val="917714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0322" name="AutoShape 2"/>
          <p:cNvSpPr>
            <a:spLocks noChangeAspect="1" noChangeArrowheads="1"/>
          </p:cNvSpPr>
          <p:nvPr/>
        </p:nvSpPr>
        <p:spPr bwMode="auto">
          <a:xfrm>
            <a:off x="1143000" y="497682"/>
            <a:ext cx="6858000" cy="46458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1350"/>
          </a:p>
        </p:txBody>
      </p:sp>
      <p:sp>
        <p:nvSpPr>
          <p:cNvPr id="2360323" name="Text Box 3"/>
          <p:cNvSpPr txBox="1">
            <a:spLocks noChangeArrowheads="1"/>
          </p:cNvSpPr>
          <p:nvPr/>
        </p:nvSpPr>
        <p:spPr bwMode="auto">
          <a:xfrm>
            <a:off x="6893719" y="897731"/>
            <a:ext cx="965597" cy="3810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333399"/>
              </a:buClr>
              <a:buFont typeface="Wingdings" pitchFamily="2" charset="2"/>
              <a:buNone/>
            </a:pPr>
            <a:r>
              <a:rPr lang="en-GB" sz="1050" b="1">
                <a:solidFill>
                  <a:srgbClr val="000000"/>
                </a:solidFill>
              </a:rPr>
              <a:t>Priority Objectives</a:t>
            </a:r>
            <a:endParaRPr lang="en-GB">
              <a:solidFill>
                <a:schemeClr val="bg1"/>
              </a:solidFill>
            </a:endParaRPr>
          </a:p>
        </p:txBody>
      </p:sp>
      <p:sp>
        <p:nvSpPr>
          <p:cNvPr id="2360324" name="AutoShape 4"/>
          <p:cNvSpPr>
            <a:spLocks noChangeArrowheads="1"/>
          </p:cNvSpPr>
          <p:nvPr/>
        </p:nvSpPr>
        <p:spPr bwMode="auto">
          <a:xfrm>
            <a:off x="7100888" y="1453753"/>
            <a:ext cx="770335" cy="452438"/>
          </a:xfrm>
          <a:prstGeom prst="homePlate">
            <a:avLst>
              <a:gd name="adj" fmla="val 17428"/>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8572" tIns="34286" rIns="68572" bIns="34286" anchor="ctr"/>
          <a:lstStyle/>
          <a:p>
            <a:pPr algn="l">
              <a:buClr>
                <a:srgbClr val="333399"/>
              </a:buClr>
              <a:buFont typeface="Wingdings" pitchFamily="2" charset="2"/>
              <a:buNone/>
            </a:pPr>
            <a:r>
              <a:rPr lang="en-US" sz="750" b="1">
                <a:solidFill>
                  <a:srgbClr val="000000"/>
                </a:solidFill>
              </a:rPr>
              <a:t>Improving access &amp; choice</a:t>
            </a:r>
            <a:endParaRPr lang="en-GB">
              <a:solidFill>
                <a:schemeClr val="bg1"/>
              </a:solidFill>
            </a:endParaRPr>
          </a:p>
        </p:txBody>
      </p:sp>
      <p:sp>
        <p:nvSpPr>
          <p:cNvPr id="2360325" name="AutoShape 5"/>
          <p:cNvSpPr>
            <a:spLocks noChangeArrowheads="1"/>
          </p:cNvSpPr>
          <p:nvPr/>
        </p:nvSpPr>
        <p:spPr bwMode="auto">
          <a:xfrm>
            <a:off x="7080647" y="4667250"/>
            <a:ext cx="770334" cy="473869"/>
          </a:xfrm>
          <a:prstGeom prst="homePlate">
            <a:avLst>
              <a:gd name="adj" fmla="val 16640"/>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8572" tIns="34286" rIns="68572" bIns="34286" anchor="ctr"/>
          <a:lstStyle/>
          <a:p>
            <a:pPr algn="l">
              <a:buClr>
                <a:srgbClr val="333399"/>
              </a:buClr>
              <a:buFont typeface="Wingdings" pitchFamily="2" charset="2"/>
              <a:buNone/>
            </a:pPr>
            <a:r>
              <a:rPr lang="en-US" sz="750" b="1">
                <a:solidFill>
                  <a:srgbClr val="000000"/>
                </a:solidFill>
              </a:rPr>
              <a:t>Improving prevention &amp;</a:t>
            </a:r>
            <a:r>
              <a:rPr lang="en-US" sz="900" b="1">
                <a:solidFill>
                  <a:srgbClr val="000000"/>
                </a:solidFill>
              </a:rPr>
              <a:t> </a:t>
            </a:r>
            <a:r>
              <a:rPr lang="en-US" sz="750" b="1">
                <a:solidFill>
                  <a:srgbClr val="000000"/>
                </a:solidFill>
              </a:rPr>
              <a:t>screening</a:t>
            </a:r>
            <a:endParaRPr lang="en-GB">
              <a:solidFill>
                <a:schemeClr val="bg1"/>
              </a:solidFill>
            </a:endParaRPr>
          </a:p>
        </p:txBody>
      </p:sp>
      <p:sp>
        <p:nvSpPr>
          <p:cNvPr id="2360326" name="Text Box 6"/>
          <p:cNvSpPr txBox="1">
            <a:spLocks noChangeArrowheads="1"/>
          </p:cNvSpPr>
          <p:nvPr/>
        </p:nvSpPr>
        <p:spPr bwMode="auto">
          <a:xfrm>
            <a:off x="1143001" y="951310"/>
            <a:ext cx="964406" cy="22502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333399"/>
              </a:buClr>
              <a:buFont typeface="Wingdings" pitchFamily="2" charset="2"/>
              <a:buNone/>
            </a:pPr>
            <a:r>
              <a:rPr lang="en-GB" sz="1050" b="1">
                <a:solidFill>
                  <a:srgbClr val="000000"/>
                </a:solidFill>
              </a:rPr>
              <a:t>Enablers</a:t>
            </a:r>
            <a:endParaRPr lang="en-GB">
              <a:solidFill>
                <a:schemeClr val="bg1"/>
              </a:solidFill>
            </a:endParaRPr>
          </a:p>
        </p:txBody>
      </p:sp>
      <p:sp>
        <p:nvSpPr>
          <p:cNvPr id="2360327" name="Text Box 7"/>
          <p:cNvSpPr txBox="1">
            <a:spLocks noChangeArrowheads="1"/>
          </p:cNvSpPr>
          <p:nvPr/>
        </p:nvSpPr>
        <p:spPr bwMode="auto">
          <a:xfrm>
            <a:off x="2509838" y="951310"/>
            <a:ext cx="1182291" cy="27027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333399"/>
              </a:buClr>
              <a:buFont typeface="Wingdings" pitchFamily="2" charset="2"/>
              <a:buNone/>
            </a:pPr>
            <a:r>
              <a:rPr lang="en-GB" sz="1050" b="1">
                <a:solidFill>
                  <a:srgbClr val="000000"/>
                </a:solidFill>
              </a:rPr>
              <a:t>Projects</a:t>
            </a:r>
            <a:br>
              <a:rPr lang="en-GB" sz="675" b="1">
                <a:solidFill>
                  <a:srgbClr val="000000"/>
                </a:solidFill>
              </a:rPr>
            </a:br>
            <a:endParaRPr lang="en-GB">
              <a:solidFill>
                <a:schemeClr val="bg1"/>
              </a:solidFill>
            </a:endParaRPr>
          </a:p>
        </p:txBody>
      </p:sp>
      <p:sp>
        <p:nvSpPr>
          <p:cNvPr id="2360328" name="Text Box 8"/>
          <p:cNvSpPr txBox="1">
            <a:spLocks noChangeArrowheads="1"/>
          </p:cNvSpPr>
          <p:nvPr/>
        </p:nvSpPr>
        <p:spPr bwMode="auto">
          <a:xfrm>
            <a:off x="3937397" y="940594"/>
            <a:ext cx="1181100" cy="22621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333399"/>
              </a:buClr>
              <a:buFont typeface="Wingdings" pitchFamily="2" charset="2"/>
              <a:buNone/>
            </a:pPr>
            <a:r>
              <a:rPr lang="en-GB" sz="1050" b="1">
                <a:solidFill>
                  <a:srgbClr val="000000"/>
                </a:solidFill>
              </a:rPr>
              <a:t>Outcomes</a:t>
            </a:r>
            <a:endParaRPr lang="en-GB">
              <a:solidFill>
                <a:schemeClr val="bg1"/>
              </a:solidFill>
            </a:endParaRPr>
          </a:p>
        </p:txBody>
      </p:sp>
      <p:sp>
        <p:nvSpPr>
          <p:cNvPr id="2360329" name="Text Box 9"/>
          <p:cNvSpPr txBox="1">
            <a:spLocks noChangeArrowheads="1"/>
          </p:cNvSpPr>
          <p:nvPr/>
        </p:nvSpPr>
        <p:spPr bwMode="auto">
          <a:xfrm>
            <a:off x="5485210" y="929879"/>
            <a:ext cx="964406" cy="22621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333399"/>
              </a:buClr>
              <a:buFont typeface="Wingdings" pitchFamily="2" charset="2"/>
              <a:buNone/>
            </a:pPr>
            <a:r>
              <a:rPr lang="en-GB" sz="1050" b="1">
                <a:solidFill>
                  <a:srgbClr val="000000"/>
                </a:solidFill>
              </a:rPr>
              <a:t>Benefits</a:t>
            </a:r>
            <a:endParaRPr lang="en-GB">
              <a:solidFill>
                <a:schemeClr val="bg1"/>
              </a:solidFill>
            </a:endParaRPr>
          </a:p>
        </p:txBody>
      </p:sp>
      <p:sp>
        <p:nvSpPr>
          <p:cNvPr id="2360330" name="Rectangle 10"/>
          <p:cNvSpPr>
            <a:spLocks noChangeArrowheads="1"/>
          </p:cNvSpPr>
          <p:nvPr/>
        </p:nvSpPr>
        <p:spPr bwMode="auto">
          <a:xfrm>
            <a:off x="1143001" y="1457326"/>
            <a:ext cx="994172" cy="440531"/>
          </a:xfrm>
          <a:prstGeom prst="rect">
            <a:avLst/>
          </a:prstGeom>
          <a:solidFill>
            <a:srgbClr val="CCFFFF"/>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GB" sz="750" b="1">
                <a:solidFill>
                  <a:srgbClr val="000000"/>
                </a:solidFill>
              </a:rPr>
              <a:t>1. Commissioning &amp; practice based commissioning</a:t>
            </a:r>
            <a:endParaRPr lang="en-GB">
              <a:solidFill>
                <a:schemeClr val="bg1"/>
              </a:solidFill>
            </a:endParaRPr>
          </a:p>
        </p:txBody>
      </p:sp>
      <p:sp>
        <p:nvSpPr>
          <p:cNvPr id="2360331" name="Rectangle 11"/>
          <p:cNvSpPr>
            <a:spLocks noChangeArrowheads="1"/>
          </p:cNvSpPr>
          <p:nvPr/>
        </p:nvSpPr>
        <p:spPr bwMode="auto">
          <a:xfrm>
            <a:off x="1160860" y="2008585"/>
            <a:ext cx="976313" cy="577453"/>
          </a:xfrm>
          <a:prstGeom prst="rect">
            <a:avLst/>
          </a:prstGeom>
          <a:solidFill>
            <a:srgbClr val="CCFFFF"/>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GB" sz="750" b="1">
                <a:solidFill>
                  <a:srgbClr val="000000"/>
                </a:solidFill>
              </a:rPr>
              <a:t>2. Modernising information management &amp; technology</a:t>
            </a:r>
            <a:endParaRPr lang="en-GB">
              <a:solidFill>
                <a:schemeClr val="bg1"/>
              </a:solidFill>
            </a:endParaRPr>
          </a:p>
        </p:txBody>
      </p:sp>
      <p:sp>
        <p:nvSpPr>
          <p:cNvPr id="2360332" name="Rectangle 12"/>
          <p:cNvSpPr>
            <a:spLocks noChangeArrowheads="1"/>
          </p:cNvSpPr>
          <p:nvPr/>
        </p:nvSpPr>
        <p:spPr bwMode="auto">
          <a:xfrm>
            <a:off x="1163241" y="2757487"/>
            <a:ext cx="951309" cy="414338"/>
          </a:xfrm>
          <a:prstGeom prst="rect">
            <a:avLst/>
          </a:prstGeom>
          <a:solidFill>
            <a:srgbClr val="CCFFFF"/>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GB" sz="750" b="1">
                <a:solidFill>
                  <a:srgbClr val="000000"/>
                </a:solidFill>
              </a:rPr>
              <a:t>3. Workforce modernisation</a:t>
            </a:r>
            <a:endParaRPr lang="en-GB">
              <a:solidFill>
                <a:schemeClr val="bg1"/>
              </a:solidFill>
            </a:endParaRPr>
          </a:p>
        </p:txBody>
      </p:sp>
      <p:sp>
        <p:nvSpPr>
          <p:cNvPr id="2360333" name="Rectangle 13"/>
          <p:cNvSpPr>
            <a:spLocks noChangeArrowheads="1"/>
          </p:cNvSpPr>
          <p:nvPr/>
        </p:nvSpPr>
        <p:spPr bwMode="auto">
          <a:xfrm>
            <a:off x="1164432" y="3311129"/>
            <a:ext cx="951310" cy="378619"/>
          </a:xfrm>
          <a:prstGeom prst="rect">
            <a:avLst/>
          </a:prstGeom>
          <a:solidFill>
            <a:srgbClr val="CCFFFF"/>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GB" sz="750" b="1">
                <a:solidFill>
                  <a:srgbClr val="000000"/>
                </a:solidFill>
              </a:rPr>
              <a:t>4. High impact changes</a:t>
            </a:r>
            <a:endParaRPr lang="en-GB">
              <a:solidFill>
                <a:schemeClr val="bg1"/>
              </a:solidFill>
            </a:endParaRPr>
          </a:p>
        </p:txBody>
      </p:sp>
      <p:sp>
        <p:nvSpPr>
          <p:cNvPr id="2360334" name="Rectangle 14"/>
          <p:cNvSpPr>
            <a:spLocks noChangeArrowheads="1"/>
          </p:cNvSpPr>
          <p:nvPr/>
        </p:nvSpPr>
        <p:spPr bwMode="auto">
          <a:xfrm>
            <a:off x="2502694" y="1454944"/>
            <a:ext cx="1098947" cy="490538"/>
          </a:xfrm>
          <a:prstGeom prst="rect">
            <a:avLst/>
          </a:prstGeom>
          <a:solidFill>
            <a:srgbClr val="3333CC"/>
          </a:solidFill>
          <a:ln w="9525">
            <a:solidFill>
              <a:srgbClr val="000066"/>
            </a:solidFill>
            <a:miter lim="800000"/>
            <a:headEnd/>
            <a:tailEnd/>
          </a:ln>
        </p:spPr>
        <p:txBody>
          <a:bodyPr lIns="27000" tIns="27000" rIns="27000" bIns="27000" anchor="ctr"/>
          <a:lstStyle/>
          <a:p>
            <a:pPr algn="l">
              <a:buClr>
                <a:srgbClr val="333399"/>
              </a:buClr>
              <a:buFont typeface="Wingdings" pitchFamily="2" charset="2"/>
              <a:buNone/>
            </a:pPr>
            <a:r>
              <a:rPr lang="en-GB" sz="750" b="1">
                <a:solidFill>
                  <a:srgbClr val="FFFFFF"/>
                </a:solidFill>
              </a:rPr>
              <a:t>Cancer &amp; palliative care NICE guidance implementation</a:t>
            </a:r>
            <a:endParaRPr lang="en-GB">
              <a:solidFill>
                <a:schemeClr val="bg1"/>
              </a:solidFill>
            </a:endParaRPr>
          </a:p>
        </p:txBody>
      </p:sp>
      <p:sp>
        <p:nvSpPr>
          <p:cNvPr id="2360335" name="Rectangle 15"/>
          <p:cNvSpPr>
            <a:spLocks noChangeArrowheads="1"/>
          </p:cNvSpPr>
          <p:nvPr/>
        </p:nvSpPr>
        <p:spPr bwMode="auto">
          <a:xfrm>
            <a:off x="2482454" y="2155031"/>
            <a:ext cx="1120378" cy="506016"/>
          </a:xfrm>
          <a:prstGeom prst="rect">
            <a:avLst/>
          </a:prstGeom>
          <a:solidFill>
            <a:srgbClr val="3333CC"/>
          </a:solidFill>
          <a:ln w="9525">
            <a:solidFill>
              <a:srgbClr val="000066"/>
            </a:solidFill>
            <a:miter lim="800000"/>
            <a:headEnd/>
            <a:tailEnd/>
          </a:ln>
        </p:spPr>
        <p:txBody>
          <a:bodyPr lIns="27000" tIns="27000" rIns="27000" bIns="27000" anchor="ctr"/>
          <a:lstStyle/>
          <a:p>
            <a:pPr algn="l">
              <a:buClr>
                <a:srgbClr val="333399"/>
              </a:buClr>
              <a:buFont typeface="Wingdings" pitchFamily="2" charset="2"/>
              <a:buNone/>
            </a:pPr>
            <a:r>
              <a:rPr lang="en-GB" sz="750" b="1">
                <a:solidFill>
                  <a:srgbClr val="FFFFFF"/>
                </a:solidFill>
              </a:rPr>
              <a:t>Primary care service improvement initiatives</a:t>
            </a:r>
            <a:endParaRPr lang="en-GB">
              <a:solidFill>
                <a:schemeClr val="bg1"/>
              </a:solidFill>
            </a:endParaRPr>
          </a:p>
        </p:txBody>
      </p:sp>
      <p:sp>
        <p:nvSpPr>
          <p:cNvPr id="2360336" name="Rectangle 16"/>
          <p:cNvSpPr>
            <a:spLocks noChangeArrowheads="1"/>
          </p:cNvSpPr>
          <p:nvPr/>
        </p:nvSpPr>
        <p:spPr bwMode="auto">
          <a:xfrm>
            <a:off x="3886200" y="3375422"/>
            <a:ext cx="1143000" cy="632222"/>
          </a:xfrm>
          <a:prstGeom prst="rect">
            <a:avLst/>
          </a:prstGeom>
          <a:solidFill>
            <a:srgbClr val="99FF99"/>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US" sz="750" b="1">
                <a:solidFill>
                  <a:srgbClr val="000000"/>
                </a:solidFill>
              </a:rPr>
              <a:t>Increased participation in screening, prevention and education programmes for target</a:t>
            </a:r>
            <a:r>
              <a:rPr lang="en-US" sz="900" b="1">
                <a:solidFill>
                  <a:srgbClr val="000000"/>
                </a:solidFill>
              </a:rPr>
              <a:t> </a:t>
            </a:r>
            <a:r>
              <a:rPr lang="en-US" sz="750" b="1">
                <a:solidFill>
                  <a:srgbClr val="000000"/>
                </a:solidFill>
              </a:rPr>
              <a:t>population</a:t>
            </a:r>
            <a:endParaRPr lang="en-GB">
              <a:solidFill>
                <a:schemeClr val="bg1"/>
              </a:solidFill>
            </a:endParaRPr>
          </a:p>
        </p:txBody>
      </p:sp>
      <p:sp>
        <p:nvSpPr>
          <p:cNvPr id="2360337" name="Rectangle 17"/>
          <p:cNvSpPr>
            <a:spLocks noChangeArrowheads="1"/>
          </p:cNvSpPr>
          <p:nvPr/>
        </p:nvSpPr>
        <p:spPr bwMode="auto">
          <a:xfrm>
            <a:off x="5397103" y="1406129"/>
            <a:ext cx="1298972" cy="330994"/>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pPr algn="l">
              <a:buClr>
                <a:srgbClr val="333399"/>
              </a:buClr>
              <a:buFont typeface="Wingdings" pitchFamily="2" charset="2"/>
              <a:buNone/>
            </a:pPr>
            <a:r>
              <a:rPr lang="en-US" sz="750" b="1">
                <a:solidFill>
                  <a:srgbClr val="FFFFFF"/>
                </a:solidFill>
              </a:rPr>
              <a:t>Achievement of key waiting times</a:t>
            </a:r>
            <a:endParaRPr lang="en-GB">
              <a:solidFill>
                <a:schemeClr val="bg1"/>
              </a:solidFill>
            </a:endParaRPr>
          </a:p>
        </p:txBody>
      </p:sp>
      <p:sp>
        <p:nvSpPr>
          <p:cNvPr id="2360338" name="Rectangle 18"/>
          <p:cNvSpPr>
            <a:spLocks noChangeArrowheads="1"/>
          </p:cNvSpPr>
          <p:nvPr/>
        </p:nvSpPr>
        <p:spPr bwMode="auto">
          <a:xfrm>
            <a:off x="5397104" y="1908573"/>
            <a:ext cx="1295400" cy="463153"/>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pPr algn="l">
              <a:buClr>
                <a:srgbClr val="333399"/>
              </a:buClr>
              <a:buFont typeface="Wingdings" pitchFamily="2" charset="2"/>
              <a:buNone/>
            </a:pPr>
            <a:r>
              <a:rPr lang="en-US" sz="750" b="1">
                <a:solidFill>
                  <a:srgbClr val="FFFFFF"/>
                </a:solidFill>
              </a:rPr>
              <a:t>Increased number of diagnosed cancers referred via the USC</a:t>
            </a:r>
            <a:r>
              <a:rPr lang="en-US" sz="900" b="1">
                <a:solidFill>
                  <a:srgbClr val="FFFFFF"/>
                </a:solidFill>
              </a:rPr>
              <a:t> </a:t>
            </a:r>
            <a:r>
              <a:rPr lang="en-US" sz="750" b="1">
                <a:solidFill>
                  <a:srgbClr val="FFFFFF"/>
                </a:solidFill>
              </a:rPr>
              <a:t>route</a:t>
            </a:r>
            <a:endParaRPr lang="en-GB">
              <a:solidFill>
                <a:schemeClr val="bg1"/>
              </a:solidFill>
            </a:endParaRPr>
          </a:p>
        </p:txBody>
      </p:sp>
      <p:sp>
        <p:nvSpPr>
          <p:cNvPr id="2360339" name="Rectangle 19"/>
          <p:cNvSpPr>
            <a:spLocks noChangeArrowheads="1"/>
          </p:cNvSpPr>
          <p:nvPr/>
        </p:nvSpPr>
        <p:spPr bwMode="auto">
          <a:xfrm>
            <a:off x="5367338" y="3123010"/>
            <a:ext cx="1331119" cy="544115"/>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pPr algn="l">
              <a:buClr>
                <a:srgbClr val="333399"/>
              </a:buClr>
              <a:buFont typeface="Wingdings" pitchFamily="2" charset="2"/>
              <a:buNone/>
            </a:pPr>
            <a:r>
              <a:rPr lang="en-US" sz="750" b="1">
                <a:solidFill>
                  <a:srgbClr val="FFFFFF"/>
                </a:solidFill>
              </a:rPr>
              <a:t>Year on year % reduction in incidence of cancer in identified areas of deprivation</a:t>
            </a:r>
            <a:endParaRPr lang="en-GB">
              <a:solidFill>
                <a:schemeClr val="bg1"/>
              </a:solidFill>
            </a:endParaRPr>
          </a:p>
        </p:txBody>
      </p:sp>
      <p:sp>
        <p:nvSpPr>
          <p:cNvPr id="2360340" name="Rectangle 20"/>
          <p:cNvSpPr>
            <a:spLocks noChangeArrowheads="1"/>
          </p:cNvSpPr>
          <p:nvPr/>
        </p:nvSpPr>
        <p:spPr bwMode="auto">
          <a:xfrm>
            <a:off x="5378054" y="3877867"/>
            <a:ext cx="1321594" cy="497681"/>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pPr algn="l">
              <a:buClr>
                <a:srgbClr val="333399"/>
              </a:buClr>
              <a:buFont typeface="Wingdings" pitchFamily="2" charset="2"/>
              <a:buNone/>
            </a:pPr>
            <a:r>
              <a:rPr lang="en-US" sz="750" b="1">
                <a:solidFill>
                  <a:srgbClr val="FFFFFF"/>
                </a:solidFill>
              </a:rPr>
              <a:t>Achievement of prevention/ screening targets for specific target population</a:t>
            </a:r>
            <a:endParaRPr lang="en-GB">
              <a:solidFill>
                <a:schemeClr val="bg1"/>
              </a:solidFill>
            </a:endParaRPr>
          </a:p>
        </p:txBody>
      </p:sp>
      <p:cxnSp>
        <p:nvCxnSpPr>
          <p:cNvPr id="2360341" name="AutoShape 21"/>
          <p:cNvCxnSpPr>
            <a:cxnSpLocks noChangeShapeType="1"/>
            <a:stCxn id="2360351" idx="3"/>
            <a:endCxn id="2360350" idx="1"/>
          </p:cNvCxnSpPr>
          <p:nvPr/>
        </p:nvCxnSpPr>
        <p:spPr bwMode="auto">
          <a:xfrm flipV="1">
            <a:off x="2125267" y="3981450"/>
            <a:ext cx="354806" cy="11072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42" name="AutoShape 22"/>
          <p:cNvCxnSpPr>
            <a:cxnSpLocks noChangeShapeType="1"/>
            <a:endCxn id="2360325" idx="1"/>
          </p:cNvCxnSpPr>
          <p:nvPr/>
        </p:nvCxnSpPr>
        <p:spPr bwMode="auto">
          <a:xfrm>
            <a:off x="6682979" y="4779169"/>
            <a:ext cx="397669" cy="12501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60343" name="Rectangle 23"/>
          <p:cNvSpPr>
            <a:spLocks noChangeArrowheads="1"/>
          </p:cNvSpPr>
          <p:nvPr/>
        </p:nvSpPr>
        <p:spPr bwMode="auto">
          <a:xfrm>
            <a:off x="3898106" y="4700587"/>
            <a:ext cx="1158479" cy="442913"/>
          </a:xfrm>
          <a:prstGeom prst="rect">
            <a:avLst/>
          </a:prstGeom>
          <a:solidFill>
            <a:srgbClr val="99FF99"/>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US" sz="750" b="1">
                <a:solidFill>
                  <a:srgbClr val="000000"/>
                </a:solidFill>
              </a:rPr>
              <a:t>Improved communication along whole care pathway</a:t>
            </a:r>
            <a:endParaRPr lang="en-GB">
              <a:solidFill>
                <a:schemeClr val="bg1"/>
              </a:solidFill>
            </a:endParaRPr>
          </a:p>
        </p:txBody>
      </p:sp>
      <p:sp>
        <p:nvSpPr>
          <p:cNvPr id="2360344" name="Rectangle 24"/>
          <p:cNvSpPr>
            <a:spLocks noChangeArrowheads="1"/>
          </p:cNvSpPr>
          <p:nvPr/>
        </p:nvSpPr>
        <p:spPr bwMode="auto">
          <a:xfrm>
            <a:off x="2481263" y="2944417"/>
            <a:ext cx="1127522" cy="497681"/>
          </a:xfrm>
          <a:prstGeom prst="rect">
            <a:avLst/>
          </a:prstGeom>
          <a:solidFill>
            <a:srgbClr val="3333CC"/>
          </a:solidFill>
          <a:ln w="9525">
            <a:solidFill>
              <a:srgbClr val="000066"/>
            </a:solidFill>
            <a:miter lim="800000"/>
            <a:headEnd/>
            <a:tailEnd/>
          </a:ln>
        </p:spPr>
        <p:txBody>
          <a:bodyPr lIns="27000" tIns="27000" rIns="27000" bIns="27000" anchor="ctr"/>
          <a:lstStyle/>
          <a:p>
            <a:pPr algn="l">
              <a:buClr>
                <a:srgbClr val="333399"/>
              </a:buClr>
              <a:buFont typeface="Wingdings" pitchFamily="2" charset="2"/>
              <a:buNone/>
            </a:pPr>
            <a:r>
              <a:rPr lang="en-US" sz="750" b="1">
                <a:solidFill>
                  <a:srgbClr val="FFFFFF"/>
                </a:solidFill>
              </a:rPr>
              <a:t>Secondary &amp; tertiary care service initiatives</a:t>
            </a:r>
            <a:endParaRPr lang="en-GB">
              <a:solidFill>
                <a:schemeClr val="bg1"/>
              </a:solidFill>
            </a:endParaRPr>
          </a:p>
        </p:txBody>
      </p:sp>
      <p:sp>
        <p:nvSpPr>
          <p:cNvPr id="2360345" name="Rectangle 25"/>
          <p:cNvSpPr>
            <a:spLocks noChangeArrowheads="1"/>
          </p:cNvSpPr>
          <p:nvPr/>
        </p:nvSpPr>
        <p:spPr bwMode="auto">
          <a:xfrm>
            <a:off x="2480073" y="4501753"/>
            <a:ext cx="1159669" cy="481013"/>
          </a:xfrm>
          <a:prstGeom prst="rect">
            <a:avLst/>
          </a:prstGeom>
          <a:solidFill>
            <a:srgbClr val="3333CC"/>
          </a:solidFill>
          <a:ln w="9525">
            <a:solidFill>
              <a:srgbClr val="000066"/>
            </a:solidFill>
            <a:miter lim="800000"/>
            <a:headEnd/>
            <a:tailEnd/>
          </a:ln>
        </p:spPr>
        <p:txBody>
          <a:bodyPr lIns="27000" tIns="27000" rIns="27000" bIns="27000" anchor="ctr"/>
          <a:lstStyle/>
          <a:p>
            <a:pPr algn="l">
              <a:buClr>
                <a:srgbClr val="333399"/>
              </a:buClr>
              <a:buFont typeface="Wingdings" pitchFamily="2" charset="2"/>
              <a:buNone/>
            </a:pPr>
            <a:r>
              <a:rPr lang="en-US" sz="750" b="1">
                <a:solidFill>
                  <a:srgbClr val="FFFFFF"/>
                </a:solidFill>
              </a:rPr>
              <a:t>Prevention &amp; screening initiatives</a:t>
            </a:r>
            <a:endParaRPr lang="en-GB">
              <a:solidFill>
                <a:schemeClr val="bg1"/>
              </a:solidFill>
            </a:endParaRPr>
          </a:p>
        </p:txBody>
      </p:sp>
      <p:sp>
        <p:nvSpPr>
          <p:cNvPr id="2360346" name="AutoShape 26"/>
          <p:cNvSpPr>
            <a:spLocks noChangeArrowheads="1"/>
          </p:cNvSpPr>
          <p:nvPr/>
        </p:nvSpPr>
        <p:spPr bwMode="auto">
          <a:xfrm>
            <a:off x="7074694" y="2151460"/>
            <a:ext cx="770335" cy="542925"/>
          </a:xfrm>
          <a:prstGeom prst="homePlate">
            <a:avLst>
              <a:gd name="adj" fmla="val 14524"/>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8572" tIns="34286" rIns="68572" bIns="34286" anchor="ctr"/>
          <a:lstStyle/>
          <a:p>
            <a:pPr algn="l">
              <a:buClr>
                <a:srgbClr val="333399"/>
              </a:buClr>
              <a:buFont typeface="Wingdings" pitchFamily="2" charset="2"/>
              <a:buNone/>
            </a:pPr>
            <a:r>
              <a:rPr lang="en-US" sz="750" b="1">
                <a:solidFill>
                  <a:srgbClr val="000000"/>
                </a:solidFill>
              </a:rPr>
              <a:t>Delivering high quality</a:t>
            </a:r>
            <a:r>
              <a:rPr lang="en-US" sz="900" b="1">
                <a:solidFill>
                  <a:srgbClr val="000000"/>
                </a:solidFill>
              </a:rPr>
              <a:t> </a:t>
            </a:r>
            <a:r>
              <a:rPr lang="en-US" sz="750" b="1">
                <a:solidFill>
                  <a:srgbClr val="000000"/>
                </a:solidFill>
              </a:rPr>
              <a:t>managed care</a:t>
            </a:r>
            <a:endParaRPr lang="en-GB">
              <a:solidFill>
                <a:schemeClr val="bg1"/>
              </a:solidFill>
            </a:endParaRPr>
          </a:p>
        </p:txBody>
      </p:sp>
      <p:sp>
        <p:nvSpPr>
          <p:cNvPr id="2360347" name="AutoShape 27"/>
          <p:cNvSpPr>
            <a:spLocks noChangeArrowheads="1"/>
          </p:cNvSpPr>
          <p:nvPr/>
        </p:nvSpPr>
        <p:spPr bwMode="auto">
          <a:xfrm>
            <a:off x="7049691" y="3733800"/>
            <a:ext cx="770334" cy="452438"/>
          </a:xfrm>
          <a:prstGeom prst="homePlate">
            <a:avLst>
              <a:gd name="adj" fmla="val 17428"/>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8572" tIns="34286" rIns="68572" bIns="34286" anchor="ctr"/>
          <a:lstStyle/>
          <a:p>
            <a:pPr algn="l">
              <a:buClr>
                <a:srgbClr val="333399"/>
              </a:buClr>
              <a:buFont typeface="Wingdings" pitchFamily="2" charset="2"/>
              <a:buNone/>
            </a:pPr>
            <a:r>
              <a:rPr lang="en-US" sz="750" b="1">
                <a:solidFill>
                  <a:srgbClr val="000000"/>
                </a:solidFill>
              </a:rPr>
              <a:t>Improving patient experience</a:t>
            </a:r>
            <a:endParaRPr lang="en-GB">
              <a:solidFill>
                <a:schemeClr val="bg1"/>
              </a:solidFill>
            </a:endParaRPr>
          </a:p>
        </p:txBody>
      </p:sp>
      <p:sp>
        <p:nvSpPr>
          <p:cNvPr id="2360348" name="Rectangle 28"/>
          <p:cNvSpPr>
            <a:spLocks noChangeArrowheads="1"/>
          </p:cNvSpPr>
          <p:nvPr/>
        </p:nvSpPr>
        <p:spPr bwMode="auto">
          <a:xfrm>
            <a:off x="5370910" y="2543176"/>
            <a:ext cx="1322784" cy="373856"/>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pPr algn="l">
              <a:buClr>
                <a:srgbClr val="333399"/>
              </a:buClr>
              <a:buFont typeface="Wingdings" pitchFamily="2" charset="2"/>
              <a:buNone/>
            </a:pPr>
            <a:r>
              <a:rPr lang="en-US" sz="750" b="1">
                <a:solidFill>
                  <a:srgbClr val="FFFFFF"/>
                </a:solidFill>
              </a:rPr>
              <a:t>Improvement in patient satisfaction</a:t>
            </a:r>
            <a:endParaRPr lang="en-GB">
              <a:solidFill>
                <a:schemeClr val="bg1"/>
              </a:solidFill>
            </a:endParaRPr>
          </a:p>
        </p:txBody>
      </p:sp>
      <p:sp>
        <p:nvSpPr>
          <p:cNvPr id="2360349" name="Rectangle 29"/>
          <p:cNvSpPr>
            <a:spLocks noChangeArrowheads="1"/>
          </p:cNvSpPr>
          <p:nvPr/>
        </p:nvSpPr>
        <p:spPr bwMode="auto">
          <a:xfrm>
            <a:off x="3890963" y="4142185"/>
            <a:ext cx="1135856" cy="466725"/>
          </a:xfrm>
          <a:prstGeom prst="rect">
            <a:avLst/>
          </a:prstGeom>
          <a:solidFill>
            <a:srgbClr val="99FF99"/>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US" sz="750" b="1">
                <a:solidFill>
                  <a:srgbClr val="000000"/>
                </a:solidFill>
              </a:rPr>
              <a:t>All patients better informed about choices</a:t>
            </a:r>
            <a:endParaRPr lang="en-GB">
              <a:solidFill>
                <a:schemeClr val="bg1"/>
              </a:solidFill>
            </a:endParaRPr>
          </a:p>
        </p:txBody>
      </p:sp>
      <p:sp>
        <p:nvSpPr>
          <p:cNvPr id="2360350" name="Rectangle 30"/>
          <p:cNvSpPr>
            <a:spLocks noChangeArrowheads="1"/>
          </p:cNvSpPr>
          <p:nvPr/>
        </p:nvSpPr>
        <p:spPr bwMode="auto">
          <a:xfrm>
            <a:off x="2480073" y="3729038"/>
            <a:ext cx="1145381" cy="504825"/>
          </a:xfrm>
          <a:prstGeom prst="rect">
            <a:avLst/>
          </a:prstGeom>
          <a:solidFill>
            <a:srgbClr val="3333CC"/>
          </a:solidFill>
          <a:ln w="9525">
            <a:solidFill>
              <a:srgbClr val="000066"/>
            </a:solidFill>
            <a:miter lim="800000"/>
            <a:headEnd/>
            <a:tailEnd/>
          </a:ln>
        </p:spPr>
        <p:txBody>
          <a:bodyPr lIns="27000" tIns="27000" rIns="27000" bIns="27000" anchor="ctr"/>
          <a:lstStyle/>
          <a:p>
            <a:pPr algn="l">
              <a:buClr>
                <a:srgbClr val="333399"/>
              </a:buClr>
              <a:buFont typeface="Wingdings" pitchFamily="2" charset="2"/>
              <a:buNone/>
            </a:pPr>
            <a:r>
              <a:rPr lang="en-US" sz="750" b="1">
                <a:solidFill>
                  <a:srgbClr val="FFFFFF"/>
                </a:solidFill>
              </a:rPr>
              <a:t>Partnership forum initiatives</a:t>
            </a:r>
            <a:endParaRPr lang="en-GB">
              <a:solidFill>
                <a:schemeClr val="bg1"/>
              </a:solidFill>
            </a:endParaRPr>
          </a:p>
        </p:txBody>
      </p:sp>
      <p:sp>
        <p:nvSpPr>
          <p:cNvPr id="2360351" name="Rectangle 31"/>
          <p:cNvSpPr>
            <a:spLocks noChangeArrowheads="1"/>
          </p:cNvSpPr>
          <p:nvPr/>
        </p:nvSpPr>
        <p:spPr bwMode="auto">
          <a:xfrm>
            <a:off x="1175148" y="3876676"/>
            <a:ext cx="950119" cy="431006"/>
          </a:xfrm>
          <a:prstGeom prst="rect">
            <a:avLst/>
          </a:prstGeom>
          <a:solidFill>
            <a:srgbClr val="CCFFFF"/>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GB" sz="750" b="1">
                <a:solidFill>
                  <a:srgbClr val="000000"/>
                </a:solidFill>
              </a:rPr>
              <a:t>5. Integrated care pathways</a:t>
            </a:r>
            <a:endParaRPr lang="en-GB">
              <a:solidFill>
                <a:schemeClr val="bg1"/>
              </a:solidFill>
            </a:endParaRPr>
          </a:p>
        </p:txBody>
      </p:sp>
      <p:sp>
        <p:nvSpPr>
          <p:cNvPr id="2360352" name="Rectangle 32"/>
          <p:cNvSpPr>
            <a:spLocks noChangeArrowheads="1"/>
          </p:cNvSpPr>
          <p:nvPr/>
        </p:nvSpPr>
        <p:spPr bwMode="auto">
          <a:xfrm>
            <a:off x="5387579" y="4592241"/>
            <a:ext cx="1313259" cy="520303"/>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pPr algn="l">
              <a:buClr>
                <a:srgbClr val="333399"/>
              </a:buClr>
              <a:buFont typeface="Wingdings" pitchFamily="2" charset="2"/>
              <a:buNone/>
            </a:pPr>
            <a:r>
              <a:rPr lang="en-US" sz="750" b="1">
                <a:solidFill>
                  <a:srgbClr val="FFFFFF"/>
                </a:solidFill>
              </a:rPr>
              <a:t>Consistent approach to management of cancer &amp; palliative care in all GP practices</a:t>
            </a:r>
            <a:endParaRPr lang="en-GB">
              <a:solidFill>
                <a:schemeClr val="bg1"/>
              </a:solidFill>
            </a:endParaRPr>
          </a:p>
        </p:txBody>
      </p:sp>
      <p:cxnSp>
        <p:nvCxnSpPr>
          <p:cNvPr id="2360353" name="AutoShape 33"/>
          <p:cNvCxnSpPr>
            <a:cxnSpLocks noChangeShapeType="1"/>
            <a:stCxn id="2360333" idx="3"/>
            <a:endCxn id="2360344" idx="1"/>
          </p:cNvCxnSpPr>
          <p:nvPr/>
        </p:nvCxnSpPr>
        <p:spPr bwMode="auto">
          <a:xfrm flipV="1">
            <a:off x="2115741" y="3193257"/>
            <a:ext cx="365522" cy="30718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54" name="AutoShape 34"/>
          <p:cNvCxnSpPr>
            <a:cxnSpLocks noChangeShapeType="1"/>
            <a:stCxn id="2360333" idx="3"/>
            <a:endCxn id="2360335" idx="1"/>
          </p:cNvCxnSpPr>
          <p:nvPr/>
        </p:nvCxnSpPr>
        <p:spPr bwMode="auto">
          <a:xfrm flipV="1">
            <a:off x="2115741" y="2408635"/>
            <a:ext cx="366713" cy="109180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55" name="AutoShape 35"/>
          <p:cNvCxnSpPr>
            <a:cxnSpLocks noChangeShapeType="1"/>
            <a:stCxn id="2360332" idx="3"/>
            <a:endCxn id="2360344" idx="1"/>
          </p:cNvCxnSpPr>
          <p:nvPr/>
        </p:nvCxnSpPr>
        <p:spPr bwMode="auto">
          <a:xfrm>
            <a:off x="2114550" y="2964656"/>
            <a:ext cx="366713" cy="228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56" name="AutoShape 36"/>
          <p:cNvCxnSpPr>
            <a:cxnSpLocks noChangeShapeType="1"/>
            <a:stCxn id="2360332" idx="3"/>
            <a:endCxn id="2360335" idx="1"/>
          </p:cNvCxnSpPr>
          <p:nvPr/>
        </p:nvCxnSpPr>
        <p:spPr bwMode="auto">
          <a:xfrm flipV="1">
            <a:off x="2114550" y="2408635"/>
            <a:ext cx="367904" cy="55602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57" name="AutoShape 37"/>
          <p:cNvCxnSpPr>
            <a:cxnSpLocks noChangeShapeType="1"/>
            <a:stCxn id="2360331" idx="3"/>
            <a:endCxn id="2360344" idx="1"/>
          </p:cNvCxnSpPr>
          <p:nvPr/>
        </p:nvCxnSpPr>
        <p:spPr bwMode="auto">
          <a:xfrm>
            <a:off x="2137173" y="2297906"/>
            <a:ext cx="344090" cy="8953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58" name="AutoShape 38"/>
          <p:cNvCxnSpPr>
            <a:cxnSpLocks noChangeShapeType="1"/>
            <a:stCxn id="2360330" idx="3"/>
            <a:endCxn id="2360335" idx="1"/>
          </p:cNvCxnSpPr>
          <p:nvPr/>
        </p:nvCxnSpPr>
        <p:spPr bwMode="auto">
          <a:xfrm>
            <a:off x="2137173" y="1677591"/>
            <a:ext cx="345281" cy="73104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59" name="AutoShape 39"/>
          <p:cNvCxnSpPr>
            <a:cxnSpLocks noChangeShapeType="1"/>
            <a:stCxn id="2360330" idx="3"/>
            <a:endCxn id="2360334" idx="1"/>
          </p:cNvCxnSpPr>
          <p:nvPr/>
        </p:nvCxnSpPr>
        <p:spPr bwMode="auto">
          <a:xfrm>
            <a:off x="2137172" y="1677591"/>
            <a:ext cx="365522" cy="2262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60" name="AutoShape 40"/>
          <p:cNvCxnSpPr>
            <a:cxnSpLocks noChangeShapeType="1"/>
            <a:stCxn id="2360351" idx="3"/>
            <a:endCxn id="2360335" idx="1"/>
          </p:cNvCxnSpPr>
          <p:nvPr/>
        </p:nvCxnSpPr>
        <p:spPr bwMode="auto">
          <a:xfrm flipV="1">
            <a:off x="2125266" y="2408635"/>
            <a:ext cx="357188" cy="168354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60361" name="Rectangle 41"/>
          <p:cNvSpPr>
            <a:spLocks noChangeArrowheads="1"/>
          </p:cNvSpPr>
          <p:nvPr/>
        </p:nvSpPr>
        <p:spPr bwMode="auto">
          <a:xfrm>
            <a:off x="3893344" y="1807369"/>
            <a:ext cx="1147763" cy="308372"/>
          </a:xfrm>
          <a:prstGeom prst="rect">
            <a:avLst/>
          </a:prstGeom>
          <a:solidFill>
            <a:srgbClr val="99FF99"/>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US" sz="750" b="1">
                <a:solidFill>
                  <a:srgbClr val="000000"/>
                </a:solidFill>
              </a:rPr>
              <a:t>Increased diagnostic capacity</a:t>
            </a:r>
            <a:endParaRPr lang="en-GB">
              <a:solidFill>
                <a:schemeClr val="bg1"/>
              </a:solidFill>
            </a:endParaRPr>
          </a:p>
        </p:txBody>
      </p:sp>
      <p:sp>
        <p:nvSpPr>
          <p:cNvPr id="2360362" name="Rectangle 42"/>
          <p:cNvSpPr>
            <a:spLocks noChangeArrowheads="1"/>
          </p:cNvSpPr>
          <p:nvPr/>
        </p:nvSpPr>
        <p:spPr bwMode="auto">
          <a:xfrm>
            <a:off x="3873103" y="2262188"/>
            <a:ext cx="1147763" cy="498872"/>
          </a:xfrm>
          <a:prstGeom prst="rect">
            <a:avLst/>
          </a:prstGeom>
          <a:solidFill>
            <a:srgbClr val="99FF99"/>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US" sz="750" b="1">
                <a:solidFill>
                  <a:srgbClr val="000000"/>
                </a:solidFill>
              </a:rPr>
              <a:t>Improved primary care engagement in cancer &amp;</a:t>
            </a:r>
            <a:r>
              <a:rPr lang="en-US" sz="900" b="1">
                <a:solidFill>
                  <a:srgbClr val="000000"/>
                </a:solidFill>
              </a:rPr>
              <a:t> </a:t>
            </a:r>
            <a:r>
              <a:rPr lang="en-US" sz="750" b="1">
                <a:solidFill>
                  <a:srgbClr val="000000"/>
                </a:solidFill>
              </a:rPr>
              <a:t>palliative care agenda</a:t>
            </a:r>
            <a:endParaRPr lang="en-GB">
              <a:solidFill>
                <a:schemeClr val="bg1"/>
              </a:solidFill>
            </a:endParaRPr>
          </a:p>
        </p:txBody>
      </p:sp>
      <p:sp>
        <p:nvSpPr>
          <p:cNvPr id="2360363" name="Rectangle 43"/>
          <p:cNvSpPr>
            <a:spLocks noChangeArrowheads="1"/>
          </p:cNvSpPr>
          <p:nvPr/>
        </p:nvSpPr>
        <p:spPr bwMode="auto">
          <a:xfrm>
            <a:off x="3882628" y="2847975"/>
            <a:ext cx="1147763" cy="395288"/>
          </a:xfrm>
          <a:prstGeom prst="rect">
            <a:avLst/>
          </a:prstGeom>
          <a:solidFill>
            <a:srgbClr val="99FF99"/>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US" sz="750" b="1">
                <a:solidFill>
                  <a:srgbClr val="000000"/>
                </a:solidFill>
              </a:rPr>
              <a:t>Improved care pathways</a:t>
            </a:r>
            <a:endParaRPr lang="en-GB">
              <a:solidFill>
                <a:schemeClr val="bg1"/>
              </a:solidFill>
            </a:endParaRPr>
          </a:p>
        </p:txBody>
      </p:sp>
      <p:sp>
        <p:nvSpPr>
          <p:cNvPr id="2360364" name="Text Box 44"/>
          <p:cNvSpPr txBox="1">
            <a:spLocks noChangeArrowheads="1"/>
          </p:cNvSpPr>
          <p:nvPr/>
        </p:nvSpPr>
        <p:spPr bwMode="auto">
          <a:xfrm>
            <a:off x="7035404" y="2887266"/>
            <a:ext cx="770334" cy="500063"/>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lstStyle/>
          <a:p>
            <a:pPr algn="l">
              <a:buClr>
                <a:srgbClr val="333399"/>
              </a:buClr>
              <a:buFont typeface="Wingdings" pitchFamily="2" charset="2"/>
              <a:buNone/>
            </a:pPr>
            <a:r>
              <a:rPr lang="en-GB" sz="750" b="1">
                <a:solidFill>
                  <a:srgbClr val="FFFFFF"/>
                </a:solidFill>
              </a:rPr>
              <a:t>Reduction of cancer mortality 20% by 2010</a:t>
            </a:r>
            <a:endParaRPr lang="en-GB">
              <a:solidFill>
                <a:schemeClr val="bg1"/>
              </a:solidFill>
            </a:endParaRPr>
          </a:p>
        </p:txBody>
      </p:sp>
      <p:sp>
        <p:nvSpPr>
          <p:cNvPr id="2360365" name="Line 45"/>
          <p:cNvSpPr>
            <a:spLocks noChangeShapeType="1"/>
          </p:cNvSpPr>
          <p:nvPr/>
        </p:nvSpPr>
        <p:spPr bwMode="auto">
          <a:xfrm flipH="1">
            <a:off x="7980760" y="1701404"/>
            <a:ext cx="20240" cy="323016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endParaRPr lang="en-GB" sz="1350"/>
          </a:p>
        </p:txBody>
      </p:sp>
      <p:sp>
        <p:nvSpPr>
          <p:cNvPr id="2360366" name="Line 46"/>
          <p:cNvSpPr>
            <a:spLocks noChangeShapeType="1"/>
          </p:cNvSpPr>
          <p:nvPr/>
        </p:nvSpPr>
        <p:spPr bwMode="auto">
          <a:xfrm flipH="1" flipV="1">
            <a:off x="7881938" y="4902994"/>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endParaRPr lang="en-GB" sz="1350"/>
          </a:p>
        </p:txBody>
      </p:sp>
      <p:sp>
        <p:nvSpPr>
          <p:cNvPr id="2360367" name="Line 47"/>
          <p:cNvSpPr>
            <a:spLocks noChangeShapeType="1"/>
          </p:cNvSpPr>
          <p:nvPr/>
        </p:nvSpPr>
        <p:spPr bwMode="auto">
          <a:xfrm flipH="1">
            <a:off x="7862887" y="1701404"/>
            <a:ext cx="138113" cy="119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endParaRPr lang="en-GB" sz="1350"/>
          </a:p>
        </p:txBody>
      </p:sp>
      <p:sp>
        <p:nvSpPr>
          <p:cNvPr id="2360368" name="Line 48"/>
          <p:cNvSpPr>
            <a:spLocks noChangeShapeType="1"/>
          </p:cNvSpPr>
          <p:nvPr/>
        </p:nvSpPr>
        <p:spPr bwMode="auto">
          <a:xfrm flipH="1" flipV="1">
            <a:off x="7845028" y="2486025"/>
            <a:ext cx="146447" cy="833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endParaRPr lang="en-GB" sz="1350"/>
          </a:p>
        </p:txBody>
      </p:sp>
      <p:sp>
        <p:nvSpPr>
          <p:cNvPr id="2360369" name="Line 49"/>
          <p:cNvSpPr>
            <a:spLocks noChangeShapeType="1"/>
          </p:cNvSpPr>
          <p:nvPr/>
        </p:nvSpPr>
        <p:spPr bwMode="auto">
          <a:xfrm flipH="1">
            <a:off x="7817644" y="3955257"/>
            <a:ext cx="173831" cy="833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endParaRPr lang="en-GB" sz="1350"/>
          </a:p>
        </p:txBody>
      </p:sp>
      <p:sp>
        <p:nvSpPr>
          <p:cNvPr id="2360370" name="Line 50"/>
          <p:cNvSpPr>
            <a:spLocks noChangeShapeType="1"/>
          </p:cNvSpPr>
          <p:nvPr/>
        </p:nvSpPr>
        <p:spPr bwMode="auto">
          <a:xfrm flipH="1">
            <a:off x="7847410" y="4923235"/>
            <a:ext cx="135731" cy="833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endParaRPr lang="en-GB" sz="1350"/>
          </a:p>
        </p:txBody>
      </p:sp>
      <p:cxnSp>
        <p:nvCxnSpPr>
          <p:cNvPr id="2360371" name="AutoShape 51"/>
          <p:cNvCxnSpPr>
            <a:cxnSpLocks noChangeShapeType="1"/>
            <a:stCxn id="2360350" idx="3"/>
            <a:endCxn id="2360336" idx="1"/>
          </p:cNvCxnSpPr>
          <p:nvPr/>
        </p:nvCxnSpPr>
        <p:spPr bwMode="auto">
          <a:xfrm flipV="1">
            <a:off x="3625453" y="3692128"/>
            <a:ext cx="260747" cy="28932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72" name="AutoShape 52"/>
          <p:cNvCxnSpPr>
            <a:cxnSpLocks noChangeShapeType="1"/>
            <a:stCxn id="2360350" idx="3"/>
            <a:endCxn id="2360363" idx="1"/>
          </p:cNvCxnSpPr>
          <p:nvPr/>
        </p:nvCxnSpPr>
        <p:spPr bwMode="auto">
          <a:xfrm flipV="1">
            <a:off x="3625454" y="3045619"/>
            <a:ext cx="257175" cy="93583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73" name="AutoShape 53"/>
          <p:cNvCxnSpPr>
            <a:cxnSpLocks noChangeShapeType="1"/>
            <a:stCxn id="2360339" idx="3"/>
            <a:endCxn id="2360325" idx="1"/>
          </p:cNvCxnSpPr>
          <p:nvPr/>
        </p:nvCxnSpPr>
        <p:spPr bwMode="auto">
          <a:xfrm>
            <a:off x="6698456" y="3395663"/>
            <a:ext cx="382191" cy="150852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74" name="AutoShape 54"/>
          <p:cNvCxnSpPr>
            <a:cxnSpLocks noChangeShapeType="1"/>
            <a:stCxn id="2360334" idx="3"/>
            <a:endCxn id="2360362" idx="1"/>
          </p:cNvCxnSpPr>
          <p:nvPr/>
        </p:nvCxnSpPr>
        <p:spPr bwMode="auto">
          <a:xfrm>
            <a:off x="3601641" y="1700213"/>
            <a:ext cx="271463" cy="81200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75" name="AutoShape 55"/>
          <p:cNvCxnSpPr>
            <a:cxnSpLocks noChangeShapeType="1"/>
            <a:stCxn id="2360350" idx="3"/>
            <a:endCxn id="2360343" idx="1"/>
          </p:cNvCxnSpPr>
          <p:nvPr/>
        </p:nvCxnSpPr>
        <p:spPr bwMode="auto">
          <a:xfrm>
            <a:off x="3625454" y="3981450"/>
            <a:ext cx="272653" cy="94059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76" name="AutoShape 56"/>
          <p:cNvCxnSpPr>
            <a:cxnSpLocks noChangeShapeType="1"/>
            <a:stCxn id="2360334" idx="3"/>
            <a:endCxn id="2360363" idx="1"/>
          </p:cNvCxnSpPr>
          <p:nvPr/>
        </p:nvCxnSpPr>
        <p:spPr bwMode="auto">
          <a:xfrm>
            <a:off x="3601641" y="1700213"/>
            <a:ext cx="280988" cy="134540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77" name="AutoShape 57"/>
          <p:cNvCxnSpPr>
            <a:cxnSpLocks noChangeShapeType="1"/>
            <a:stCxn id="2360350" idx="3"/>
            <a:endCxn id="2360349" idx="1"/>
          </p:cNvCxnSpPr>
          <p:nvPr/>
        </p:nvCxnSpPr>
        <p:spPr bwMode="auto">
          <a:xfrm>
            <a:off x="3625454" y="3981451"/>
            <a:ext cx="265509" cy="39409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78" name="AutoShape 58"/>
          <p:cNvCxnSpPr>
            <a:cxnSpLocks noChangeShapeType="1"/>
            <a:stCxn id="2360344" idx="3"/>
            <a:endCxn id="2360363" idx="1"/>
          </p:cNvCxnSpPr>
          <p:nvPr/>
        </p:nvCxnSpPr>
        <p:spPr bwMode="auto">
          <a:xfrm flipV="1">
            <a:off x="3608785" y="3045619"/>
            <a:ext cx="273844" cy="1476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79" name="AutoShape 59"/>
          <p:cNvCxnSpPr>
            <a:cxnSpLocks noChangeShapeType="1"/>
            <a:stCxn id="2360344" idx="3"/>
            <a:endCxn id="2360361" idx="1"/>
          </p:cNvCxnSpPr>
          <p:nvPr/>
        </p:nvCxnSpPr>
        <p:spPr bwMode="auto">
          <a:xfrm flipV="1">
            <a:off x="3608785" y="1962151"/>
            <a:ext cx="284559" cy="123110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80" name="AutoShape 60"/>
          <p:cNvCxnSpPr>
            <a:cxnSpLocks noChangeShapeType="1"/>
            <a:stCxn id="2360335" idx="3"/>
            <a:endCxn id="2360349" idx="1"/>
          </p:cNvCxnSpPr>
          <p:nvPr/>
        </p:nvCxnSpPr>
        <p:spPr bwMode="auto">
          <a:xfrm>
            <a:off x="3602832" y="2408635"/>
            <a:ext cx="288131" cy="196691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81" name="AutoShape 61"/>
          <p:cNvCxnSpPr>
            <a:cxnSpLocks noChangeShapeType="1"/>
            <a:stCxn id="2360335" idx="3"/>
            <a:endCxn id="2360362" idx="1"/>
          </p:cNvCxnSpPr>
          <p:nvPr/>
        </p:nvCxnSpPr>
        <p:spPr bwMode="auto">
          <a:xfrm>
            <a:off x="3602832" y="2408635"/>
            <a:ext cx="270272" cy="10358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82" name="AutoShape 62"/>
          <p:cNvCxnSpPr>
            <a:cxnSpLocks noChangeShapeType="1"/>
            <a:stCxn id="2360335" idx="3"/>
            <a:endCxn id="2360361" idx="1"/>
          </p:cNvCxnSpPr>
          <p:nvPr/>
        </p:nvCxnSpPr>
        <p:spPr bwMode="auto">
          <a:xfrm flipV="1">
            <a:off x="3602831" y="1962150"/>
            <a:ext cx="290513" cy="44648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83" name="AutoShape 63"/>
          <p:cNvCxnSpPr>
            <a:cxnSpLocks noChangeShapeType="1"/>
            <a:stCxn id="2360340" idx="3"/>
            <a:endCxn id="2360325" idx="1"/>
          </p:cNvCxnSpPr>
          <p:nvPr/>
        </p:nvCxnSpPr>
        <p:spPr bwMode="auto">
          <a:xfrm>
            <a:off x="6699647" y="4126706"/>
            <a:ext cx="381000" cy="77747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84" name="AutoShape 64"/>
          <p:cNvCxnSpPr>
            <a:cxnSpLocks noChangeShapeType="1"/>
            <a:stCxn id="2360348" idx="3"/>
            <a:endCxn id="2360347" idx="1"/>
          </p:cNvCxnSpPr>
          <p:nvPr/>
        </p:nvCxnSpPr>
        <p:spPr bwMode="auto">
          <a:xfrm>
            <a:off x="6693694" y="2730104"/>
            <a:ext cx="355997" cy="12299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85" name="AutoShape 65"/>
          <p:cNvCxnSpPr>
            <a:cxnSpLocks noChangeShapeType="1"/>
            <a:stCxn id="2360348" idx="3"/>
            <a:endCxn id="2360324" idx="1"/>
          </p:cNvCxnSpPr>
          <p:nvPr/>
        </p:nvCxnSpPr>
        <p:spPr bwMode="auto">
          <a:xfrm flipV="1">
            <a:off x="6693694" y="1679973"/>
            <a:ext cx="407194" cy="105013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86" name="AutoShape 66"/>
          <p:cNvCxnSpPr>
            <a:cxnSpLocks noChangeShapeType="1"/>
            <a:stCxn id="2360345" idx="3"/>
            <a:endCxn id="2360343" idx="1"/>
          </p:cNvCxnSpPr>
          <p:nvPr/>
        </p:nvCxnSpPr>
        <p:spPr bwMode="auto">
          <a:xfrm>
            <a:off x="3639742" y="4742260"/>
            <a:ext cx="258365" cy="17978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87" name="AutoShape 67"/>
          <p:cNvCxnSpPr>
            <a:cxnSpLocks noChangeShapeType="1"/>
            <a:stCxn id="2360345" idx="3"/>
            <a:endCxn id="2360336" idx="1"/>
          </p:cNvCxnSpPr>
          <p:nvPr/>
        </p:nvCxnSpPr>
        <p:spPr bwMode="auto">
          <a:xfrm flipV="1">
            <a:off x="3639741" y="3692129"/>
            <a:ext cx="246459" cy="105013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88" name="AutoShape 68"/>
          <p:cNvCxnSpPr>
            <a:cxnSpLocks noChangeShapeType="1"/>
            <a:endCxn id="2360346" idx="1"/>
          </p:cNvCxnSpPr>
          <p:nvPr/>
        </p:nvCxnSpPr>
        <p:spPr bwMode="auto">
          <a:xfrm flipV="1">
            <a:off x="6694885" y="2422922"/>
            <a:ext cx="379809" cy="27027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89" name="AutoShape 69"/>
          <p:cNvCxnSpPr>
            <a:cxnSpLocks noChangeShapeType="1"/>
            <a:stCxn id="2360339" idx="3"/>
            <a:endCxn id="2360347" idx="1"/>
          </p:cNvCxnSpPr>
          <p:nvPr/>
        </p:nvCxnSpPr>
        <p:spPr bwMode="auto">
          <a:xfrm>
            <a:off x="6698457" y="3395663"/>
            <a:ext cx="351235" cy="56435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90" name="AutoShape 70"/>
          <p:cNvCxnSpPr>
            <a:cxnSpLocks noChangeShapeType="1"/>
            <a:stCxn id="2360343" idx="3"/>
            <a:endCxn id="2360348" idx="1"/>
          </p:cNvCxnSpPr>
          <p:nvPr/>
        </p:nvCxnSpPr>
        <p:spPr bwMode="auto">
          <a:xfrm flipV="1">
            <a:off x="5056585" y="2730104"/>
            <a:ext cx="314325" cy="219194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91" name="AutoShape 71"/>
          <p:cNvCxnSpPr>
            <a:cxnSpLocks noChangeShapeType="1"/>
            <a:stCxn id="2360349" idx="3"/>
            <a:endCxn id="2360339" idx="1"/>
          </p:cNvCxnSpPr>
          <p:nvPr/>
        </p:nvCxnSpPr>
        <p:spPr bwMode="auto">
          <a:xfrm flipV="1">
            <a:off x="5026819" y="3395663"/>
            <a:ext cx="340519" cy="97988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92" name="AutoShape 72"/>
          <p:cNvCxnSpPr>
            <a:cxnSpLocks noChangeShapeType="1"/>
            <a:stCxn id="2360336" idx="3"/>
            <a:endCxn id="2360340" idx="1"/>
          </p:cNvCxnSpPr>
          <p:nvPr/>
        </p:nvCxnSpPr>
        <p:spPr bwMode="auto">
          <a:xfrm>
            <a:off x="5029200" y="3692129"/>
            <a:ext cx="348854" cy="43457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93" name="AutoShape 73"/>
          <p:cNvCxnSpPr>
            <a:cxnSpLocks noChangeShapeType="1"/>
            <a:stCxn id="2360336" idx="3"/>
            <a:endCxn id="2360339" idx="1"/>
          </p:cNvCxnSpPr>
          <p:nvPr/>
        </p:nvCxnSpPr>
        <p:spPr bwMode="auto">
          <a:xfrm flipV="1">
            <a:off x="5029200" y="3395663"/>
            <a:ext cx="338138" cy="29646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94" name="AutoShape 74"/>
          <p:cNvCxnSpPr>
            <a:cxnSpLocks noChangeShapeType="1"/>
            <a:stCxn id="2360363" idx="3"/>
            <a:endCxn id="2360340" idx="1"/>
          </p:cNvCxnSpPr>
          <p:nvPr/>
        </p:nvCxnSpPr>
        <p:spPr bwMode="auto">
          <a:xfrm>
            <a:off x="5030391" y="3045619"/>
            <a:ext cx="347663" cy="10810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95" name="AutoShape 75"/>
          <p:cNvCxnSpPr>
            <a:cxnSpLocks noChangeShapeType="1"/>
            <a:stCxn id="2360362" idx="3"/>
            <a:endCxn id="2360348" idx="1"/>
          </p:cNvCxnSpPr>
          <p:nvPr/>
        </p:nvCxnSpPr>
        <p:spPr bwMode="auto">
          <a:xfrm>
            <a:off x="5020866" y="2512219"/>
            <a:ext cx="350044" cy="21788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96" name="AutoShape 76"/>
          <p:cNvCxnSpPr>
            <a:cxnSpLocks noChangeShapeType="1"/>
            <a:stCxn id="2360363" idx="3"/>
            <a:endCxn id="2360337" idx="1"/>
          </p:cNvCxnSpPr>
          <p:nvPr/>
        </p:nvCxnSpPr>
        <p:spPr bwMode="auto">
          <a:xfrm flipV="1">
            <a:off x="5030391" y="1571625"/>
            <a:ext cx="366713" cy="147399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97" name="AutoShape 77"/>
          <p:cNvCxnSpPr>
            <a:cxnSpLocks noChangeShapeType="1"/>
            <a:stCxn id="2360363" idx="3"/>
            <a:endCxn id="2360338" idx="1"/>
          </p:cNvCxnSpPr>
          <p:nvPr/>
        </p:nvCxnSpPr>
        <p:spPr bwMode="auto">
          <a:xfrm flipV="1">
            <a:off x="5030391" y="2140744"/>
            <a:ext cx="366713" cy="9048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98" name="AutoShape 78"/>
          <p:cNvCxnSpPr>
            <a:cxnSpLocks noChangeShapeType="1"/>
            <a:stCxn id="2360361" idx="3"/>
            <a:endCxn id="2360348" idx="1"/>
          </p:cNvCxnSpPr>
          <p:nvPr/>
        </p:nvCxnSpPr>
        <p:spPr bwMode="auto">
          <a:xfrm>
            <a:off x="5041106" y="1962150"/>
            <a:ext cx="329804" cy="76795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99" name="AutoShape 79"/>
          <p:cNvCxnSpPr>
            <a:cxnSpLocks noChangeShapeType="1"/>
            <a:stCxn id="2360361" idx="3"/>
            <a:endCxn id="2360352" idx="1"/>
          </p:cNvCxnSpPr>
          <p:nvPr/>
        </p:nvCxnSpPr>
        <p:spPr bwMode="auto">
          <a:xfrm>
            <a:off x="5041107" y="1962150"/>
            <a:ext cx="346472" cy="28908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00" name="AutoShape 80"/>
          <p:cNvCxnSpPr>
            <a:cxnSpLocks noChangeShapeType="1"/>
            <a:stCxn id="2360361" idx="3"/>
            <a:endCxn id="2360337" idx="1"/>
          </p:cNvCxnSpPr>
          <p:nvPr/>
        </p:nvCxnSpPr>
        <p:spPr bwMode="auto">
          <a:xfrm flipV="1">
            <a:off x="5041107" y="1571625"/>
            <a:ext cx="355997" cy="3905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01" name="AutoShape 81"/>
          <p:cNvCxnSpPr>
            <a:cxnSpLocks noChangeShapeType="1"/>
            <a:stCxn id="2360338" idx="3"/>
            <a:endCxn id="2360347" idx="1"/>
          </p:cNvCxnSpPr>
          <p:nvPr/>
        </p:nvCxnSpPr>
        <p:spPr bwMode="auto">
          <a:xfrm>
            <a:off x="6692503" y="2140744"/>
            <a:ext cx="357188" cy="18192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02" name="AutoShape 82"/>
          <p:cNvCxnSpPr>
            <a:cxnSpLocks noChangeShapeType="1"/>
            <a:endCxn id="2360346" idx="1"/>
          </p:cNvCxnSpPr>
          <p:nvPr/>
        </p:nvCxnSpPr>
        <p:spPr bwMode="auto">
          <a:xfrm>
            <a:off x="6694885" y="2057401"/>
            <a:ext cx="379809" cy="36552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03" name="AutoShape 83"/>
          <p:cNvCxnSpPr>
            <a:cxnSpLocks noChangeShapeType="1"/>
            <a:stCxn id="2360338" idx="3"/>
            <a:endCxn id="2360324" idx="1"/>
          </p:cNvCxnSpPr>
          <p:nvPr/>
        </p:nvCxnSpPr>
        <p:spPr bwMode="auto">
          <a:xfrm flipV="1">
            <a:off x="6692504" y="1679972"/>
            <a:ext cx="408384" cy="46077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04" name="AutoShape 84"/>
          <p:cNvCxnSpPr>
            <a:cxnSpLocks noChangeShapeType="1"/>
            <a:stCxn id="2360337" idx="3"/>
            <a:endCxn id="2360347" idx="1"/>
          </p:cNvCxnSpPr>
          <p:nvPr/>
        </p:nvCxnSpPr>
        <p:spPr bwMode="auto">
          <a:xfrm>
            <a:off x="6696075" y="1571625"/>
            <a:ext cx="353616" cy="238839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05" name="AutoShape 85"/>
          <p:cNvCxnSpPr>
            <a:cxnSpLocks noChangeShapeType="1"/>
            <a:endCxn id="2360346" idx="1"/>
          </p:cNvCxnSpPr>
          <p:nvPr/>
        </p:nvCxnSpPr>
        <p:spPr bwMode="auto">
          <a:xfrm>
            <a:off x="6703219" y="1541860"/>
            <a:ext cx="371475" cy="8810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06" name="AutoShape 86"/>
          <p:cNvCxnSpPr>
            <a:cxnSpLocks noChangeShapeType="1"/>
            <a:stCxn id="2360337" idx="3"/>
            <a:endCxn id="2360324" idx="1"/>
          </p:cNvCxnSpPr>
          <p:nvPr/>
        </p:nvCxnSpPr>
        <p:spPr bwMode="auto">
          <a:xfrm>
            <a:off x="6696075" y="1571626"/>
            <a:ext cx="404813" cy="10834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07" name="AutoShape 87"/>
          <p:cNvCxnSpPr>
            <a:cxnSpLocks noChangeShapeType="1"/>
            <a:stCxn id="2360420" idx="3"/>
            <a:endCxn id="2360338" idx="1"/>
          </p:cNvCxnSpPr>
          <p:nvPr/>
        </p:nvCxnSpPr>
        <p:spPr bwMode="auto">
          <a:xfrm>
            <a:off x="5031582" y="1491854"/>
            <a:ext cx="365522" cy="64889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08" name="AutoShape 88"/>
          <p:cNvCxnSpPr>
            <a:cxnSpLocks noChangeShapeType="1"/>
            <a:endCxn id="2360347" idx="1"/>
          </p:cNvCxnSpPr>
          <p:nvPr/>
        </p:nvCxnSpPr>
        <p:spPr bwMode="auto">
          <a:xfrm flipV="1">
            <a:off x="6707982" y="3960019"/>
            <a:ext cx="341710" cy="81200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09" name="AutoShape 89"/>
          <p:cNvCxnSpPr>
            <a:cxnSpLocks noChangeShapeType="1"/>
            <a:endCxn id="2360346" idx="1"/>
          </p:cNvCxnSpPr>
          <p:nvPr/>
        </p:nvCxnSpPr>
        <p:spPr bwMode="auto">
          <a:xfrm flipV="1">
            <a:off x="6717506" y="2422923"/>
            <a:ext cx="357188" cy="22967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10" name="AutoShape 90"/>
          <p:cNvCxnSpPr>
            <a:cxnSpLocks noChangeShapeType="1"/>
            <a:endCxn id="2360324" idx="1"/>
          </p:cNvCxnSpPr>
          <p:nvPr/>
        </p:nvCxnSpPr>
        <p:spPr bwMode="auto">
          <a:xfrm flipV="1">
            <a:off x="6707982" y="1679972"/>
            <a:ext cx="392906" cy="30813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11" name="AutoShape 91"/>
          <p:cNvCxnSpPr>
            <a:cxnSpLocks noChangeShapeType="1"/>
            <a:stCxn id="2360339" idx="3"/>
            <a:endCxn id="2360364" idx="1"/>
          </p:cNvCxnSpPr>
          <p:nvPr/>
        </p:nvCxnSpPr>
        <p:spPr bwMode="auto">
          <a:xfrm flipV="1">
            <a:off x="6698457" y="3137298"/>
            <a:ext cx="336947" cy="25836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60412" name="Line 92"/>
          <p:cNvSpPr>
            <a:spLocks noChangeShapeType="1"/>
          </p:cNvSpPr>
          <p:nvPr/>
        </p:nvSpPr>
        <p:spPr bwMode="auto">
          <a:xfrm>
            <a:off x="7799785" y="3095625"/>
            <a:ext cx="190500" cy="119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endParaRPr lang="en-GB" sz="1350"/>
          </a:p>
        </p:txBody>
      </p:sp>
      <p:sp>
        <p:nvSpPr>
          <p:cNvPr id="2360413" name="Rectangle 93"/>
          <p:cNvSpPr>
            <a:spLocks noChangeArrowheads="1"/>
          </p:cNvSpPr>
          <p:nvPr/>
        </p:nvSpPr>
        <p:spPr bwMode="auto">
          <a:xfrm>
            <a:off x="1187054" y="4492228"/>
            <a:ext cx="948928" cy="432197"/>
          </a:xfrm>
          <a:prstGeom prst="rect">
            <a:avLst/>
          </a:prstGeom>
          <a:solidFill>
            <a:srgbClr val="CCFFFF"/>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GB" sz="750" b="1">
                <a:solidFill>
                  <a:srgbClr val="000000"/>
                </a:solidFill>
              </a:rPr>
              <a:t>6. Estates &amp; facilities modernisation</a:t>
            </a:r>
            <a:endParaRPr lang="en-GB">
              <a:solidFill>
                <a:schemeClr val="bg1"/>
              </a:solidFill>
            </a:endParaRPr>
          </a:p>
        </p:txBody>
      </p:sp>
      <p:cxnSp>
        <p:nvCxnSpPr>
          <p:cNvPr id="2360414" name="AutoShape 94"/>
          <p:cNvCxnSpPr>
            <a:cxnSpLocks noChangeShapeType="1"/>
            <a:stCxn id="2360344" idx="3"/>
            <a:endCxn id="2360343" idx="1"/>
          </p:cNvCxnSpPr>
          <p:nvPr/>
        </p:nvCxnSpPr>
        <p:spPr bwMode="auto">
          <a:xfrm>
            <a:off x="3608785" y="3193256"/>
            <a:ext cx="289322" cy="17287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15" name="AutoShape 95"/>
          <p:cNvCxnSpPr>
            <a:cxnSpLocks noChangeShapeType="1"/>
            <a:stCxn id="2360413" idx="3"/>
            <a:endCxn id="2360344" idx="1"/>
          </p:cNvCxnSpPr>
          <p:nvPr/>
        </p:nvCxnSpPr>
        <p:spPr bwMode="auto">
          <a:xfrm flipV="1">
            <a:off x="2135982" y="3193256"/>
            <a:ext cx="345281" cy="151566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16" name="AutoShape 96"/>
          <p:cNvCxnSpPr>
            <a:cxnSpLocks noChangeShapeType="1"/>
            <a:stCxn id="2360413" idx="3"/>
            <a:endCxn id="2360335" idx="1"/>
          </p:cNvCxnSpPr>
          <p:nvPr/>
        </p:nvCxnSpPr>
        <p:spPr bwMode="auto">
          <a:xfrm flipV="1">
            <a:off x="2135982" y="2408635"/>
            <a:ext cx="346472" cy="23002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17" name="AutoShape 97"/>
          <p:cNvCxnSpPr>
            <a:cxnSpLocks noChangeShapeType="1"/>
            <a:stCxn id="2360335" idx="3"/>
            <a:endCxn id="2360420" idx="1"/>
          </p:cNvCxnSpPr>
          <p:nvPr/>
        </p:nvCxnSpPr>
        <p:spPr bwMode="auto">
          <a:xfrm flipV="1">
            <a:off x="3602832" y="1491854"/>
            <a:ext cx="298847" cy="91678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18" name="AutoShape 98"/>
          <p:cNvCxnSpPr>
            <a:cxnSpLocks noChangeShapeType="1"/>
            <a:stCxn id="2360340" idx="3"/>
            <a:endCxn id="2360347" idx="1"/>
          </p:cNvCxnSpPr>
          <p:nvPr/>
        </p:nvCxnSpPr>
        <p:spPr bwMode="auto">
          <a:xfrm flipV="1">
            <a:off x="6699648" y="3960019"/>
            <a:ext cx="350044" cy="1666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19" name="AutoShape 99"/>
          <p:cNvCxnSpPr>
            <a:cxnSpLocks noChangeShapeType="1"/>
            <a:stCxn id="2360335" idx="3"/>
            <a:endCxn id="2360363" idx="1"/>
          </p:cNvCxnSpPr>
          <p:nvPr/>
        </p:nvCxnSpPr>
        <p:spPr bwMode="auto">
          <a:xfrm>
            <a:off x="3602832" y="2408635"/>
            <a:ext cx="279797" cy="63698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60420" name="Rectangle 100"/>
          <p:cNvSpPr>
            <a:spLocks noChangeArrowheads="1"/>
          </p:cNvSpPr>
          <p:nvPr/>
        </p:nvSpPr>
        <p:spPr bwMode="auto">
          <a:xfrm>
            <a:off x="3901679" y="1294210"/>
            <a:ext cx="1129903" cy="394097"/>
          </a:xfrm>
          <a:prstGeom prst="rect">
            <a:avLst/>
          </a:prstGeom>
          <a:solidFill>
            <a:srgbClr val="99FF99"/>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US" sz="750" b="1">
                <a:solidFill>
                  <a:srgbClr val="000000"/>
                </a:solidFill>
              </a:rPr>
              <a:t>Effective use of capacity</a:t>
            </a:r>
            <a:endParaRPr lang="en-GB">
              <a:solidFill>
                <a:schemeClr val="bg1"/>
              </a:solidFill>
            </a:endParaRPr>
          </a:p>
        </p:txBody>
      </p:sp>
      <p:cxnSp>
        <p:nvCxnSpPr>
          <p:cNvPr id="2360421" name="AutoShape 101"/>
          <p:cNvCxnSpPr>
            <a:cxnSpLocks noChangeShapeType="1"/>
            <a:stCxn id="2360344" idx="3"/>
            <a:endCxn id="2360420" idx="1"/>
          </p:cNvCxnSpPr>
          <p:nvPr/>
        </p:nvCxnSpPr>
        <p:spPr bwMode="auto">
          <a:xfrm flipV="1">
            <a:off x="3608785" y="1491854"/>
            <a:ext cx="292894" cy="170140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22" name="AutoShape 102"/>
          <p:cNvCxnSpPr>
            <a:cxnSpLocks noChangeShapeType="1"/>
            <a:stCxn id="2360420" idx="3"/>
            <a:endCxn id="2360337" idx="1"/>
          </p:cNvCxnSpPr>
          <p:nvPr/>
        </p:nvCxnSpPr>
        <p:spPr bwMode="auto">
          <a:xfrm>
            <a:off x="5031582" y="1491853"/>
            <a:ext cx="365522" cy="7977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23" name="AutoShape 103"/>
          <p:cNvCxnSpPr>
            <a:cxnSpLocks noChangeShapeType="1"/>
            <a:stCxn id="2360420" idx="3"/>
            <a:endCxn id="2360348" idx="1"/>
          </p:cNvCxnSpPr>
          <p:nvPr/>
        </p:nvCxnSpPr>
        <p:spPr bwMode="auto">
          <a:xfrm>
            <a:off x="5031581" y="1491854"/>
            <a:ext cx="339329" cy="12382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24" name="AutoShape 104"/>
          <p:cNvCxnSpPr>
            <a:cxnSpLocks noChangeShapeType="1"/>
            <a:stCxn id="2360362" idx="3"/>
            <a:endCxn id="2360337" idx="1"/>
          </p:cNvCxnSpPr>
          <p:nvPr/>
        </p:nvCxnSpPr>
        <p:spPr bwMode="auto">
          <a:xfrm flipV="1">
            <a:off x="5020866" y="1571625"/>
            <a:ext cx="376238" cy="94059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25" name="AutoShape 105"/>
          <p:cNvCxnSpPr>
            <a:cxnSpLocks noChangeShapeType="1"/>
            <a:stCxn id="2360362" idx="3"/>
            <a:endCxn id="2360352" idx="1"/>
          </p:cNvCxnSpPr>
          <p:nvPr/>
        </p:nvCxnSpPr>
        <p:spPr bwMode="auto">
          <a:xfrm>
            <a:off x="5020866" y="2512219"/>
            <a:ext cx="366713" cy="234076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26" name="AutoShape 106"/>
          <p:cNvCxnSpPr>
            <a:cxnSpLocks noChangeShapeType="1"/>
            <a:endCxn id="2360345" idx="1"/>
          </p:cNvCxnSpPr>
          <p:nvPr/>
        </p:nvCxnSpPr>
        <p:spPr bwMode="auto">
          <a:xfrm>
            <a:off x="2115742" y="4069556"/>
            <a:ext cx="364331" cy="67270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27" name="AutoShape 107"/>
          <p:cNvCxnSpPr>
            <a:cxnSpLocks noChangeShapeType="1"/>
            <a:stCxn id="2360337" idx="3"/>
            <a:endCxn id="2360364" idx="1"/>
          </p:cNvCxnSpPr>
          <p:nvPr/>
        </p:nvCxnSpPr>
        <p:spPr bwMode="auto">
          <a:xfrm>
            <a:off x="6696075" y="1571626"/>
            <a:ext cx="339329" cy="156567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28" name="AutoShape 108"/>
          <p:cNvCxnSpPr>
            <a:cxnSpLocks noChangeShapeType="1"/>
            <a:stCxn id="2360338" idx="3"/>
            <a:endCxn id="2360364" idx="1"/>
          </p:cNvCxnSpPr>
          <p:nvPr/>
        </p:nvCxnSpPr>
        <p:spPr bwMode="auto">
          <a:xfrm>
            <a:off x="6692504" y="2140744"/>
            <a:ext cx="342900" cy="99655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29" name="AutoShape 109"/>
          <p:cNvCxnSpPr>
            <a:cxnSpLocks noChangeShapeType="1"/>
            <a:stCxn id="2360340" idx="3"/>
            <a:endCxn id="2360364" idx="1"/>
          </p:cNvCxnSpPr>
          <p:nvPr/>
        </p:nvCxnSpPr>
        <p:spPr bwMode="auto">
          <a:xfrm flipV="1">
            <a:off x="6699648" y="3137297"/>
            <a:ext cx="335756" cy="98940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30" name="AutoShape 110"/>
          <p:cNvCxnSpPr>
            <a:cxnSpLocks noChangeShapeType="1"/>
            <a:stCxn id="2360352" idx="3"/>
            <a:endCxn id="2360364" idx="1"/>
          </p:cNvCxnSpPr>
          <p:nvPr/>
        </p:nvCxnSpPr>
        <p:spPr bwMode="auto">
          <a:xfrm flipV="1">
            <a:off x="6700838" y="3137298"/>
            <a:ext cx="334566" cy="171569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31" name="AutoShape 111"/>
          <p:cNvCxnSpPr>
            <a:cxnSpLocks noChangeShapeType="1"/>
            <a:stCxn id="2360362" idx="3"/>
            <a:endCxn id="2360338" idx="1"/>
          </p:cNvCxnSpPr>
          <p:nvPr/>
        </p:nvCxnSpPr>
        <p:spPr bwMode="auto">
          <a:xfrm flipV="1">
            <a:off x="5020866" y="2140744"/>
            <a:ext cx="376238" cy="3714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32" name="AutoShape 112"/>
          <p:cNvCxnSpPr>
            <a:cxnSpLocks noChangeShapeType="1"/>
            <a:stCxn id="2360363" idx="3"/>
            <a:endCxn id="2360348" idx="1"/>
          </p:cNvCxnSpPr>
          <p:nvPr/>
        </p:nvCxnSpPr>
        <p:spPr bwMode="auto">
          <a:xfrm flipV="1">
            <a:off x="5030391" y="2730104"/>
            <a:ext cx="340519" cy="3155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33" name="AutoShape 113"/>
          <p:cNvCxnSpPr>
            <a:cxnSpLocks noChangeShapeType="1"/>
            <a:stCxn id="2360413" idx="3"/>
            <a:endCxn id="2360350" idx="1"/>
          </p:cNvCxnSpPr>
          <p:nvPr/>
        </p:nvCxnSpPr>
        <p:spPr bwMode="auto">
          <a:xfrm flipV="1">
            <a:off x="2135981" y="3981451"/>
            <a:ext cx="344091" cy="72747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34" name="AutoShape 114"/>
          <p:cNvCxnSpPr>
            <a:cxnSpLocks noChangeShapeType="1"/>
            <a:stCxn id="2360349" idx="3"/>
            <a:endCxn id="2360348" idx="1"/>
          </p:cNvCxnSpPr>
          <p:nvPr/>
        </p:nvCxnSpPr>
        <p:spPr bwMode="auto">
          <a:xfrm flipV="1">
            <a:off x="5026819" y="2730104"/>
            <a:ext cx="344091" cy="164544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35" name="AutoShape 115"/>
          <p:cNvCxnSpPr>
            <a:cxnSpLocks noChangeShapeType="1"/>
            <a:stCxn id="2360343" idx="3"/>
            <a:endCxn id="2360340" idx="1"/>
          </p:cNvCxnSpPr>
          <p:nvPr/>
        </p:nvCxnSpPr>
        <p:spPr bwMode="auto">
          <a:xfrm flipV="1">
            <a:off x="5056585" y="4126706"/>
            <a:ext cx="321469" cy="7953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36" name="AutoShape 116"/>
          <p:cNvCxnSpPr>
            <a:cxnSpLocks noChangeShapeType="1"/>
            <a:stCxn id="2360332" idx="3"/>
            <a:endCxn id="2360334" idx="1"/>
          </p:cNvCxnSpPr>
          <p:nvPr/>
        </p:nvCxnSpPr>
        <p:spPr bwMode="auto">
          <a:xfrm flipV="1">
            <a:off x="2114550" y="1700213"/>
            <a:ext cx="388144" cy="126444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37" name="AutoShape 117"/>
          <p:cNvCxnSpPr>
            <a:cxnSpLocks noChangeShapeType="1"/>
            <a:stCxn id="2360332" idx="3"/>
            <a:endCxn id="2360345" idx="1"/>
          </p:cNvCxnSpPr>
          <p:nvPr/>
        </p:nvCxnSpPr>
        <p:spPr bwMode="auto">
          <a:xfrm>
            <a:off x="2114551" y="2964656"/>
            <a:ext cx="365522" cy="177760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38" name="AutoShape 118"/>
          <p:cNvCxnSpPr>
            <a:cxnSpLocks noChangeShapeType="1"/>
            <a:stCxn id="2360332" idx="3"/>
            <a:endCxn id="2360350" idx="1"/>
          </p:cNvCxnSpPr>
          <p:nvPr/>
        </p:nvCxnSpPr>
        <p:spPr bwMode="auto">
          <a:xfrm>
            <a:off x="2114551" y="2964657"/>
            <a:ext cx="365522" cy="101679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39" name="AutoShape 119"/>
          <p:cNvCxnSpPr>
            <a:cxnSpLocks noChangeShapeType="1"/>
            <a:stCxn id="2360331" idx="3"/>
            <a:endCxn id="2360345" idx="1"/>
          </p:cNvCxnSpPr>
          <p:nvPr/>
        </p:nvCxnSpPr>
        <p:spPr bwMode="auto">
          <a:xfrm>
            <a:off x="2137172" y="2297906"/>
            <a:ext cx="342900" cy="244435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40" name="AutoShape 120"/>
          <p:cNvCxnSpPr>
            <a:cxnSpLocks noChangeShapeType="1"/>
            <a:stCxn id="2360413" idx="3"/>
            <a:endCxn id="2360345" idx="1"/>
          </p:cNvCxnSpPr>
          <p:nvPr/>
        </p:nvCxnSpPr>
        <p:spPr bwMode="auto">
          <a:xfrm>
            <a:off x="2135981" y="4708922"/>
            <a:ext cx="344091" cy="333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41" name="AutoShape 121"/>
          <p:cNvCxnSpPr>
            <a:cxnSpLocks noChangeShapeType="1"/>
            <a:stCxn id="2360351" idx="3"/>
            <a:endCxn id="2360344" idx="1"/>
          </p:cNvCxnSpPr>
          <p:nvPr/>
        </p:nvCxnSpPr>
        <p:spPr bwMode="auto">
          <a:xfrm flipV="1">
            <a:off x="2125266" y="3193257"/>
            <a:ext cx="355997" cy="89892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42" name="AutoShape 122"/>
          <p:cNvCxnSpPr>
            <a:cxnSpLocks noChangeShapeType="1"/>
            <a:stCxn id="2360351" idx="3"/>
            <a:endCxn id="2360334" idx="1"/>
          </p:cNvCxnSpPr>
          <p:nvPr/>
        </p:nvCxnSpPr>
        <p:spPr bwMode="auto">
          <a:xfrm flipV="1">
            <a:off x="2125266" y="1700213"/>
            <a:ext cx="377428" cy="239196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60443" name="Rectangle 123"/>
          <p:cNvSpPr>
            <a:spLocks noGrp="1" noChangeArrowheads="1"/>
          </p:cNvSpPr>
          <p:nvPr>
            <p:ph type="title" idx="4294967295"/>
          </p:nvPr>
        </p:nvSpPr>
        <p:spPr>
          <a:xfrm>
            <a:off x="0" y="0"/>
            <a:ext cx="8820472" cy="822325"/>
          </a:xfrm>
        </p:spPr>
        <p:txBody>
          <a:bodyPr vert="horz" lIns="91440" tIns="45720" rIns="91440" bIns="45720" rtlCol="0" anchor="ctr">
            <a:normAutofit fontScale="90000"/>
          </a:bodyPr>
          <a:lstStyle/>
          <a:p>
            <a:r>
              <a:rPr lang="en-US" dirty="0"/>
              <a:t>Cancer &amp; Palliative Care Integrated Change Programme Benefits Dependency Network</a:t>
            </a:r>
            <a:endParaRPr lang="en-GB" dirty="0"/>
          </a:p>
        </p:txBody>
      </p:sp>
    </p:spTree>
    <p:extLst>
      <p:ext uri="{BB962C8B-B14F-4D97-AF65-F5344CB8AC3E}">
        <p14:creationId xmlns:p14="http://schemas.microsoft.com/office/powerpoint/2010/main" val="2303251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
            <a:ext cx="6847286" cy="1278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62370" name="AutoShape 2"/>
          <p:cNvSpPr>
            <a:spLocks noChangeAspect="1" noChangeArrowheads="1"/>
          </p:cNvSpPr>
          <p:nvPr/>
        </p:nvSpPr>
        <p:spPr bwMode="auto">
          <a:xfrm>
            <a:off x="1143000" y="497682"/>
            <a:ext cx="6858000" cy="46458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1350"/>
          </a:p>
        </p:txBody>
      </p:sp>
      <p:sp>
        <p:nvSpPr>
          <p:cNvPr id="2362371" name="Rectangle 3"/>
          <p:cNvSpPr>
            <a:spLocks noGrp="1" noChangeArrowheads="1"/>
          </p:cNvSpPr>
          <p:nvPr>
            <p:ph type="title" idx="4294967295"/>
          </p:nvPr>
        </p:nvSpPr>
        <p:spPr>
          <a:xfrm>
            <a:off x="0" y="0"/>
            <a:ext cx="6521450" cy="930275"/>
          </a:xfrm>
        </p:spPr>
        <p:txBody>
          <a:bodyPr vert="horz" lIns="91440" tIns="45720" rIns="91440" bIns="45720" rtlCol="0" anchor="ctr">
            <a:normAutofit fontScale="90000"/>
          </a:bodyPr>
          <a:lstStyle/>
          <a:p>
            <a:r>
              <a:rPr lang="en-US" dirty="0"/>
              <a:t>Primary Care Service Improvement  Benefits Dependency Network</a:t>
            </a:r>
            <a:endParaRPr lang="en-GB" dirty="0"/>
          </a:p>
        </p:txBody>
      </p:sp>
      <p:sp>
        <p:nvSpPr>
          <p:cNvPr id="2362373" name="Text Box 5"/>
          <p:cNvSpPr txBox="1">
            <a:spLocks noChangeArrowheads="1"/>
          </p:cNvSpPr>
          <p:nvPr/>
        </p:nvSpPr>
        <p:spPr bwMode="auto">
          <a:xfrm>
            <a:off x="6893719" y="897731"/>
            <a:ext cx="965597" cy="3810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333399"/>
              </a:buClr>
              <a:buFont typeface="Wingdings" pitchFamily="2" charset="2"/>
              <a:buNone/>
            </a:pPr>
            <a:r>
              <a:rPr lang="en-GB" sz="1050" b="1">
                <a:solidFill>
                  <a:srgbClr val="000000"/>
                </a:solidFill>
              </a:rPr>
              <a:t>Priority Objectives</a:t>
            </a:r>
            <a:endParaRPr lang="en-GB">
              <a:solidFill>
                <a:schemeClr val="bg1"/>
              </a:solidFill>
            </a:endParaRPr>
          </a:p>
        </p:txBody>
      </p:sp>
      <p:sp>
        <p:nvSpPr>
          <p:cNvPr id="2362374" name="AutoShape 6"/>
          <p:cNvSpPr>
            <a:spLocks noChangeArrowheads="1"/>
          </p:cNvSpPr>
          <p:nvPr/>
        </p:nvSpPr>
        <p:spPr bwMode="auto">
          <a:xfrm>
            <a:off x="7100888" y="1453753"/>
            <a:ext cx="770335" cy="452438"/>
          </a:xfrm>
          <a:prstGeom prst="homePlate">
            <a:avLst>
              <a:gd name="adj" fmla="val 17428"/>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8572" tIns="34286" rIns="68572" bIns="34286" anchor="ctr"/>
          <a:lstStyle/>
          <a:p>
            <a:pPr algn="l">
              <a:buClr>
                <a:srgbClr val="333399"/>
              </a:buClr>
              <a:buFont typeface="Wingdings" pitchFamily="2" charset="2"/>
              <a:buNone/>
            </a:pPr>
            <a:r>
              <a:rPr lang="en-US" sz="750" b="1">
                <a:solidFill>
                  <a:srgbClr val="000000"/>
                </a:solidFill>
              </a:rPr>
              <a:t>Improving access &amp; choice</a:t>
            </a:r>
            <a:endParaRPr lang="en-GB">
              <a:solidFill>
                <a:schemeClr val="bg1"/>
              </a:solidFill>
            </a:endParaRPr>
          </a:p>
        </p:txBody>
      </p:sp>
      <p:sp>
        <p:nvSpPr>
          <p:cNvPr id="2362375" name="AutoShape 7"/>
          <p:cNvSpPr>
            <a:spLocks noChangeArrowheads="1"/>
          </p:cNvSpPr>
          <p:nvPr/>
        </p:nvSpPr>
        <p:spPr bwMode="auto">
          <a:xfrm>
            <a:off x="7080647" y="4667250"/>
            <a:ext cx="770334" cy="473869"/>
          </a:xfrm>
          <a:prstGeom prst="homePlate">
            <a:avLst>
              <a:gd name="adj" fmla="val 16640"/>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8572" tIns="34286" rIns="68572" bIns="34286" anchor="ctr"/>
          <a:lstStyle/>
          <a:p>
            <a:pPr algn="l">
              <a:buClr>
                <a:srgbClr val="333399"/>
              </a:buClr>
              <a:buFont typeface="Wingdings" pitchFamily="2" charset="2"/>
              <a:buNone/>
            </a:pPr>
            <a:r>
              <a:rPr lang="en-US" sz="750" b="1">
                <a:solidFill>
                  <a:srgbClr val="000000"/>
                </a:solidFill>
              </a:rPr>
              <a:t>Improving prevention &amp;</a:t>
            </a:r>
            <a:r>
              <a:rPr lang="en-US" sz="900" b="1">
                <a:solidFill>
                  <a:srgbClr val="000000"/>
                </a:solidFill>
              </a:rPr>
              <a:t> </a:t>
            </a:r>
            <a:r>
              <a:rPr lang="en-US" sz="750" b="1">
                <a:solidFill>
                  <a:srgbClr val="000000"/>
                </a:solidFill>
              </a:rPr>
              <a:t>screening</a:t>
            </a:r>
            <a:endParaRPr lang="en-GB">
              <a:solidFill>
                <a:schemeClr val="bg1"/>
              </a:solidFill>
            </a:endParaRPr>
          </a:p>
        </p:txBody>
      </p:sp>
      <p:sp>
        <p:nvSpPr>
          <p:cNvPr id="2362376" name="Text Box 8"/>
          <p:cNvSpPr txBox="1">
            <a:spLocks noChangeArrowheads="1"/>
          </p:cNvSpPr>
          <p:nvPr/>
        </p:nvSpPr>
        <p:spPr bwMode="auto">
          <a:xfrm>
            <a:off x="1277542" y="897731"/>
            <a:ext cx="964406" cy="22502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333399"/>
              </a:buClr>
              <a:buFont typeface="Wingdings" pitchFamily="2" charset="2"/>
              <a:buNone/>
            </a:pPr>
            <a:r>
              <a:rPr lang="en-GB" sz="1050" b="1">
                <a:solidFill>
                  <a:srgbClr val="000000"/>
                </a:solidFill>
              </a:rPr>
              <a:t>Enablers</a:t>
            </a:r>
            <a:endParaRPr lang="en-GB">
              <a:solidFill>
                <a:schemeClr val="bg1"/>
              </a:solidFill>
            </a:endParaRPr>
          </a:p>
        </p:txBody>
      </p:sp>
      <p:sp>
        <p:nvSpPr>
          <p:cNvPr id="2362377" name="Text Box 9"/>
          <p:cNvSpPr txBox="1">
            <a:spLocks noChangeArrowheads="1"/>
          </p:cNvSpPr>
          <p:nvPr/>
        </p:nvSpPr>
        <p:spPr bwMode="auto">
          <a:xfrm>
            <a:off x="2574131" y="951310"/>
            <a:ext cx="1182291" cy="21550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333399"/>
              </a:buClr>
              <a:buFont typeface="Wingdings" pitchFamily="2" charset="2"/>
              <a:buNone/>
            </a:pPr>
            <a:r>
              <a:rPr lang="en-GB" sz="1050" b="1">
                <a:solidFill>
                  <a:srgbClr val="000000"/>
                </a:solidFill>
              </a:rPr>
              <a:t>Projects</a:t>
            </a:r>
            <a:endParaRPr lang="en-GB">
              <a:solidFill>
                <a:schemeClr val="bg1"/>
              </a:solidFill>
            </a:endParaRPr>
          </a:p>
        </p:txBody>
      </p:sp>
      <p:sp>
        <p:nvSpPr>
          <p:cNvPr id="2362378" name="Text Box 10"/>
          <p:cNvSpPr txBox="1">
            <a:spLocks noChangeArrowheads="1"/>
          </p:cNvSpPr>
          <p:nvPr/>
        </p:nvSpPr>
        <p:spPr bwMode="auto">
          <a:xfrm>
            <a:off x="3937397" y="940594"/>
            <a:ext cx="1181100" cy="22621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333399"/>
              </a:buClr>
              <a:buFont typeface="Wingdings" pitchFamily="2" charset="2"/>
              <a:buNone/>
            </a:pPr>
            <a:r>
              <a:rPr lang="en-GB" sz="1050" b="1">
                <a:solidFill>
                  <a:srgbClr val="000000"/>
                </a:solidFill>
              </a:rPr>
              <a:t>Outcomes</a:t>
            </a:r>
            <a:endParaRPr lang="en-GB">
              <a:solidFill>
                <a:schemeClr val="bg1"/>
              </a:solidFill>
            </a:endParaRPr>
          </a:p>
        </p:txBody>
      </p:sp>
      <p:sp>
        <p:nvSpPr>
          <p:cNvPr id="2362379" name="Text Box 11"/>
          <p:cNvSpPr txBox="1">
            <a:spLocks noChangeArrowheads="1"/>
          </p:cNvSpPr>
          <p:nvPr/>
        </p:nvSpPr>
        <p:spPr bwMode="auto">
          <a:xfrm>
            <a:off x="5485210" y="929879"/>
            <a:ext cx="964406" cy="22621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333399"/>
              </a:buClr>
              <a:buFont typeface="Wingdings" pitchFamily="2" charset="2"/>
              <a:buNone/>
            </a:pPr>
            <a:r>
              <a:rPr lang="en-GB" sz="1050" b="1">
                <a:solidFill>
                  <a:srgbClr val="000000"/>
                </a:solidFill>
              </a:rPr>
              <a:t>Benefits</a:t>
            </a:r>
            <a:endParaRPr lang="en-GB">
              <a:solidFill>
                <a:schemeClr val="bg1"/>
              </a:solidFill>
            </a:endParaRPr>
          </a:p>
        </p:txBody>
      </p:sp>
      <p:sp>
        <p:nvSpPr>
          <p:cNvPr id="2362380" name="Rectangle 12"/>
          <p:cNvSpPr>
            <a:spLocks noChangeArrowheads="1"/>
          </p:cNvSpPr>
          <p:nvPr/>
        </p:nvSpPr>
        <p:spPr bwMode="auto">
          <a:xfrm>
            <a:off x="1143001" y="1457326"/>
            <a:ext cx="994172" cy="440531"/>
          </a:xfrm>
          <a:prstGeom prst="rect">
            <a:avLst/>
          </a:prstGeom>
          <a:solidFill>
            <a:srgbClr val="CCFFFF"/>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GB" sz="750" b="1">
                <a:solidFill>
                  <a:srgbClr val="000000"/>
                </a:solidFill>
              </a:rPr>
              <a:t>1. Commissioning &amp; practice based</a:t>
            </a:r>
            <a:r>
              <a:rPr lang="en-GB" sz="900" b="1">
                <a:solidFill>
                  <a:srgbClr val="000000"/>
                </a:solidFill>
              </a:rPr>
              <a:t> </a:t>
            </a:r>
            <a:r>
              <a:rPr lang="en-GB" sz="750" b="1">
                <a:solidFill>
                  <a:srgbClr val="000000"/>
                </a:solidFill>
              </a:rPr>
              <a:t>commissioning</a:t>
            </a:r>
            <a:endParaRPr lang="en-GB">
              <a:solidFill>
                <a:schemeClr val="bg1"/>
              </a:solidFill>
            </a:endParaRPr>
          </a:p>
        </p:txBody>
      </p:sp>
      <p:sp>
        <p:nvSpPr>
          <p:cNvPr id="2362381" name="Rectangle 13"/>
          <p:cNvSpPr>
            <a:spLocks noChangeArrowheads="1"/>
          </p:cNvSpPr>
          <p:nvPr/>
        </p:nvSpPr>
        <p:spPr bwMode="auto">
          <a:xfrm>
            <a:off x="1160860" y="2008585"/>
            <a:ext cx="976313" cy="577453"/>
          </a:xfrm>
          <a:prstGeom prst="rect">
            <a:avLst/>
          </a:prstGeom>
          <a:solidFill>
            <a:srgbClr val="CCFFFF"/>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GB" sz="750" b="1">
                <a:solidFill>
                  <a:srgbClr val="000000"/>
                </a:solidFill>
              </a:rPr>
              <a:t>2. Modernising information management &amp; technology</a:t>
            </a:r>
            <a:endParaRPr lang="en-GB">
              <a:solidFill>
                <a:schemeClr val="bg1"/>
              </a:solidFill>
            </a:endParaRPr>
          </a:p>
        </p:txBody>
      </p:sp>
      <p:sp>
        <p:nvSpPr>
          <p:cNvPr id="2362382" name="Rectangle 14"/>
          <p:cNvSpPr>
            <a:spLocks noChangeArrowheads="1"/>
          </p:cNvSpPr>
          <p:nvPr/>
        </p:nvSpPr>
        <p:spPr bwMode="auto">
          <a:xfrm>
            <a:off x="1163241" y="2757487"/>
            <a:ext cx="951309" cy="414338"/>
          </a:xfrm>
          <a:prstGeom prst="rect">
            <a:avLst/>
          </a:prstGeom>
          <a:solidFill>
            <a:srgbClr val="CCFFFF"/>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GB" sz="750" b="1">
                <a:solidFill>
                  <a:srgbClr val="000000"/>
                </a:solidFill>
              </a:rPr>
              <a:t>3. Workforce modernisation</a:t>
            </a:r>
            <a:endParaRPr lang="en-GB">
              <a:solidFill>
                <a:schemeClr val="bg1"/>
              </a:solidFill>
            </a:endParaRPr>
          </a:p>
        </p:txBody>
      </p:sp>
      <p:sp>
        <p:nvSpPr>
          <p:cNvPr id="2362383" name="Rectangle 15"/>
          <p:cNvSpPr>
            <a:spLocks noChangeArrowheads="1"/>
          </p:cNvSpPr>
          <p:nvPr/>
        </p:nvSpPr>
        <p:spPr bwMode="auto">
          <a:xfrm>
            <a:off x="1164432" y="3311129"/>
            <a:ext cx="951310" cy="378619"/>
          </a:xfrm>
          <a:prstGeom prst="rect">
            <a:avLst/>
          </a:prstGeom>
          <a:solidFill>
            <a:srgbClr val="CCFFFF"/>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GB" sz="750" b="1">
                <a:solidFill>
                  <a:srgbClr val="000000"/>
                </a:solidFill>
              </a:rPr>
              <a:t>4. High impact changes</a:t>
            </a:r>
            <a:endParaRPr lang="en-GB">
              <a:solidFill>
                <a:schemeClr val="bg1"/>
              </a:solidFill>
            </a:endParaRPr>
          </a:p>
        </p:txBody>
      </p:sp>
      <p:sp>
        <p:nvSpPr>
          <p:cNvPr id="2362384" name="Rectangle 16"/>
          <p:cNvSpPr>
            <a:spLocks noChangeArrowheads="1"/>
          </p:cNvSpPr>
          <p:nvPr/>
        </p:nvSpPr>
        <p:spPr bwMode="auto">
          <a:xfrm>
            <a:off x="2520553" y="2344342"/>
            <a:ext cx="1098947" cy="488156"/>
          </a:xfrm>
          <a:prstGeom prst="rect">
            <a:avLst/>
          </a:prstGeom>
          <a:solidFill>
            <a:srgbClr val="3333CC"/>
          </a:solidFill>
          <a:ln w="9525">
            <a:solidFill>
              <a:srgbClr val="000066"/>
            </a:solidFill>
            <a:miter lim="800000"/>
            <a:headEnd/>
            <a:tailEnd/>
          </a:ln>
        </p:spPr>
        <p:txBody>
          <a:bodyPr lIns="27000" tIns="27000" rIns="27000" bIns="27000" anchor="ctr"/>
          <a:lstStyle/>
          <a:p>
            <a:pPr algn="l">
              <a:buClr>
                <a:srgbClr val="333399"/>
              </a:buClr>
              <a:buFont typeface="Wingdings" pitchFamily="2" charset="2"/>
              <a:buNone/>
            </a:pPr>
            <a:r>
              <a:rPr lang="en-GB" sz="750" b="1">
                <a:solidFill>
                  <a:srgbClr val="FFFFFF"/>
                </a:solidFill>
              </a:rPr>
              <a:t>Primary care service improvement initiatives</a:t>
            </a:r>
            <a:endParaRPr lang="en-GB">
              <a:solidFill>
                <a:schemeClr val="bg1"/>
              </a:solidFill>
            </a:endParaRPr>
          </a:p>
        </p:txBody>
      </p:sp>
      <p:sp>
        <p:nvSpPr>
          <p:cNvPr id="2362385" name="Rectangle 17"/>
          <p:cNvSpPr>
            <a:spLocks noChangeArrowheads="1"/>
          </p:cNvSpPr>
          <p:nvPr/>
        </p:nvSpPr>
        <p:spPr bwMode="auto">
          <a:xfrm>
            <a:off x="3886200" y="3375422"/>
            <a:ext cx="1143000" cy="632222"/>
          </a:xfrm>
          <a:prstGeom prst="rect">
            <a:avLst/>
          </a:prstGeom>
          <a:solidFill>
            <a:srgbClr val="99FF99"/>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US" sz="750" b="1">
                <a:solidFill>
                  <a:srgbClr val="000000"/>
                </a:solidFill>
              </a:rPr>
              <a:t>Increased participation in screening, prevention and education</a:t>
            </a:r>
            <a:r>
              <a:rPr lang="en-US" sz="900" b="1">
                <a:solidFill>
                  <a:srgbClr val="000000"/>
                </a:solidFill>
              </a:rPr>
              <a:t> </a:t>
            </a:r>
            <a:r>
              <a:rPr lang="en-US" sz="750" b="1">
                <a:solidFill>
                  <a:srgbClr val="000000"/>
                </a:solidFill>
              </a:rPr>
              <a:t>programmes for target population</a:t>
            </a:r>
            <a:endParaRPr lang="en-GB">
              <a:solidFill>
                <a:schemeClr val="bg1"/>
              </a:solidFill>
            </a:endParaRPr>
          </a:p>
        </p:txBody>
      </p:sp>
      <p:sp>
        <p:nvSpPr>
          <p:cNvPr id="2362386" name="Rectangle 18"/>
          <p:cNvSpPr>
            <a:spLocks noChangeArrowheads="1"/>
          </p:cNvSpPr>
          <p:nvPr/>
        </p:nvSpPr>
        <p:spPr bwMode="auto">
          <a:xfrm>
            <a:off x="5397103" y="1406129"/>
            <a:ext cx="1298972" cy="330994"/>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pPr algn="l">
              <a:buClr>
                <a:srgbClr val="333399"/>
              </a:buClr>
              <a:buFont typeface="Wingdings" pitchFamily="2" charset="2"/>
              <a:buNone/>
            </a:pPr>
            <a:r>
              <a:rPr lang="en-US" sz="750" b="1">
                <a:solidFill>
                  <a:srgbClr val="FFFFFF"/>
                </a:solidFill>
              </a:rPr>
              <a:t>Achievement of key waiting times</a:t>
            </a:r>
            <a:endParaRPr lang="en-GB">
              <a:solidFill>
                <a:schemeClr val="bg1"/>
              </a:solidFill>
            </a:endParaRPr>
          </a:p>
        </p:txBody>
      </p:sp>
      <p:sp>
        <p:nvSpPr>
          <p:cNvPr id="2362387" name="Rectangle 19"/>
          <p:cNvSpPr>
            <a:spLocks noChangeArrowheads="1"/>
          </p:cNvSpPr>
          <p:nvPr/>
        </p:nvSpPr>
        <p:spPr bwMode="auto">
          <a:xfrm>
            <a:off x="5397104" y="1908573"/>
            <a:ext cx="1295400" cy="463153"/>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pPr algn="l">
              <a:buClr>
                <a:srgbClr val="333399"/>
              </a:buClr>
              <a:buFont typeface="Wingdings" pitchFamily="2" charset="2"/>
              <a:buNone/>
            </a:pPr>
            <a:r>
              <a:rPr lang="en-US" sz="750" b="1">
                <a:solidFill>
                  <a:srgbClr val="FFFFFF"/>
                </a:solidFill>
              </a:rPr>
              <a:t>Increased number of diagnosed cancers referred via the USC route</a:t>
            </a:r>
            <a:endParaRPr lang="en-GB">
              <a:solidFill>
                <a:schemeClr val="bg1"/>
              </a:solidFill>
            </a:endParaRPr>
          </a:p>
        </p:txBody>
      </p:sp>
      <p:sp>
        <p:nvSpPr>
          <p:cNvPr id="2362388" name="Rectangle 20"/>
          <p:cNvSpPr>
            <a:spLocks noChangeArrowheads="1"/>
          </p:cNvSpPr>
          <p:nvPr/>
        </p:nvSpPr>
        <p:spPr bwMode="auto">
          <a:xfrm>
            <a:off x="5367338" y="3123010"/>
            <a:ext cx="1331119" cy="544115"/>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pPr algn="l">
              <a:buClr>
                <a:srgbClr val="333399"/>
              </a:buClr>
              <a:buFont typeface="Wingdings" pitchFamily="2" charset="2"/>
              <a:buNone/>
            </a:pPr>
            <a:r>
              <a:rPr lang="en-US" sz="750" b="1">
                <a:solidFill>
                  <a:srgbClr val="FFFFFF"/>
                </a:solidFill>
              </a:rPr>
              <a:t>Year on year % reduction in incidence of cancer in identified areas of deprivation</a:t>
            </a:r>
            <a:endParaRPr lang="en-GB">
              <a:solidFill>
                <a:schemeClr val="bg1"/>
              </a:solidFill>
            </a:endParaRPr>
          </a:p>
        </p:txBody>
      </p:sp>
      <p:sp>
        <p:nvSpPr>
          <p:cNvPr id="2362389" name="Rectangle 21"/>
          <p:cNvSpPr>
            <a:spLocks noChangeArrowheads="1"/>
          </p:cNvSpPr>
          <p:nvPr/>
        </p:nvSpPr>
        <p:spPr bwMode="auto">
          <a:xfrm>
            <a:off x="5378054" y="3877867"/>
            <a:ext cx="1321594" cy="497681"/>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pPr algn="l">
              <a:buClr>
                <a:srgbClr val="333399"/>
              </a:buClr>
              <a:buFont typeface="Wingdings" pitchFamily="2" charset="2"/>
              <a:buNone/>
            </a:pPr>
            <a:r>
              <a:rPr lang="en-US" sz="750" b="1">
                <a:solidFill>
                  <a:srgbClr val="FFFFFF"/>
                </a:solidFill>
              </a:rPr>
              <a:t>Achievement of prevention/ screening targets for specific target population</a:t>
            </a:r>
            <a:endParaRPr lang="en-GB">
              <a:solidFill>
                <a:schemeClr val="bg1"/>
              </a:solidFill>
            </a:endParaRPr>
          </a:p>
        </p:txBody>
      </p:sp>
      <p:sp>
        <p:nvSpPr>
          <p:cNvPr id="2362390" name="Rectangle 22"/>
          <p:cNvSpPr>
            <a:spLocks noChangeArrowheads="1"/>
          </p:cNvSpPr>
          <p:nvPr/>
        </p:nvSpPr>
        <p:spPr bwMode="auto">
          <a:xfrm>
            <a:off x="3898106" y="4676775"/>
            <a:ext cx="1158479" cy="466725"/>
          </a:xfrm>
          <a:prstGeom prst="rect">
            <a:avLst/>
          </a:prstGeom>
          <a:solidFill>
            <a:srgbClr val="99FF99"/>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US" sz="750" b="1">
                <a:solidFill>
                  <a:srgbClr val="000000"/>
                </a:solidFill>
              </a:rPr>
              <a:t>Improved communication along whole care pathway</a:t>
            </a:r>
            <a:endParaRPr lang="en-GB">
              <a:solidFill>
                <a:schemeClr val="bg1"/>
              </a:solidFill>
            </a:endParaRPr>
          </a:p>
        </p:txBody>
      </p:sp>
      <p:sp>
        <p:nvSpPr>
          <p:cNvPr id="2362391" name="AutoShape 23"/>
          <p:cNvSpPr>
            <a:spLocks noChangeArrowheads="1"/>
          </p:cNvSpPr>
          <p:nvPr/>
        </p:nvSpPr>
        <p:spPr bwMode="auto">
          <a:xfrm>
            <a:off x="7074694" y="2151460"/>
            <a:ext cx="770335" cy="542925"/>
          </a:xfrm>
          <a:prstGeom prst="homePlate">
            <a:avLst>
              <a:gd name="adj" fmla="val 14524"/>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8572" tIns="34286" rIns="68572" bIns="34286" anchor="ctr"/>
          <a:lstStyle/>
          <a:p>
            <a:pPr algn="l">
              <a:buClr>
                <a:srgbClr val="333399"/>
              </a:buClr>
              <a:buFont typeface="Wingdings" pitchFamily="2" charset="2"/>
              <a:buNone/>
            </a:pPr>
            <a:r>
              <a:rPr lang="en-US" sz="750" b="1">
                <a:solidFill>
                  <a:srgbClr val="000000"/>
                </a:solidFill>
              </a:rPr>
              <a:t>Delivering high quality</a:t>
            </a:r>
            <a:r>
              <a:rPr lang="en-US" sz="900" b="1">
                <a:solidFill>
                  <a:srgbClr val="000000"/>
                </a:solidFill>
              </a:rPr>
              <a:t> </a:t>
            </a:r>
            <a:r>
              <a:rPr lang="en-US" sz="750" b="1">
                <a:solidFill>
                  <a:srgbClr val="000000"/>
                </a:solidFill>
              </a:rPr>
              <a:t>managed care</a:t>
            </a:r>
            <a:endParaRPr lang="en-GB">
              <a:solidFill>
                <a:schemeClr val="bg1"/>
              </a:solidFill>
            </a:endParaRPr>
          </a:p>
        </p:txBody>
      </p:sp>
      <p:sp>
        <p:nvSpPr>
          <p:cNvPr id="2362392" name="AutoShape 24"/>
          <p:cNvSpPr>
            <a:spLocks noChangeArrowheads="1"/>
          </p:cNvSpPr>
          <p:nvPr/>
        </p:nvSpPr>
        <p:spPr bwMode="auto">
          <a:xfrm>
            <a:off x="7049691" y="3733800"/>
            <a:ext cx="770334" cy="452438"/>
          </a:xfrm>
          <a:prstGeom prst="homePlate">
            <a:avLst>
              <a:gd name="adj" fmla="val 17428"/>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8572" tIns="34286" rIns="68572" bIns="34286" anchor="ctr"/>
          <a:lstStyle/>
          <a:p>
            <a:pPr algn="l">
              <a:buClr>
                <a:srgbClr val="333399"/>
              </a:buClr>
              <a:buFont typeface="Wingdings" pitchFamily="2" charset="2"/>
              <a:buNone/>
            </a:pPr>
            <a:r>
              <a:rPr lang="en-US" sz="750" b="1">
                <a:solidFill>
                  <a:srgbClr val="000000"/>
                </a:solidFill>
              </a:rPr>
              <a:t>Improving patient experience</a:t>
            </a:r>
            <a:endParaRPr lang="en-GB">
              <a:solidFill>
                <a:schemeClr val="bg1"/>
              </a:solidFill>
            </a:endParaRPr>
          </a:p>
        </p:txBody>
      </p:sp>
      <p:sp>
        <p:nvSpPr>
          <p:cNvPr id="2362393" name="Rectangle 25"/>
          <p:cNvSpPr>
            <a:spLocks noChangeArrowheads="1"/>
          </p:cNvSpPr>
          <p:nvPr/>
        </p:nvSpPr>
        <p:spPr bwMode="auto">
          <a:xfrm>
            <a:off x="5370910" y="2543176"/>
            <a:ext cx="1322784" cy="373856"/>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pPr algn="l">
              <a:buClr>
                <a:srgbClr val="333399"/>
              </a:buClr>
              <a:buFont typeface="Wingdings" pitchFamily="2" charset="2"/>
              <a:buNone/>
            </a:pPr>
            <a:r>
              <a:rPr lang="en-US" sz="750" b="1">
                <a:solidFill>
                  <a:srgbClr val="FFFFFF"/>
                </a:solidFill>
              </a:rPr>
              <a:t>Improvement in patient satisfaction</a:t>
            </a:r>
            <a:endParaRPr lang="en-GB">
              <a:solidFill>
                <a:schemeClr val="bg1"/>
              </a:solidFill>
            </a:endParaRPr>
          </a:p>
        </p:txBody>
      </p:sp>
      <p:sp>
        <p:nvSpPr>
          <p:cNvPr id="2362394" name="Rectangle 26"/>
          <p:cNvSpPr>
            <a:spLocks noChangeArrowheads="1"/>
          </p:cNvSpPr>
          <p:nvPr/>
        </p:nvSpPr>
        <p:spPr bwMode="auto">
          <a:xfrm>
            <a:off x="3890963" y="4142185"/>
            <a:ext cx="1135856" cy="446484"/>
          </a:xfrm>
          <a:prstGeom prst="rect">
            <a:avLst/>
          </a:prstGeom>
          <a:solidFill>
            <a:srgbClr val="99FF99"/>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US" sz="750" b="1">
                <a:solidFill>
                  <a:srgbClr val="000000"/>
                </a:solidFill>
              </a:rPr>
              <a:t>All patients better informed about choices</a:t>
            </a:r>
            <a:endParaRPr lang="en-GB">
              <a:solidFill>
                <a:schemeClr val="bg1"/>
              </a:solidFill>
            </a:endParaRPr>
          </a:p>
        </p:txBody>
      </p:sp>
      <p:sp>
        <p:nvSpPr>
          <p:cNvPr id="2362395" name="Rectangle 27"/>
          <p:cNvSpPr>
            <a:spLocks noChangeArrowheads="1"/>
          </p:cNvSpPr>
          <p:nvPr/>
        </p:nvSpPr>
        <p:spPr bwMode="auto">
          <a:xfrm>
            <a:off x="1175148" y="3876676"/>
            <a:ext cx="950119" cy="431006"/>
          </a:xfrm>
          <a:prstGeom prst="rect">
            <a:avLst/>
          </a:prstGeom>
          <a:solidFill>
            <a:srgbClr val="CCFFFF"/>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GB" sz="750" b="1">
                <a:solidFill>
                  <a:srgbClr val="000000"/>
                </a:solidFill>
              </a:rPr>
              <a:t>5. Integrated care pathways</a:t>
            </a:r>
            <a:endParaRPr lang="en-GB">
              <a:solidFill>
                <a:schemeClr val="bg1"/>
              </a:solidFill>
            </a:endParaRPr>
          </a:p>
        </p:txBody>
      </p:sp>
      <p:sp>
        <p:nvSpPr>
          <p:cNvPr id="2362396" name="Rectangle 28"/>
          <p:cNvSpPr>
            <a:spLocks noChangeArrowheads="1"/>
          </p:cNvSpPr>
          <p:nvPr/>
        </p:nvSpPr>
        <p:spPr bwMode="auto">
          <a:xfrm>
            <a:off x="5387579" y="4502944"/>
            <a:ext cx="1313259" cy="544116"/>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pPr algn="l">
              <a:buClr>
                <a:srgbClr val="333399"/>
              </a:buClr>
              <a:buFont typeface="Wingdings" pitchFamily="2" charset="2"/>
              <a:buNone/>
            </a:pPr>
            <a:r>
              <a:rPr lang="en-US" sz="750" b="1">
                <a:solidFill>
                  <a:srgbClr val="FFFFFF"/>
                </a:solidFill>
              </a:rPr>
              <a:t>Consistent approach to management of cancer &amp; palliative care in all GP practices</a:t>
            </a:r>
            <a:endParaRPr lang="en-GB">
              <a:solidFill>
                <a:schemeClr val="bg1"/>
              </a:solidFill>
            </a:endParaRPr>
          </a:p>
        </p:txBody>
      </p:sp>
      <p:cxnSp>
        <p:nvCxnSpPr>
          <p:cNvPr id="2362397" name="AutoShape 29"/>
          <p:cNvCxnSpPr>
            <a:cxnSpLocks noChangeShapeType="1"/>
            <a:stCxn id="2362380" idx="3"/>
            <a:endCxn id="2362384" idx="1"/>
          </p:cNvCxnSpPr>
          <p:nvPr/>
        </p:nvCxnSpPr>
        <p:spPr bwMode="auto">
          <a:xfrm>
            <a:off x="2137173" y="1677591"/>
            <a:ext cx="383381" cy="91082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62398" name="Rectangle 30"/>
          <p:cNvSpPr>
            <a:spLocks noChangeArrowheads="1"/>
          </p:cNvSpPr>
          <p:nvPr/>
        </p:nvSpPr>
        <p:spPr bwMode="auto">
          <a:xfrm>
            <a:off x="3893344" y="1807369"/>
            <a:ext cx="1147763" cy="308372"/>
          </a:xfrm>
          <a:prstGeom prst="rect">
            <a:avLst/>
          </a:prstGeom>
          <a:solidFill>
            <a:srgbClr val="99FF99"/>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US" sz="750" b="1">
                <a:solidFill>
                  <a:srgbClr val="000000"/>
                </a:solidFill>
              </a:rPr>
              <a:t>Increased diagnostic capacity</a:t>
            </a:r>
            <a:endParaRPr lang="en-GB">
              <a:solidFill>
                <a:schemeClr val="bg1"/>
              </a:solidFill>
            </a:endParaRPr>
          </a:p>
        </p:txBody>
      </p:sp>
      <p:sp>
        <p:nvSpPr>
          <p:cNvPr id="2362399" name="Rectangle 31"/>
          <p:cNvSpPr>
            <a:spLocks noChangeArrowheads="1"/>
          </p:cNvSpPr>
          <p:nvPr/>
        </p:nvSpPr>
        <p:spPr bwMode="auto">
          <a:xfrm>
            <a:off x="3873103" y="2239566"/>
            <a:ext cx="1147763" cy="521494"/>
          </a:xfrm>
          <a:prstGeom prst="rect">
            <a:avLst/>
          </a:prstGeom>
          <a:solidFill>
            <a:srgbClr val="99FF99"/>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US" sz="750" b="1">
                <a:solidFill>
                  <a:srgbClr val="000000"/>
                </a:solidFill>
              </a:rPr>
              <a:t>Improved primary care engagement in cancer &amp;</a:t>
            </a:r>
            <a:r>
              <a:rPr lang="en-US" sz="900" b="1">
                <a:solidFill>
                  <a:srgbClr val="000000"/>
                </a:solidFill>
              </a:rPr>
              <a:t> </a:t>
            </a:r>
            <a:r>
              <a:rPr lang="en-US" sz="750" b="1">
                <a:solidFill>
                  <a:srgbClr val="000000"/>
                </a:solidFill>
              </a:rPr>
              <a:t>palliative care agenda</a:t>
            </a:r>
            <a:endParaRPr lang="en-GB">
              <a:solidFill>
                <a:schemeClr val="bg1"/>
              </a:solidFill>
            </a:endParaRPr>
          </a:p>
        </p:txBody>
      </p:sp>
      <p:sp>
        <p:nvSpPr>
          <p:cNvPr id="2362400" name="Rectangle 32"/>
          <p:cNvSpPr>
            <a:spLocks noChangeArrowheads="1"/>
          </p:cNvSpPr>
          <p:nvPr/>
        </p:nvSpPr>
        <p:spPr bwMode="auto">
          <a:xfrm>
            <a:off x="3882628" y="2847975"/>
            <a:ext cx="1147763" cy="395288"/>
          </a:xfrm>
          <a:prstGeom prst="rect">
            <a:avLst/>
          </a:prstGeom>
          <a:solidFill>
            <a:srgbClr val="99FF99"/>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US" sz="750" b="1">
                <a:solidFill>
                  <a:srgbClr val="000000"/>
                </a:solidFill>
              </a:rPr>
              <a:t>Improved care pathways</a:t>
            </a:r>
            <a:endParaRPr lang="en-GB">
              <a:solidFill>
                <a:schemeClr val="bg1"/>
              </a:solidFill>
            </a:endParaRPr>
          </a:p>
        </p:txBody>
      </p:sp>
      <p:sp>
        <p:nvSpPr>
          <p:cNvPr id="2362401" name="Text Box 33"/>
          <p:cNvSpPr txBox="1">
            <a:spLocks noChangeArrowheads="1"/>
          </p:cNvSpPr>
          <p:nvPr/>
        </p:nvSpPr>
        <p:spPr bwMode="auto">
          <a:xfrm>
            <a:off x="7035404" y="2887266"/>
            <a:ext cx="770334" cy="500063"/>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lstStyle/>
          <a:p>
            <a:pPr algn="l">
              <a:buClr>
                <a:srgbClr val="333399"/>
              </a:buClr>
              <a:buFont typeface="Wingdings" pitchFamily="2" charset="2"/>
              <a:buNone/>
            </a:pPr>
            <a:r>
              <a:rPr lang="en-GB" sz="750" b="1">
                <a:solidFill>
                  <a:srgbClr val="FFFFFF"/>
                </a:solidFill>
              </a:rPr>
              <a:t>Reduction of cancer mortality 20% by 2010</a:t>
            </a:r>
            <a:endParaRPr lang="en-GB">
              <a:solidFill>
                <a:schemeClr val="bg1"/>
              </a:solidFill>
            </a:endParaRPr>
          </a:p>
        </p:txBody>
      </p:sp>
      <p:sp>
        <p:nvSpPr>
          <p:cNvPr id="2362402" name="Line 34"/>
          <p:cNvSpPr>
            <a:spLocks noChangeShapeType="1"/>
          </p:cNvSpPr>
          <p:nvPr/>
        </p:nvSpPr>
        <p:spPr bwMode="auto">
          <a:xfrm flipH="1">
            <a:off x="7980760" y="1701404"/>
            <a:ext cx="20240" cy="323016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endParaRPr lang="en-GB" sz="1350"/>
          </a:p>
        </p:txBody>
      </p:sp>
      <p:sp>
        <p:nvSpPr>
          <p:cNvPr id="2362403" name="Line 35"/>
          <p:cNvSpPr>
            <a:spLocks noChangeShapeType="1"/>
          </p:cNvSpPr>
          <p:nvPr/>
        </p:nvSpPr>
        <p:spPr bwMode="auto">
          <a:xfrm flipH="1" flipV="1">
            <a:off x="7881938" y="4902994"/>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endParaRPr lang="en-GB" sz="1350"/>
          </a:p>
        </p:txBody>
      </p:sp>
      <p:sp>
        <p:nvSpPr>
          <p:cNvPr id="2362404" name="Line 36"/>
          <p:cNvSpPr>
            <a:spLocks noChangeShapeType="1"/>
          </p:cNvSpPr>
          <p:nvPr/>
        </p:nvSpPr>
        <p:spPr bwMode="auto">
          <a:xfrm flipH="1">
            <a:off x="7862887" y="1701404"/>
            <a:ext cx="138113"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endParaRPr lang="en-GB" sz="1350"/>
          </a:p>
        </p:txBody>
      </p:sp>
      <p:sp>
        <p:nvSpPr>
          <p:cNvPr id="2362405" name="Line 37"/>
          <p:cNvSpPr>
            <a:spLocks noChangeShapeType="1"/>
          </p:cNvSpPr>
          <p:nvPr/>
        </p:nvSpPr>
        <p:spPr bwMode="auto">
          <a:xfrm flipH="1" flipV="1">
            <a:off x="7845028" y="2486025"/>
            <a:ext cx="146447" cy="833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endParaRPr lang="en-GB" sz="1350"/>
          </a:p>
        </p:txBody>
      </p:sp>
      <p:sp>
        <p:nvSpPr>
          <p:cNvPr id="2362406" name="Line 38"/>
          <p:cNvSpPr>
            <a:spLocks noChangeShapeType="1"/>
          </p:cNvSpPr>
          <p:nvPr/>
        </p:nvSpPr>
        <p:spPr bwMode="auto">
          <a:xfrm flipH="1">
            <a:off x="7817644" y="3955257"/>
            <a:ext cx="173831" cy="833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endParaRPr lang="en-GB" sz="1350"/>
          </a:p>
        </p:txBody>
      </p:sp>
      <p:sp>
        <p:nvSpPr>
          <p:cNvPr id="2362407" name="Line 39"/>
          <p:cNvSpPr>
            <a:spLocks noChangeShapeType="1"/>
          </p:cNvSpPr>
          <p:nvPr/>
        </p:nvSpPr>
        <p:spPr bwMode="auto">
          <a:xfrm flipH="1">
            <a:off x="7847410" y="4923235"/>
            <a:ext cx="135731" cy="833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endParaRPr lang="en-GB" sz="1350"/>
          </a:p>
        </p:txBody>
      </p:sp>
      <p:cxnSp>
        <p:nvCxnSpPr>
          <p:cNvPr id="2362408" name="AutoShape 40"/>
          <p:cNvCxnSpPr>
            <a:cxnSpLocks noChangeShapeType="1"/>
            <a:stCxn id="2362384" idx="3"/>
            <a:endCxn id="2362412" idx="1"/>
          </p:cNvCxnSpPr>
          <p:nvPr/>
        </p:nvCxnSpPr>
        <p:spPr bwMode="auto">
          <a:xfrm flipV="1">
            <a:off x="3619500" y="1491854"/>
            <a:ext cx="282179" cy="109656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09" name="AutoShape 41"/>
          <p:cNvCxnSpPr>
            <a:cxnSpLocks noChangeShapeType="1"/>
            <a:stCxn id="2362384" idx="3"/>
            <a:endCxn id="2362398" idx="1"/>
          </p:cNvCxnSpPr>
          <p:nvPr/>
        </p:nvCxnSpPr>
        <p:spPr bwMode="auto">
          <a:xfrm flipV="1">
            <a:off x="3619500" y="1962150"/>
            <a:ext cx="273844" cy="62626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62410" name="Line 42"/>
          <p:cNvSpPr>
            <a:spLocks noChangeShapeType="1"/>
          </p:cNvSpPr>
          <p:nvPr/>
        </p:nvSpPr>
        <p:spPr bwMode="auto">
          <a:xfrm>
            <a:off x="7799785" y="3095625"/>
            <a:ext cx="1905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p>
            <a:endParaRPr lang="en-GB" sz="1350"/>
          </a:p>
        </p:txBody>
      </p:sp>
      <p:sp>
        <p:nvSpPr>
          <p:cNvPr id="2362411" name="Rectangle 43"/>
          <p:cNvSpPr>
            <a:spLocks noChangeArrowheads="1"/>
          </p:cNvSpPr>
          <p:nvPr/>
        </p:nvSpPr>
        <p:spPr bwMode="auto">
          <a:xfrm>
            <a:off x="1187054" y="4492228"/>
            <a:ext cx="948928" cy="432197"/>
          </a:xfrm>
          <a:prstGeom prst="rect">
            <a:avLst/>
          </a:prstGeom>
          <a:solidFill>
            <a:srgbClr val="CCFFFF"/>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GB" sz="750" b="1">
                <a:solidFill>
                  <a:srgbClr val="000000"/>
                </a:solidFill>
              </a:rPr>
              <a:t>6. Estates &amp; facilities modernisation</a:t>
            </a:r>
            <a:endParaRPr lang="en-GB">
              <a:solidFill>
                <a:schemeClr val="bg1"/>
              </a:solidFill>
            </a:endParaRPr>
          </a:p>
        </p:txBody>
      </p:sp>
      <p:sp>
        <p:nvSpPr>
          <p:cNvPr id="2362412" name="Rectangle 44"/>
          <p:cNvSpPr>
            <a:spLocks noChangeArrowheads="1"/>
          </p:cNvSpPr>
          <p:nvPr/>
        </p:nvSpPr>
        <p:spPr bwMode="auto">
          <a:xfrm>
            <a:off x="3901679" y="1294210"/>
            <a:ext cx="1129903" cy="394097"/>
          </a:xfrm>
          <a:prstGeom prst="rect">
            <a:avLst/>
          </a:prstGeom>
          <a:solidFill>
            <a:srgbClr val="99FF99"/>
          </a:solidFill>
          <a:ln w="9525">
            <a:solidFill>
              <a:srgbClr val="006666"/>
            </a:solidFill>
            <a:miter lim="800000"/>
            <a:headEnd/>
            <a:tailEnd/>
          </a:ln>
        </p:spPr>
        <p:txBody>
          <a:bodyPr lIns="27000" tIns="27000" rIns="27000" bIns="27000" anchor="ctr"/>
          <a:lstStyle/>
          <a:p>
            <a:pPr algn="l">
              <a:buClr>
                <a:srgbClr val="333399"/>
              </a:buClr>
              <a:buFont typeface="Wingdings" pitchFamily="2" charset="2"/>
              <a:buNone/>
            </a:pPr>
            <a:r>
              <a:rPr lang="en-US" sz="750" b="1">
                <a:solidFill>
                  <a:srgbClr val="000000"/>
                </a:solidFill>
              </a:rPr>
              <a:t>Effective use of capacity</a:t>
            </a:r>
            <a:endParaRPr lang="en-GB">
              <a:solidFill>
                <a:schemeClr val="bg1"/>
              </a:solidFill>
            </a:endParaRPr>
          </a:p>
        </p:txBody>
      </p:sp>
      <p:cxnSp>
        <p:nvCxnSpPr>
          <p:cNvPr id="2362413" name="AutoShape 45"/>
          <p:cNvCxnSpPr>
            <a:cxnSpLocks noChangeShapeType="1"/>
            <a:stCxn id="2362399" idx="3"/>
            <a:endCxn id="2362386" idx="1"/>
          </p:cNvCxnSpPr>
          <p:nvPr/>
        </p:nvCxnSpPr>
        <p:spPr bwMode="auto">
          <a:xfrm flipV="1">
            <a:off x="5020866" y="1571625"/>
            <a:ext cx="376238" cy="9286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14" name="AutoShape 46"/>
          <p:cNvCxnSpPr>
            <a:cxnSpLocks noChangeShapeType="1"/>
            <a:stCxn id="2362384" idx="3"/>
            <a:endCxn id="2362399" idx="1"/>
          </p:cNvCxnSpPr>
          <p:nvPr/>
        </p:nvCxnSpPr>
        <p:spPr bwMode="auto">
          <a:xfrm flipV="1">
            <a:off x="3619500" y="2500313"/>
            <a:ext cx="253604" cy="8810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15" name="AutoShape 47"/>
          <p:cNvCxnSpPr>
            <a:cxnSpLocks noChangeShapeType="1"/>
            <a:stCxn id="2362383" idx="3"/>
            <a:endCxn id="2362384" idx="1"/>
          </p:cNvCxnSpPr>
          <p:nvPr/>
        </p:nvCxnSpPr>
        <p:spPr bwMode="auto">
          <a:xfrm flipV="1">
            <a:off x="2115741" y="2588419"/>
            <a:ext cx="404813" cy="91201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16" name="AutoShape 48"/>
          <p:cNvCxnSpPr>
            <a:cxnSpLocks noChangeShapeType="1"/>
            <a:stCxn id="2362411" idx="3"/>
            <a:endCxn id="2362384" idx="1"/>
          </p:cNvCxnSpPr>
          <p:nvPr/>
        </p:nvCxnSpPr>
        <p:spPr bwMode="auto">
          <a:xfrm flipV="1">
            <a:off x="2135982" y="2588419"/>
            <a:ext cx="384572" cy="212050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17" name="AutoShape 49"/>
          <p:cNvCxnSpPr>
            <a:cxnSpLocks noChangeShapeType="1"/>
            <a:stCxn id="2362395" idx="3"/>
            <a:endCxn id="2362384" idx="1"/>
          </p:cNvCxnSpPr>
          <p:nvPr/>
        </p:nvCxnSpPr>
        <p:spPr bwMode="auto">
          <a:xfrm flipV="1">
            <a:off x="2125266" y="2588419"/>
            <a:ext cx="395288" cy="150376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18" name="AutoShape 50"/>
          <p:cNvCxnSpPr>
            <a:cxnSpLocks noChangeShapeType="1"/>
            <a:stCxn id="2362382" idx="3"/>
            <a:endCxn id="2362384" idx="1"/>
          </p:cNvCxnSpPr>
          <p:nvPr/>
        </p:nvCxnSpPr>
        <p:spPr bwMode="auto">
          <a:xfrm flipV="1">
            <a:off x="2114550" y="2588419"/>
            <a:ext cx="406004" cy="3762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19" name="AutoShape 51"/>
          <p:cNvCxnSpPr>
            <a:cxnSpLocks noChangeShapeType="1"/>
            <a:stCxn id="2362384" idx="3"/>
            <a:endCxn id="2362400" idx="1"/>
          </p:cNvCxnSpPr>
          <p:nvPr/>
        </p:nvCxnSpPr>
        <p:spPr bwMode="auto">
          <a:xfrm>
            <a:off x="3619500" y="2588419"/>
            <a:ext cx="263129" cy="4572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20" name="AutoShape 52"/>
          <p:cNvCxnSpPr>
            <a:cxnSpLocks noChangeShapeType="1"/>
            <a:stCxn id="2362398" idx="3"/>
            <a:endCxn id="2362396" idx="1"/>
          </p:cNvCxnSpPr>
          <p:nvPr/>
        </p:nvCxnSpPr>
        <p:spPr bwMode="auto">
          <a:xfrm>
            <a:off x="5041107" y="1962151"/>
            <a:ext cx="346472" cy="281225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21" name="AutoShape 53"/>
          <p:cNvCxnSpPr>
            <a:cxnSpLocks noChangeShapeType="1"/>
            <a:stCxn id="2362398" idx="3"/>
            <a:endCxn id="2362393" idx="1"/>
          </p:cNvCxnSpPr>
          <p:nvPr/>
        </p:nvCxnSpPr>
        <p:spPr bwMode="auto">
          <a:xfrm>
            <a:off x="5041106" y="1962150"/>
            <a:ext cx="329804" cy="76914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22" name="AutoShape 54"/>
          <p:cNvCxnSpPr>
            <a:cxnSpLocks noChangeShapeType="1"/>
            <a:stCxn id="2362384" idx="3"/>
            <a:endCxn id="2362394" idx="1"/>
          </p:cNvCxnSpPr>
          <p:nvPr/>
        </p:nvCxnSpPr>
        <p:spPr bwMode="auto">
          <a:xfrm>
            <a:off x="3619500" y="2588419"/>
            <a:ext cx="271463" cy="177760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23" name="AutoShape 55"/>
          <p:cNvCxnSpPr>
            <a:cxnSpLocks noChangeShapeType="1"/>
            <a:stCxn id="2362398" idx="3"/>
            <a:endCxn id="2362386" idx="1"/>
          </p:cNvCxnSpPr>
          <p:nvPr/>
        </p:nvCxnSpPr>
        <p:spPr bwMode="auto">
          <a:xfrm flipV="1">
            <a:off x="5041107" y="1571625"/>
            <a:ext cx="355997" cy="3905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24" name="AutoShape 56"/>
          <p:cNvCxnSpPr>
            <a:cxnSpLocks noChangeShapeType="1"/>
            <a:stCxn id="2362412" idx="3"/>
            <a:endCxn id="2362393" idx="1"/>
          </p:cNvCxnSpPr>
          <p:nvPr/>
        </p:nvCxnSpPr>
        <p:spPr bwMode="auto">
          <a:xfrm>
            <a:off x="5031581" y="1491854"/>
            <a:ext cx="339329" cy="123944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25" name="AutoShape 57"/>
          <p:cNvCxnSpPr>
            <a:cxnSpLocks noChangeShapeType="1"/>
            <a:stCxn id="2362412" idx="3"/>
            <a:endCxn id="2362387" idx="1"/>
          </p:cNvCxnSpPr>
          <p:nvPr/>
        </p:nvCxnSpPr>
        <p:spPr bwMode="auto">
          <a:xfrm>
            <a:off x="5031582" y="1491854"/>
            <a:ext cx="365522" cy="64889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26" name="AutoShape 58"/>
          <p:cNvCxnSpPr>
            <a:cxnSpLocks noChangeShapeType="1"/>
            <a:stCxn id="2362412" idx="3"/>
            <a:endCxn id="2362386" idx="1"/>
          </p:cNvCxnSpPr>
          <p:nvPr/>
        </p:nvCxnSpPr>
        <p:spPr bwMode="auto">
          <a:xfrm>
            <a:off x="5031582" y="1491853"/>
            <a:ext cx="365522" cy="7977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27" name="AutoShape 59"/>
          <p:cNvCxnSpPr>
            <a:cxnSpLocks noChangeShapeType="1"/>
            <a:stCxn id="2362393" idx="3"/>
            <a:endCxn id="2362374" idx="1"/>
          </p:cNvCxnSpPr>
          <p:nvPr/>
        </p:nvCxnSpPr>
        <p:spPr bwMode="auto">
          <a:xfrm flipV="1">
            <a:off x="6693694" y="1679972"/>
            <a:ext cx="407194" cy="105132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28" name="AutoShape 60"/>
          <p:cNvCxnSpPr>
            <a:cxnSpLocks noChangeShapeType="1"/>
            <a:stCxn id="2362387" idx="3"/>
            <a:endCxn id="2362401" idx="1"/>
          </p:cNvCxnSpPr>
          <p:nvPr/>
        </p:nvCxnSpPr>
        <p:spPr bwMode="auto">
          <a:xfrm>
            <a:off x="6692504" y="2140744"/>
            <a:ext cx="342900" cy="99655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29" name="AutoShape 61"/>
          <p:cNvCxnSpPr>
            <a:cxnSpLocks noChangeShapeType="1"/>
            <a:stCxn id="2362386" idx="3"/>
            <a:endCxn id="2362401" idx="1"/>
          </p:cNvCxnSpPr>
          <p:nvPr/>
        </p:nvCxnSpPr>
        <p:spPr bwMode="auto">
          <a:xfrm>
            <a:off x="6696075" y="1571626"/>
            <a:ext cx="339329" cy="156567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30" name="AutoShape 62"/>
          <p:cNvCxnSpPr>
            <a:cxnSpLocks noChangeShapeType="1"/>
            <a:stCxn id="2362399" idx="3"/>
            <a:endCxn id="2362396" idx="1"/>
          </p:cNvCxnSpPr>
          <p:nvPr/>
        </p:nvCxnSpPr>
        <p:spPr bwMode="auto">
          <a:xfrm>
            <a:off x="5020866" y="2500313"/>
            <a:ext cx="366713" cy="227409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31" name="AutoShape 63"/>
          <p:cNvCxnSpPr>
            <a:cxnSpLocks noChangeShapeType="1"/>
            <a:stCxn id="2362399" idx="3"/>
            <a:endCxn id="2362393" idx="1"/>
          </p:cNvCxnSpPr>
          <p:nvPr/>
        </p:nvCxnSpPr>
        <p:spPr bwMode="auto">
          <a:xfrm>
            <a:off x="5020866" y="2500313"/>
            <a:ext cx="350044" cy="23098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32" name="AutoShape 64"/>
          <p:cNvCxnSpPr>
            <a:cxnSpLocks noChangeShapeType="1"/>
            <a:stCxn id="2362399" idx="3"/>
            <a:endCxn id="2362387" idx="1"/>
          </p:cNvCxnSpPr>
          <p:nvPr/>
        </p:nvCxnSpPr>
        <p:spPr bwMode="auto">
          <a:xfrm flipV="1">
            <a:off x="5020866" y="2140744"/>
            <a:ext cx="376238" cy="35956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33" name="AutoShape 65"/>
          <p:cNvCxnSpPr>
            <a:cxnSpLocks noChangeShapeType="1"/>
            <a:stCxn id="2362386" idx="3"/>
            <a:endCxn id="2362392" idx="1"/>
          </p:cNvCxnSpPr>
          <p:nvPr/>
        </p:nvCxnSpPr>
        <p:spPr bwMode="auto">
          <a:xfrm>
            <a:off x="6696075" y="1571625"/>
            <a:ext cx="353616" cy="238839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34" name="AutoShape 66"/>
          <p:cNvCxnSpPr>
            <a:cxnSpLocks noChangeShapeType="1"/>
            <a:stCxn id="2362386" idx="3"/>
            <a:endCxn id="2362391" idx="1"/>
          </p:cNvCxnSpPr>
          <p:nvPr/>
        </p:nvCxnSpPr>
        <p:spPr bwMode="auto">
          <a:xfrm>
            <a:off x="6696075" y="1571625"/>
            <a:ext cx="378619" cy="8524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35" name="AutoShape 67"/>
          <p:cNvCxnSpPr>
            <a:cxnSpLocks noChangeShapeType="1"/>
            <a:stCxn id="2362386" idx="3"/>
            <a:endCxn id="2362374" idx="1"/>
          </p:cNvCxnSpPr>
          <p:nvPr/>
        </p:nvCxnSpPr>
        <p:spPr bwMode="auto">
          <a:xfrm>
            <a:off x="6696075" y="1571626"/>
            <a:ext cx="404813" cy="10834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36" name="AutoShape 68"/>
          <p:cNvCxnSpPr>
            <a:cxnSpLocks noChangeShapeType="1"/>
            <a:stCxn id="2362396" idx="3"/>
            <a:endCxn id="2362401" idx="1"/>
          </p:cNvCxnSpPr>
          <p:nvPr/>
        </p:nvCxnSpPr>
        <p:spPr bwMode="auto">
          <a:xfrm flipV="1">
            <a:off x="6700838" y="3137297"/>
            <a:ext cx="334566" cy="163710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37" name="AutoShape 69"/>
          <p:cNvCxnSpPr>
            <a:cxnSpLocks noChangeShapeType="1"/>
            <a:stCxn id="2362393" idx="3"/>
            <a:endCxn id="2362401" idx="1"/>
          </p:cNvCxnSpPr>
          <p:nvPr/>
        </p:nvCxnSpPr>
        <p:spPr bwMode="auto">
          <a:xfrm>
            <a:off x="6693694" y="2731294"/>
            <a:ext cx="341710" cy="40600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38" name="AutoShape 70"/>
          <p:cNvCxnSpPr>
            <a:cxnSpLocks noChangeShapeType="1"/>
            <a:stCxn id="2362387" idx="3"/>
            <a:endCxn id="2362392" idx="1"/>
          </p:cNvCxnSpPr>
          <p:nvPr/>
        </p:nvCxnSpPr>
        <p:spPr bwMode="auto">
          <a:xfrm>
            <a:off x="6692503" y="2140744"/>
            <a:ext cx="357188" cy="18192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39" name="AutoShape 71"/>
          <p:cNvCxnSpPr>
            <a:cxnSpLocks noChangeShapeType="1"/>
            <a:stCxn id="2362387" idx="3"/>
            <a:endCxn id="2362391" idx="1"/>
          </p:cNvCxnSpPr>
          <p:nvPr/>
        </p:nvCxnSpPr>
        <p:spPr bwMode="auto">
          <a:xfrm>
            <a:off x="6692504" y="2140744"/>
            <a:ext cx="382190" cy="28336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40" name="AutoShape 72"/>
          <p:cNvCxnSpPr>
            <a:cxnSpLocks noChangeShapeType="1"/>
            <a:stCxn id="2362387" idx="3"/>
            <a:endCxn id="2362374" idx="1"/>
          </p:cNvCxnSpPr>
          <p:nvPr/>
        </p:nvCxnSpPr>
        <p:spPr bwMode="auto">
          <a:xfrm flipV="1">
            <a:off x="6692504" y="1679972"/>
            <a:ext cx="408384" cy="46077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41" name="AutoShape 73"/>
          <p:cNvCxnSpPr>
            <a:cxnSpLocks noChangeShapeType="1"/>
            <a:stCxn id="2362396" idx="3"/>
            <a:endCxn id="2362391" idx="1"/>
          </p:cNvCxnSpPr>
          <p:nvPr/>
        </p:nvCxnSpPr>
        <p:spPr bwMode="auto">
          <a:xfrm flipV="1">
            <a:off x="6700838" y="2424113"/>
            <a:ext cx="373856" cy="235029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42" name="AutoShape 74"/>
          <p:cNvCxnSpPr>
            <a:cxnSpLocks noChangeShapeType="1"/>
            <a:endCxn id="2362374" idx="1"/>
          </p:cNvCxnSpPr>
          <p:nvPr/>
        </p:nvCxnSpPr>
        <p:spPr bwMode="auto">
          <a:xfrm flipV="1">
            <a:off x="6707982" y="1679972"/>
            <a:ext cx="392906" cy="311348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43" name="AutoShape 75"/>
          <p:cNvCxnSpPr>
            <a:cxnSpLocks noChangeShapeType="1"/>
            <a:stCxn id="2362393" idx="3"/>
            <a:endCxn id="2362392" idx="1"/>
          </p:cNvCxnSpPr>
          <p:nvPr/>
        </p:nvCxnSpPr>
        <p:spPr bwMode="auto">
          <a:xfrm>
            <a:off x="6693694" y="2731294"/>
            <a:ext cx="355997" cy="12287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44" name="AutoShape 76"/>
          <p:cNvCxnSpPr>
            <a:cxnSpLocks noChangeShapeType="1"/>
            <a:stCxn id="2362393" idx="3"/>
            <a:endCxn id="2362391" idx="1"/>
          </p:cNvCxnSpPr>
          <p:nvPr/>
        </p:nvCxnSpPr>
        <p:spPr bwMode="auto">
          <a:xfrm flipV="1">
            <a:off x="6693694" y="2424113"/>
            <a:ext cx="381000" cy="30718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45" name="AutoShape 77"/>
          <p:cNvCxnSpPr>
            <a:cxnSpLocks noChangeShapeType="1"/>
            <a:stCxn id="2362396" idx="3"/>
            <a:endCxn id="2362392" idx="1"/>
          </p:cNvCxnSpPr>
          <p:nvPr/>
        </p:nvCxnSpPr>
        <p:spPr bwMode="auto">
          <a:xfrm flipV="1">
            <a:off x="6700837" y="3960019"/>
            <a:ext cx="348854" cy="8143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46" name="AutoShape 78"/>
          <p:cNvCxnSpPr>
            <a:cxnSpLocks noChangeShapeType="1"/>
            <a:stCxn id="2362394" idx="3"/>
            <a:endCxn id="2362393" idx="1"/>
          </p:cNvCxnSpPr>
          <p:nvPr/>
        </p:nvCxnSpPr>
        <p:spPr bwMode="auto">
          <a:xfrm flipV="1">
            <a:off x="5026819" y="2731294"/>
            <a:ext cx="344091" cy="163472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47" name="AutoShape 79"/>
          <p:cNvCxnSpPr>
            <a:cxnSpLocks noChangeShapeType="1"/>
            <a:stCxn id="2362400" idx="3"/>
            <a:endCxn id="2362393" idx="1"/>
          </p:cNvCxnSpPr>
          <p:nvPr/>
        </p:nvCxnSpPr>
        <p:spPr bwMode="auto">
          <a:xfrm flipV="1">
            <a:off x="5030391" y="2731294"/>
            <a:ext cx="340519" cy="3143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62448" name="Rectangle 80"/>
          <p:cNvSpPr>
            <a:spLocks noChangeArrowheads="1"/>
          </p:cNvSpPr>
          <p:nvPr/>
        </p:nvSpPr>
        <p:spPr bwMode="auto">
          <a:xfrm>
            <a:off x="2565798" y="2877741"/>
            <a:ext cx="982265" cy="1646634"/>
          </a:xfrm>
          <a:prstGeom prst="rect">
            <a:avLst/>
          </a:prstGeom>
          <a:solidFill>
            <a:srgbClr val="6699FF"/>
          </a:solidFill>
          <a:ln w="9525">
            <a:solidFill>
              <a:srgbClr val="000066"/>
            </a:solidFill>
            <a:miter lim="800000"/>
            <a:headEnd/>
            <a:tailEnd/>
          </a:ln>
        </p:spPr>
        <p:txBody>
          <a:bodyPr lIns="27000" tIns="27000" rIns="27000" bIns="27000" anchor="ctr"/>
          <a:lstStyle/>
          <a:p>
            <a:pPr algn="l">
              <a:buClr>
                <a:srgbClr val="333399"/>
              </a:buClr>
              <a:buFont typeface="Wingdings" pitchFamily="2" charset="2"/>
              <a:buNone/>
            </a:pPr>
            <a:r>
              <a:rPr lang="en-GB" sz="750" b="1">
                <a:solidFill>
                  <a:srgbClr val="FFFFFF"/>
                </a:solidFill>
              </a:rPr>
              <a:t>Workstreams:</a:t>
            </a:r>
          </a:p>
          <a:p>
            <a:pPr algn="l">
              <a:buClr>
                <a:srgbClr val="333399"/>
              </a:buClr>
              <a:buFont typeface="Wingdings" pitchFamily="2" charset="2"/>
              <a:buNone/>
            </a:pPr>
            <a:r>
              <a:rPr lang="en-US" sz="750">
                <a:solidFill>
                  <a:srgbClr val="FFFFFF"/>
                </a:solidFill>
              </a:rPr>
              <a:t>1. Primary care toolkit</a:t>
            </a:r>
          </a:p>
          <a:p>
            <a:pPr algn="l">
              <a:buClr>
                <a:srgbClr val="333399"/>
              </a:buClr>
              <a:buFont typeface="Wingdings" pitchFamily="2" charset="2"/>
              <a:buNone/>
            </a:pPr>
            <a:r>
              <a:rPr lang="en-US" sz="750">
                <a:solidFill>
                  <a:srgbClr val="FFFFFF"/>
                </a:solidFill>
              </a:rPr>
              <a:t>2. End of life initiative (gold standards)</a:t>
            </a:r>
          </a:p>
          <a:p>
            <a:pPr algn="l">
              <a:buClr>
                <a:srgbClr val="333399"/>
              </a:buClr>
              <a:buFont typeface="Wingdings" pitchFamily="2" charset="2"/>
              <a:buNone/>
            </a:pPr>
            <a:r>
              <a:rPr lang="en-US" sz="750">
                <a:solidFill>
                  <a:srgbClr val="FFFFFF"/>
                </a:solidFill>
              </a:rPr>
              <a:t>3. Prostate injection therapy</a:t>
            </a:r>
          </a:p>
          <a:p>
            <a:pPr algn="l">
              <a:buClr>
                <a:srgbClr val="333399"/>
              </a:buClr>
              <a:buFont typeface="Wingdings" pitchFamily="2" charset="2"/>
              <a:buNone/>
            </a:pPr>
            <a:r>
              <a:rPr lang="en-US" sz="750">
                <a:solidFill>
                  <a:srgbClr val="FFFFFF"/>
                </a:solidFill>
              </a:rPr>
              <a:t>4. Breath testing</a:t>
            </a:r>
          </a:p>
          <a:p>
            <a:pPr algn="l">
              <a:buClr>
                <a:srgbClr val="333399"/>
              </a:buClr>
              <a:buFont typeface="Wingdings" pitchFamily="2" charset="2"/>
              <a:buNone/>
            </a:pPr>
            <a:r>
              <a:rPr lang="en-US" sz="750">
                <a:solidFill>
                  <a:srgbClr val="FFFFFF"/>
                </a:solidFill>
              </a:rPr>
              <a:t>5. Mainstream primary care service improvement workforce</a:t>
            </a:r>
          </a:p>
          <a:p>
            <a:pPr algn="l">
              <a:buClr>
                <a:srgbClr val="333399"/>
              </a:buClr>
              <a:buFont typeface="Wingdings" pitchFamily="2" charset="2"/>
              <a:buNone/>
            </a:pPr>
            <a:r>
              <a:rPr lang="en-US" sz="750">
                <a:solidFill>
                  <a:srgbClr val="FFFFFF"/>
                </a:solidFill>
              </a:rPr>
              <a:t>6. Cancer referral directory</a:t>
            </a:r>
            <a:endParaRPr lang="en-GB">
              <a:solidFill>
                <a:schemeClr val="bg1"/>
              </a:solidFill>
            </a:endParaRPr>
          </a:p>
        </p:txBody>
      </p:sp>
    </p:spTree>
    <p:extLst>
      <p:ext uri="{BB962C8B-B14F-4D97-AF65-F5344CB8AC3E}">
        <p14:creationId xmlns:p14="http://schemas.microsoft.com/office/powerpoint/2010/main" val="127295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7886700" cy="993775"/>
          </a:xfrm>
        </p:spPr>
        <p:txBody>
          <a:bodyPr vert="horz" lIns="91440" tIns="45720" rIns="91440" bIns="45720" rtlCol="0" anchor="ctr">
            <a:normAutofit/>
          </a:bodyPr>
          <a:lstStyle/>
          <a:p>
            <a:r>
              <a:rPr lang="en-GB" dirty="0"/>
              <a:t>My job</a:t>
            </a:r>
          </a:p>
        </p:txBody>
      </p:sp>
      <p:sp>
        <p:nvSpPr>
          <p:cNvPr id="5123" name="Content Placeholder 2"/>
          <p:cNvSpPr>
            <a:spLocks noGrp="1"/>
          </p:cNvSpPr>
          <p:nvPr>
            <p:ph idx="4294967295"/>
          </p:nvPr>
        </p:nvSpPr>
        <p:spPr>
          <a:xfrm>
            <a:off x="0" y="1620838"/>
            <a:ext cx="8229600" cy="2859087"/>
          </a:xfrm>
          <a:prstGeom prst="rect">
            <a:avLst/>
          </a:prstGeom>
        </p:spPr>
        <p:txBody>
          <a:bodyPr vert="horz" lIns="66912" tIns="33457" rIns="66912" bIns="33457" rtlCol="0">
            <a:normAutofit/>
          </a:bodyPr>
          <a:lstStyle/>
          <a:p>
            <a:pPr>
              <a:buClr>
                <a:schemeClr val="bg1"/>
              </a:buClr>
            </a:pPr>
            <a:r>
              <a:rPr lang="en-GB" sz="3200" b="1" i="1" dirty="0">
                <a:solidFill>
                  <a:srgbClr val="5F6A78"/>
                </a:solidFill>
                <a:cs typeface="Arial" pitchFamily="34" charset="0"/>
              </a:rPr>
              <a:t>Benefits Management is the best application of scarce resources to select and deliver </a:t>
            </a:r>
            <a:r>
              <a:rPr lang="en-GB" sz="3200" b="1" i="1" dirty="0">
                <a:solidFill>
                  <a:srgbClr val="0033CC"/>
                </a:solidFill>
                <a:cs typeface="Arial" pitchFamily="34" charset="0"/>
              </a:rPr>
              <a:t>appropriate </a:t>
            </a:r>
            <a:r>
              <a:rPr lang="en-GB" sz="3200" b="1" i="1" dirty="0">
                <a:solidFill>
                  <a:srgbClr val="5F6A78"/>
                </a:solidFill>
                <a:cs typeface="Arial" pitchFamily="34" charset="0"/>
              </a:rPr>
              <a:t>benefits to </a:t>
            </a:r>
            <a:r>
              <a:rPr lang="en-GB" sz="3200" b="1" i="1" dirty="0">
                <a:solidFill>
                  <a:srgbClr val="0033CC"/>
                </a:solidFill>
                <a:cs typeface="Arial" pitchFamily="34" charset="0"/>
              </a:rPr>
              <a:t>identified</a:t>
            </a:r>
            <a:r>
              <a:rPr lang="en-GB" sz="3200" b="1" i="1" dirty="0">
                <a:cs typeface="Arial" pitchFamily="34" charset="0"/>
              </a:rPr>
              <a:t> </a:t>
            </a:r>
            <a:r>
              <a:rPr lang="en-GB" sz="3200" b="1" i="1" dirty="0">
                <a:solidFill>
                  <a:srgbClr val="5F6A78"/>
                </a:solidFill>
                <a:cs typeface="Arial" pitchFamily="34" charset="0"/>
              </a:rPr>
              <a:t>stakeholders </a:t>
            </a:r>
          </a:p>
        </p:txBody>
      </p:sp>
    </p:spTree>
    <p:extLst>
      <p:ext uri="{BB962C8B-B14F-4D97-AF65-F5344CB8AC3E}">
        <p14:creationId xmlns:p14="http://schemas.microsoft.com/office/powerpoint/2010/main" val="837547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2434" name="Rectangle 2"/>
          <p:cNvSpPr>
            <a:spLocks noGrp="1" noChangeArrowheads="1"/>
          </p:cNvSpPr>
          <p:nvPr>
            <p:ph type="title" idx="4294967295"/>
          </p:nvPr>
        </p:nvSpPr>
        <p:spPr>
          <a:xfrm>
            <a:off x="0" y="360363"/>
            <a:ext cx="4705350" cy="528637"/>
          </a:xfrm>
        </p:spPr>
        <p:txBody>
          <a:bodyPr>
            <a:normAutofit fontScale="90000"/>
          </a:bodyPr>
          <a:lstStyle/>
          <a:p>
            <a:r>
              <a:rPr lang="en-GB" dirty="0"/>
              <a:t>Dialects</a:t>
            </a:r>
          </a:p>
        </p:txBody>
      </p:sp>
      <p:sp>
        <p:nvSpPr>
          <p:cNvPr id="2322435" name="Rectangle 3"/>
          <p:cNvSpPr>
            <a:spLocks noGrp="1" noChangeArrowheads="1"/>
          </p:cNvSpPr>
          <p:nvPr>
            <p:ph idx="4294967295"/>
          </p:nvPr>
        </p:nvSpPr>
        <p:spPr>
          <a:xfrm>
            <a:off x="0" y="1108075"/>
            <a:ext cx="4355976" cy="1243013"/>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GB" dirty="0"/>
              <a:t>Within three months people had adapted the tools to suit themselves</a:t>
            </a:r>
          </a:p>
          <a:p>
            <a:r>
              <a:rPr lang="en-GB" dirty="0"/>
              <a:t>Five flavours of BDN</a:t>
            </a:r>
          </a:p>
        </p:txBody>
      </p:sp>
      <p:pic>
        <p:nvPicPr>
          <p:cNvPr id="2" name="Picture 4">
            <a:extLst>
              <a:ext uri="{FF2B5EF4-FFF2-40B4-BE49-F238E27FC236}">
                <a16:creationId xmlns:a16="http://schemas.microsoft.com/office/drawing/2014/main" id="{B753A2A0-261B-0092-93FA-3591D4CE7D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8517" y="2792414"/>
            <a:ext cx="3072557" cy="18215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extLst>
              <a:ext uri="{FF2B5EF4-FFF2-40B4-BE49-F238E27FC236}">
                <a16:creationId xmlns:a16="http://schemas.microsoft.com/office/drawing/2014/main" id="{F01CDDBE-5BF3-C7C6-CD93-2BF3E9516D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72200" y="51470"/>
            <a:ext cx="2678501" cy="24516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EB4A251A-6614-8BA7-C9C0-993CF51F4DE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203848" y="1779662"/>
            <a:ext cx="2884030" cy="21630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258B6139-6E17-E3F4-6D62-3503EB2CDF3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843808" y="37545"/>
            <a:ext cx="2431525" cy="11122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A249DFF-6033-1CCC-C728-8D5A10BFFF53}"/>
              </a:ext>
            </a:extLst>
          </p:cNvPr>
          <p:cNvPicPr>
            <a:picLocks noChangeAspect="1"/>
          </p:cNvPicPr>
          <p:nvPr/>
        </p:nvPicPr>
        <p:blipFill>
          <a:blip r:embed="rId7"/>
          <a:stretch>
            <a:fillRect/>
          </a:stretch>
        </p:blipFill>
        <p:spPr>
          <a:xfrm>
            <a:off x="5937197" y="2499742"/>
            <a:ext cx="3206802" cy="2376264"/>
          </a:xfrm>
          <a:prstGeom prst="rect">
            <a:avLst/>
          </a:prstGeom>
        </p:spPr>
      </p:pic>
    </p:spTree>
    <p:extLst>
      <p:ext uri="{BB962C8B-B14F-4D97-AF65-F5344CB8AC3E}">
        <p14:creationId xmlns:p14="http://schemas.microsoft.com/office/powerpoint/2010/main" val="3951470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1410" name="Rectangle 2"/>
          <p:cNvSpPr>
            <a:spLocks noGrp="1" noChangeArrowheads="1"/>
          </p:cNvSpPr>
          <p:nvPr>
            <p:ph type="title" idx="4294967295"/>
          </p:nvPr>
        </p:nvSpPr>
        <p:spPr>
          <a:xfrm>
            <a:off x="0" y="360363"/>
            <a:ext cx="6480175" cy="528637"/>
          </a:xfrm>
        </p:spPr>
        <p:txBody>
          <a:bodyPr>
            <a:normAutofit fontScale="90000"/>
          </a:bodyPr>
          <a:lstStyle/>
          <a:p>
            <a:r>
              <a:rPr lang="en-GB" dirty="0"/>
              <a:t>Resourcing and selling</a:t>
            </a:r>
          </a:p>
        </p:txBody>
      </p:sp>
      <p:sp>
        <p:nvSpPr>
          <p:cNvPr id="2321411" name="Rectangle 3"/>
          <p:cNvSpPr>
            <a:spLocks noGrp="1" noChangeArrowheads="1"/>
          </p:cNvSpPr>
          <p:nvPr>
            <p:ph idx="4294967295"/>
          </p:nvPr>
        </p:nvSpPr>
        <p:spPr>
          <a:xfrm>
            <a:off x="827584" y="1563638"/>
            <a:ext cx="7632848" cy="2522538"/>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r>
              <a:rPr lang="en-GB" sz="2800" dirty="0"/>
              <a:t>Small groups of local experts</a:t>
            </a:r>
          </a:p>
          <a:p>
            <a:r>
              <a:rPr lang="en-GB" sz="2800" dirty="0"/>
              <a:t>Capable of doing but not capable of training others</a:t>
            </a:r>
          </a:p>
          <a:p>
            <a:r>
              <a:rPr lang="en-GB" sz="2800" dirty="0"/>
              <a:t>Selling the concept within organisations was hard. </a:t>
            </a:r>
          </a:p>
          <a:p>
            <a:r>
              <a:rPr lang="en-GB" sz="2800" dirty="0"/>
              <a:t>Seen as Management School BS</a:t>
            </a:r>
          </a:p>
          <a:p>
            <a:endParaRPr lang="en-GB" sz="2800" dirty="0"/>
          </a:p>
        </p:txBody>
      </p:sp>
    </p:spTree>
    <p:extLst>
      <p:ext uri="{BB962C8B-B14F-4D97-AF65-F5344CB8AC3E}">
        <p14:creationId xmlns:p14="http://schemas.microsoft.com/office/powerpoint/2010/main" val="3404292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D8996-C6AF-4F92-AD5B-39D39B45911F}"/>
              </a:ext>
            </a:extLst>
          </p:cNvPr>
          <p:cNvSpPr>
            <a:spLocks noGrp="1"/>
          </p:cNvSpPr>
          <p:nvPr>
            <p:ph type="title" idx="4294967295"/>
          </p:nvPr>
        </p:nvSpPr>
        <p:spPr>
          <a:xfrm>
            <a:off x="0" y="360363"/>
            <a:ext cx="5534025" cy="528637"/>
          </a:xfrm>
        </p:spPr>
        <p:txBody>
          <a:bodyPr>
            <a:normAutofit fontScale="90000"/>
          </a:bodyPr>
          <a:lstStyle/>
          <a:p>
            <a:pPr algn="l"/>
            <a:r>
              <a:rPr lang="en-GB" dirty="0"/>
              <a:t>After ISIP</a:t>
            </a:r>
          </a:p>
        </p:txBody>
      </p:sp>
      <p:sp>
        <p:nvSpPr>
          <p:cNvPr id="3" name="Content Placeholder 2">
            <a:extLst>
              <a:ext uri="{FF2B5EF4-FFF2-40B4-BE49-F238E27FC236}">
                <a16:creationId xmlns:a16="http://schemas.microsoft.com/office/drawing/2014/main" id="{79E8329E-6107-4407-B6B1-DCCA01E1DB07}"/>
              </a:ext>
            </a:extLst>
          </p:cNvPr>
          <p:cNvSpPr>
            <a:spLocks noGrp="1"/>
          </p:cNvSpPr>
          <p:nvPr>
            <p:ph idx="4294967295"/>
          </p:nvPr>
        </p:nvSpPr>
        <p:spPr>
          <a:xfrm>
            <a:off x="1907704" y="1370013"/>
            <a:ext cx="5978996" cy="3262312"/>
          </a:xfrm>
        </p:spPr>
        <p:txBody>
          <a:bodyPr>
            <a:normAutofit/>
          </a:bodyPr>
          <a:lstStyle/>
          <a:p>
            <a:r>
              <a:rPr lang="en-GB" sz="2800" dirty="0"/>
              <a:t>Some positive examples</a:t>
            </a:r>
          </a:p>
        </p:txBody>
      </p:sp>
    </p:spTree>
    <p:extLst>
      <p:ext uri="{BB962C8B-B14F-4D97-AF65-F5344CB8AC3E}">
        <p14:creationId xmlns:p14="http://schemas.microsoft.com/office/powerpoint/2010/main" val="157226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0" y="360000"/>
            <a:ext cx="7524750" cy="529200"/>
          </a:xfrm>
        </p:spPr>
        <p:txBody>
          <a:bodyPr vert="horz" lIns="91440" tIns="45720" rIns="91440" bIns="45720" rtlCol="0" anchor="ctr">
            <a:normAutofit fontScale="90000"/>
          </a:bodyPr>
          <a:lstStyle/>
          <a:p>
            <a:r>
              <a:rPr lang="en-GB" dirty="0"/>
              <a:t>Start with the end in mind</a:t>
            </a:r>
          </a:p>
        </p:txBody>
      </p:sp>
      <p:sp>
        <p:nvSpPr>
          <p:cNvPr id="100355" name="Rectangle 3"/>
          <p:cNvSpPr>
            <a:spLocks noGrp="1" noChangeArrowheads="1"/>
          </p:cNvSpPr>
          <p:nvPr>
            <p:ph idx="4294967295"/>
          </p:nvPr>
        </p:nvSpPr>
        <p:spPr>
          <a:xfrm>
            <a:off x="299532" y="1016533"/>
            <a:ext cx="5048250" cy="687387"/>
          </a:xfrm>
        </p:spPr>
        <p:txBody>
          <a:bodyPr vert="horz" lIns="91440" tIns="45720" rIns="91440" bIns="45720" rtlCol="0">
            <a:noAutofit/>
          </a:bodyPr>
          <a:lstStyle/>
          <a:p>
            <a:pPr marL="0" lvl="0" indent="0">
              <a:lnSpc>
                <a:spcPct val="90000"/>
              </a:lnSpc>
              <a:buNone/>
            </a:pPr>
            <a:r>
              <a:rPr lang="en-GB" sz="2400" dirty="0">
                <a:solidFill>
                  <a:srgbClr val="424D58"/>
                </a:solidFill>
              </a:rPr>
              <a:t>Why did William Beveridge propose the Welfare State?</a:t>
            </a:r>
          </a:p>
        </p:txBody>
      </p:sp>
      <p:sp>
        <p:nvSpPr>
          <p:cNvPr id="100357" name="Text Box 5"/>
          <p:cNvSpPr txBox="1">
            <a:spLocks noChangeArrowheads="1"/>
          </p:cNvSpPr>
          <p:nvPr/>
        </p:nvSpPr>
        <p:spPr bwMode="auto">
          <a:xfrm>
            <a:off x="233362" y="3960179"/>
            <a:ext cx="86772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algn="ctr" eaLnBrk="1" hangingPunct="1">
              <a:spcBef>
                <a:spcPct val="50000"/>
              </a:spcBef>
            </a:pPr>
            <a:r>
              <a:rPr lang="en-GB" sz="2400" b="1" dirty="0">
                <a:solidFill>
                  <a:srgbClr val="00204E"/>
                </a:solidFill>
              </a:rPr>
              <a:t>It’s not only what you do, it’s also why you choose to do it</a:t>
            </a:r>
          </a:p>
        </p:txBody>
      </p:sp>
      <p:sp>
        <p:nvSpPr>
          <p:cNvPr id="100358" name="Text Box 6"/>
          <p:cNvSpPr txBox="1">
            <a:spLocks noChangeArrowheads="1"/>
          </p:cNvSpPr>
          <p:nvPr/>
        </p:nvSpPr>
        <p:spPr bwMode="auto">
          <a:xfrm>
            <a:off x="299533" y="2732955"/>
            <a:ext cx="504760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eaLnBrk="1" hangingPunct="1">
              <a:buClr>
                <a:srgbClr val="FF9933"/>
              </a:buClr>
            </a:pPr>
            <a:r>
              <a:rPr lang="en-GB" sz="2000" dirty="0">
                <a:solidFill>
                  <a:srgbClr val="00204E"/>
                </a:solidFill>
              </a:rPr>
              <a:t>B) To motivate the troops after three hard years of war</a:t>
            </a:r>
          </a:p>
        </p:txBody>
      </p:sp>
      <p:sp>
        <p:nvSpPr>
          <p:cNvPr id="100359" name="Text Box 7"/>
          <p:cNvSpPr txBox="1">
            <a:spLocks noChangeArrowheads="1"/>
          </p:cNvSpPr>
          <p:nvPr/>
        </p:nvSpPr>
        <p:spPr bwMode="auto">
          <a:xfrm>
            <a:off x="299532" y="1722630"/>
            <a:ext cx="51196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eaLnBrk="1" hangingPunct="1">
              <a:buClr>
                <a:srgbClr val="FF9933"/>
              </a:buClr>
            </a:pPr>
            <a:r>
              <a:rPr lang="en-GB" sz="2000" dirty="0">
                <a:solidFill>
                  <a:srgbClr val="00204E"/>
                </a:solidFill>
              </a:rPr>
              <a:t>A) To address the five “Giant Evils” of  squalor, ignorance, want, idleness, and disease</a:t>
            </a:r>
          </a:p>
        </p:txBody>
      </p:sp>
      <p:sp>
        <p:nvSpPr>
          <p:cNvPr id="100360" name="Text Box 8"/>
          <p:cNvSpPr txBox="1">
            <a:spLocks noChangeArrowheads="1"/>
          </p:cNvSpPr>
          <p:nvPr/>
        </p:nvSpPr>
        <p:spPr bwMode="auto">
          <a:xfrm>
            <a:off x="299532" y="3440841"/>
            <a:ext cx="50476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eaLnBrk="1" hangingPunct="1">
              <a:buClr>
                <a:srgbClr val="FF9933"/>
              </a:buClr>
            </a:pPr>
            <a:r>
              <a:rPr lang="en-GB" sz="2000" dirty="0">
                <a:solidFill>
                  <a:srgbClr val="00204E"/>
                </a:solidFill>
              </a:rPr>
              <a:t>C) To ensure his old age was sorted</a:t>
            </a:r>
          </a:p>
        </p:txBody>
      </p:sp>
      <p:sp>
        <p:nvSpPr>
          <p:cNvPr id="100361" name="Text Box 9"/>
          <p:cNvSpPr txBox="1">
            <a:spLocks noChangeArrowheads="1"/>
          </p:cNvSpPr>
          <p:nvPr/>
        </p:nvSpPr>
        <p:spPr bwMode="auto">
          <a:xfrm>
            <a:off x="867841" y="4421844"/>
            <a:ext cx="74083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algn="ctr" eaLnBrk="1" hangingPunct="1">
              <a:spcBef>
                <a:spcPct val="50000"/>
              </a:spcBef>
            </a:pPr>
            <a:r>
              <a:rPr lang="en-GB" sz="2000" dirty="0">
                <a:solidFill>
                  <a:srgbClr val="00204E"/>
                </a:solidFill>
              </a:rPr>
              <a:t>Answer: A (if you didn’t pick A you are not taking this seriously)</a:t>
            </a:r>
          </a:p>
        </p:txBody>
      </p:sp>
      <p:pic>
        <p:nvPicPr>
          <p:cNvPr id="2" name="Picture 1">
            <a:extLst>
              <a:ext uri="{FF2B5EF4-FFF2-40B4-BE49-F238E27FC236}">
                <a16:creationId xmlns:a16="http://schemas.microsoft.com/office/drawing/2014/main" id="{7D9B74C5-6A34-4D95-B773-339BE7EEDBA4}"/>
              </a:ext>
            </a:extLst>
          </p:cNvPr>
          <p:cNvPicPr>
            <a:picLocks noChangeAspect="1"/>
          </p:cNvPicPr>
          <p:nvPr/>
        </p:nvPicPr>
        <p:blipFill>
          <a:blip r:embed="rId3"/>
          <a:stretch>
            <a:fillRect/>
          </a:stretch>
        </p:blipFill>
        <p:spPr>
          <a:xfrm>
            <a:off x="6228184" y="831788"/>
            <a:ext cx="1969523" cy="3073651"/>
          </a:xfrm>
          <a:prstGeom prst="rect">
            <a:avLst/>
          </a:prstGeom>
        </p:spPr>
      </p:pic>
    </p:spTree>
    <p:extLst>
      <p:ext uri="{BB962C8B-B14F-4D97-AF65-F5344CB8AC3E}">
        <p14:creationId xmlns:p14="http://schemas.microsoft.com/office/powerpoint/2010/main" val="38699814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3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3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3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0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p:bldP spid="100358" grpId="0"/>
      <p:bldP spid="100359" grpId="0"/>
      <p:bldP spid="100360" grpId="0"/>
      <p:bldP spid="1003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831975" y="90487"/>
            <a:ext cx="5480050" cy="4962525"/>
          </a:xfrm>
        </p:spPr>
      </p:pic>
    </p:spTree>
    <p:extLst>
      <p:ext uri="{BB962C8B-B14F-4D97-AF65-F5344CB8AC3E}">
        <p14:creationId xmlns:p14="http://schemas.microsoft.com/office/powerpoint/2010/main" val="2542374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0000"/>
            <a:ext cx="7886700" cy="529200"/>
          </a:xfrm>
        </p:spPr>
        <p:txBody>
          <a:bodyPr>
            <a:normAutofit fontScale="90000"/>
          </a:bodyPr>
          <a:lstStyle/>
          <a:p>
            <a:r>
              <a:rPr lang="en-GB" dirty="0"/>
              <a:t>Picking the right benefits</a:t>
            </a:r>
          </a:p>
        </p:txBody>
      </p:sp>
      <p:pic>
        <p:nvPicPr>
          <p:cNvPr id="4" name="Picture 6" descr="Donkey_no_car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899" y="878962"/>
            <a:ext cx="5058201" cy="397549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5274469" y="1168003"/>
            <a:ext cx="2376488" cy="55399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GB" sz="1500" dirty="0"/>
              <a:t>Tactical benefits – getting the donkey to move</a:t>
            </a:r>
          </a:p>
        </p:txBody>
      </p:sp>
    </p:spTree>
    <p:extLst>
      <p:ext uri="{BB962C8B-B14F-4D97-AF65-F5344CB8AC3E}">
        <p14:creationId xmlns:p14="http://schemas.microsoft.com/office/powerpoint/2010/main" val="1345780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955B6-3405-1929-EA16-0CFA35EBD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34ADE4-EA7F-501E-975A-0F4EF490BEAE}"/>
              </a:ext>
            </a:extLst>
          </p:cNvPr>
          <p:cNvSpPr>
            <a:spLocks noGrp="1"/>
          </p:cNvSpPr>
          <p:nvPr>
            <p:ph type="title" idx="4294967295"/>
          </p:nvPr>
        </p:nvSpPr>
        <p:spPr>
          <a:xfrm>
            <a:off x="0" y="360000"/>
            <a:ext cx="7886700" cy="529200"/>
          </a:xfrm>
        </p:spPr>
        <p:txBody>
          <a:bodyPr>
            <a:normAutofit fontScale="90000"/>
          </a:bodyPr>
          <a:lstStyle/>
          <a:p>
            <a:r>
              <a:rPr lang="en-GB" dirty="0"/>
              <a:t>Picking the right benefits</a:t>
            </a:r>
          </a:p>
        </p:txBody>
      </p:sp>
      <p:pic>
        <p:nvPicPr>
          <p:cNvPr id="3" name="Picture 2">
            <a:extLst>
              <a:ext uri="{FF2B5EF4-FFF2-40B4-BE49-F238E27FC236}">
                <a16:creationId xmlns:a16="http://schemas.microsoft.com/office/drawing/2014/main" id="{DD8ADCC8-2B54-D69C-C8AF-72156E095C53}"/>
              </a:ext>
            </a:extLst>
          </p:cNvPr>
          <p:cNvPicPr>
            <a:picLocks noChangeAspect="1"/>
          </p:cNvPicPr>
          <p:nvPr/>
        </p:nvPicPr>
        <p:blipFill>
          <a:blip r:embed="rId3"/>
          <a:stretch>
            <a:fillRect/>
          </a:stretch>
        </p:blipFill>
        <p:spPr>
          <a:xfrm>
            <a:off x="2044800" y="878400"/>
            <a:ext cx="5060119" cy="3981033"/>
          </a:xfrm>
          <a:prstGeom prst="rect">
            <a:avLst/>
          </a:prstGeom>
        </p:spPr>
      </p:pic>
      <p:sp>
        <p:nvSpPr>
          <p:cNvPr id="5" name="Text Box 5">
            <a:extLst>
              <a:ext uri="{FF2B5EF4-FFF2-40B4-BE49-F238E27FC236}">
                <a16:creationId xmlns:a16="http://schemas.microsoft.com/office/drawing/2014/main" id="{74CBD8A4-8DD1-24E3-3217-A0925841B138}"/>
              </a:ext>
            </a:extLst>
          </p:cNvPr>
          <p:cNvSpPr txBox="1">
            <a:spLocks noChangeArrowheads="1"/>
          </p:cNvSpPr>
          <p:nvPr/>
        </p:nvSpPr>
        <p:spPr bwMode="auto">
          <a:xfrm>
            <a:off x="5274469" y="1168003"/>
            <a:ext cx="2376488" cy="55399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GB" sz="1500" dirty="0"/>
              <a:t>Strategic benefits – a cart full of valuable cargo</a:t>
            </a:r>
          </a:p>
        </p:txBody>
      </p:sp>
    </p:spTree>
    <p:extLst>
      <p:ext uri="{BB962C8B-B14F-4D97-AF65-F5344CB8AC3E}">
        <p14:creationId xmlns:p14="http://schemas.microsoft.com/office/powerpoint/2010/main" val="2902350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691680" y="117475"/>
            <a:ext cx="6445250" cy="4908550"/>
          </a:xfrm>
        </p:spPr>
      </p:pic>
    </p:spTree>
    <p:extLst>
      <p:ext uri="{BB962C8B-B14F-4D97-AF65-F5344CB8AC3E}">
        <p14:creationId xmlns:p14="http://schemas.microsoft.com/office/powerpoint/2010/main" val="4203481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7886700" cy="993775"/>
          </a:xfrm>
        </p:spPr>
        <p:txBody>
          <a:bodyPr/>
          <a:lstStyle/>
          <a:p>
            <a:r>
              <a:rPr lang="en-GB" dirty="0"/>
              <a:t>Key stakeholders’ benefits</a:t>
            </a:r>
          </a:p>
        </p:txBody>
      </p:sp>
      <p:sp>
        <p:nvSpPr>
          <p:cNvPr id="4" name="Text Box 3"/>
          <p:cNvSpPr txBox="1">
            <a:spLocks noChangeArrowheads="1"/>
          </p:cNvSpPr>
          <p:nvPr/>
        </p:nvSpPr>
        <p:spPr bwMode="auto">
          <a:xfrm>
            <a:off x="159297" y="2264002"/>
            <a:ext cx="26035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50000"/>
              </a:spcBef>
            </a:pPr>
            <a:r>
              <a:rPr lang="en-GB" sz="2400" dirty="0"/>
              <a:t>Same project, different intentions</a:t>
            </a:r>
          </a:p>
        </p:txBody>
      </p:sp>
      <p:pic>
        <p:nvPicPr>
          <p:cNvPr id="5" name="Picture 15" descr="Henry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982" y="1381125"/>
            <a:ext cx="5103019" cy="3762375"/>
          </a:xfrm>
          <a:prstGeom prst="rect">
            <a:avLst/>
          </a:prstGeom>
          <a:noFill/>
          <a:extLst>
            <a:ext uri="{909E8E84-426E-40DD-AFC4-6F175D3DCCD1}">
              <a14:hiddenFill xmlns:a14="http://schemas.microsoft.com/office/drawing/2010/main">
                <a:solidFill>
                  <a:srgbClr val="FFFFFF"/>
                </a:solidFill>
              </a14:hiddenFill>
            </a:ext>
          </a:extLst>
        </p:spPr>
      </p:pic>
      <p:sp>
        <p:nvSpPr>
          <p:cNvPr id="6" name="Oval 12"/>
          <p:cNvSpPr>
            <a:spLocks noChangeArrowheads="1"/>
          </p:cNvSpPr>
          <p:nvPr/>
        </p:nvSpPr>
        <p:spPr bwMode="auto">
          <a:xfrm>
            <a:off x="3762375" y="1491854"/>
            <a:ext cx="378619" cy="216694"/>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350"/>
          </a:p>
        </p:txBody>
      </p:sp>
      <p:sp>
        <p:nvSpPr>
          <p:cNvPr id="7" name="Oval 13"/>
          <p:cNvSpPr>
            <a:spLocks noChangeArrowheads="1"/>
          </p:cNvSpPr>
          <p:nvPr/>
        </p:nvSpPr>
        <p:spPr bwMode="auto">
          <a:xfrm>
            <a:off x="2627710" y="844154"/>
            <a:ext cx="1351359" cy="702469"/>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350"/>
          </a:p>
        </p:txBody>
      </p:sp>
      <p:sp>
        <p:nvSpPr>
          <p:cNvPr id="8" name="Text Box 14"/>
          <p:cNvSpPr txBox="1">
            <a:spLocks noChangeArrowheads="1"/>
          </p:cNvSpPr>
          <p:nvPr/>
        </p:nvSpPr>
        <p:spPr bwMode="auto">
          <a:xfrm>
            <a:off x="2681288" y="912258"/>
            <a:ext cx="132440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GB" sz="1500" b="1" dirty="0"/>
              <a:t>POWER, CONTROL!</a:t>
            </a:r>
          </a:p>
        </p:txBody>
      </p:sp>
      <p:sp>
        <p:nvSpPr>
          <p:cNvPr id="9" name="Oval 10"/>
          <p:cNvSpPr>
            <a:spLocks noChangeArrowheads="1"/>
          </p:cNvSpPr>
          <p:nvPr/>
        </p:nvSpPr>
        <p:spPr bwMode="auto">
          <a:xfrm>
            <a:off x="4463653" y="1707357"/>
            <a:ext cx="108347" cy="108347"/>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350"/>
          </a:p>
        </p:txBody>
      </p:sp>
      <p:sp>
        <p:nvSpPr>
          <p:cNvPr id="10" name="Oval 11"/>
          <p:cNvSpPr>
            <a:spLocks noChangeArrowheads="1"/>
          </p:cNvSpPr>
          <p:nvPr/>
        </p:nvSpPr>
        <p:spPr bwMode="auto">
          <a:xfrm>
            <a:off x="4193381" y="1600200"/>
            <a:ext cx="215504" cy="161925"/>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350"/>
          </a:p>
        </p:txBody>
      </p:sp>
      <p:sp>
        <p:nvSpPr>
          <p:cNvPr id="11" name="Oval 8"/>
          <p:cNvSpPr>
            <a:spLocks noChangeArrowheads="1"/>
          </p:cNvSpPr>
          <p:nvPr/>
        </p:nvSpPr>
        <p:spPr bwMode="auto">
          <a:xfrm>
            <a:off x="6462713" y="1329929"/>
            <a:ext cx="1351360" cy="702469"/>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350"/>
          </a:p>
        </p:txBody>
      </p:sp>
      <p:sp>
        <p:nvSpPr>
          <p:cNvPr id="12" name="Text Box 9"/>
          <p:cNvSpPr txBox="1">
            <a:spLocks noChangeArrowheads="1"/>
          </p:cNvSpPr>
          <p:nvPr/>
        </p:nvSpPr>
        <p:spPr bwMode="auto">
          <a:xfrm>
            <a:off x="6699995" y="1430358"/>
            <a:ext cx="92964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GB" sz="1500" b="1" dirty="0"/>
              <a:t>LOOT, DRINK!</a:t>
            </a:r>
          </a:p>
        </p:txBody>
      </p:sp>
      <p:sp>
        <p:nvSpPr>
          <p:cNvPr id="13" name="Oval 5"/>
          <p:cNvSpPr>
            <a:spLocks noChangeArrowheads="1"/>
          </p:cNvSpPr>
          <p:nvPr/>
        </p:nvSpPr>
        <p:spPr bwMode="auto">
          <a:xfrm>
            <a:off x="6515101" y="2625328"/>
            <a:ext cx="108347" cy="108347"/>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350"/>
          </a:p>
        </p:txBody>
      </p:sp>
      <p:sp>
        <p:nvSpPr>
          <p:cNvPr id="14" name="Oval 6"/>
          <p:cNvSpPr>
            <a:spLocks noChangeArrowheads="1"/>
          </p:cNvSpPr>
          <p:nvPr/>
        </p:nvSpPr>
        <p:spPr bwMode="auto">
          <a:xfrm>
            <a:off x="6623448" y="2355056"/>
            <a:ext cx="215503" cy="161925"/>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350"/>
          </a:p>
        </p:txBody>
      </p:sp>
      <p:sp>
        <p:nvSpPr>
          <p:cNvPr id="15" name="Oval 7"/>
          <p:cNvSpPr>
            <a:spLocks noChangeArrowheads="1"/>
          </p:cNvSpPr>
          <p:nvPr/>
        </p:nvSpPr>
        <p:spPr bwMode="auto">
          <a:xfrm>
            <a:off x="6731794" y="2085975"/>
            <a:ext cx="378619" cy="216694"/>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350"/>
          </a:p>
        </p:txBody>
      </p:sp>
    </p:spTree>
    <p:extLst>
      <p:ext uri="{BB962C8B-B14F-4D97-AF65-F5344CB8AC3E}">
        <p14:creationId xmlns:p14="http://schemas.microsoft.com/office/powerpoint/2010/main" val="140223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P spid="11" grpId="0" animBg="1"/>
      <p:bldP spid="12" grpId="0"/>
      <p:bldP spid="13"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116012" y="53181"/>
            <a:ext cx="6911975" cy="5037138"/>
          </a:xfrm>
        </p:spPr>
      </p:pic>
    </p:spTree>
    <p:extLst>
      <p:ext uri="{BB962C8B-B14F-4D97-AF65-F5344CB8AC3E}">
        <p14:creationId xmlns:p14="http://schemas.microsoft.com/office/powerpoint/2010/main" val="178666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0363"/>
            <a:ext cx="5641975" cy="528637"/>
          </a:xfrm>
        </p:spPr>
        <p:txBody>
          <a:bodyPr>
            <a:normAutofit fontScale="90000"/>
          </a:bodyPr>
          <a:lstStyle/>
          <a:p>
            <a:r>
              <a:rPr lang="en-GB" dirty="0"/>
              <a:t>“It’s not rocket science…”</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457908" y="961212"/>
            <a:ext cx="6228184" cy="3855095"/>
          </a:xfrm>
        </p:spPr>
      </p:pic>
    </p:spTree>
    <p:extLst>
      <p:ext uri="{BB962C8B-B14F-4D97-AF65-F5344CB8AC3E}">
        <p14:creationId xmlns:p14="http://schemas.microsoft.com/office/powerpoint/2010/main" val="3478319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7886700" cy="993775"/>
          </a:xfrm>
        </p:spPr>
        <p:txBody>
          <a:bodyPr/>
          <a:lstStyle/>
          <a:p>
            <a:r>
              <a:rPr lang="en-GB" dirty="0"/>
              <a:t>A suitable picture</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367644" y="1077798"/>
            <a:ext cx="6408712" cy="3826235"/>
          </a:xfrm>
        </p:spPr>
      </p:pic>
      <p:sp>
        <p:nvSpPr>
          <p:cNvPr id="3" name="Rectangle 2"/>
          <p:cNvSpPr/>
          <p:nvPr/>
        </p:nvSpPr>
        <p:spPr>
          <a:xfrm>
            <a:off x="2411760" y="4588285"/>
            <a:ext cx="3960440" cy="315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710443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146175" y="131342"/>
            <a:ext cx="6851650" cy="5000625"/>
          </a:xfrm>
        </p:spPr>
      </p:pic>
    </p:spTree>
    <p:extLst>
      <p:ext uri="{BB962C8B-B14F-4D97-AF65-F5344CB8AC3E}">
        <p14:creationId xmlns:p14="http://schemas.microsoft.com/office/powerpoint/2010/main" val="1407527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3586" name="Rectangle 2"/>
          <p:cNvSpPr>
            <a:spLocks noGrp="1" noChangeArrowheads="1"/>
          </p:cNvSpPr>
          <p:nvPr>
            <p:ph type="title" idx="4294967295"/>
          </p:nvPr>
        </p:nvSpPr>
        <p:spPr>
          <a:xfrm>
            <a:off x="0" y="360363"/>
            <a:ext cx="4705350" cy="528637"/>
          </a:xfrm>
        </p:spPr>
        <p:txBody>
          <a:bodyPr>
            <a:normAutofit fontScale="90000"/>
          </a:bodyPr>
          <a:lstStyle/>
          <a:p>
            <a:r>
              <a:rPr lang="en-GB" dirty="0"/>
              <a:t>Rule No.1</a:t>
            </a:r>
          </a:p>
        </p:txBody>
      </p:sp>
      <p:sp>
        <p:nvSpPr>
          <p:cNvPr id="2243587" name="Rectangle 3"/>
          <p:cNvSpPr>
            <a:spLocks noGrp="1" noChangeArrowheads="1"/>
          </p:cNvSpPr>
          <p:nvPr>
            <p:ph idx="4294967295"/>
          </p:nvPr>
        </p:nvSpPr>
        <p:spPr>
          <a:xfrm>
            <a:off x="971600" y="1707654"/>
            <a:ext cx="4994275" cy="2214563"/>
          </a:xfrm>
          <a:noFill/>
          <a:ln/>
        </p:spPr>
        <p:txBody>
          <a:bodyPr>
            <a:normAutofit/>
          </a:bodyPr>
          <a:lstStyle/>
          <a:p>
            <a:pPr marL="0" indent="0">
              <a:buNone/>
            </a:pPr>
            <a:r>
              <a:rPr lang="en-GB" sz="2800" b="1" i="1" dirty="0"/>
              <a:t>Strategic decision making starts and ends with subjective events chosen by people</a:t>
            </a:r>
          </a:p>
        </p:txBody>
      </p:sp>
    </p:spTree>
    <p:extLst>
      <p:ext uri="{BB962C8B-B14F-4D97-AF65-F5344CB8AC3E}">
        <p14:creationId xmlns:p14="http://schemas.microsoft.com/office/powerpoint/2010/main" val="154751915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657350" y="4686300"/>
            <a:ext cx="1428750" cy="342900"/>
          </a:xfrm>
          <a:prstGeom prst="rect">
            <a:avLst/>
          </a:prstGeom>
          <a:noFill/>
          <a:ln w="12700">
            <a:noFill/>
            <a:miter lim="800000"/>
            <a:headEnd/>
            <a:tailEnd/>
          </a:ln>
          <a:effectLst/>
        </p:spPr>
        <p:txBody>
          <a:bodyPr wrap="none" anchor="ctr"/>
          <a:lstStyle/>
          <a:p>
            <a:pPr defTabSz="685800">
              <a:defRPr/>
            </a:pPr>
            <a:endParaRPr lang="en-GB" sz="1350">
              <a:solidFill>
                <a:prstClr val="black"/>
              </a:solidFill>
              <a:latin typeface="Calibri" panose="020F0502020204030204"/>
            </a:endParaRPr>
          </a:p>
        </p:txBody>
      </p:sp>
      <p:sp>
        <p:nvSpPr>
          <p:cNvPr id="4099" name="Rectangle 3"/>
          <p:cNvSpPr>
            <a:spLocks noChangeArrowheads="1"/>
          </p:cNvSpPr>
          <p:nvPr/>
        </p:nvSpPr>
        <p:spPr bwMode="auto">
          <a:xfrm>
            <a:off x="3486150" y="4686300"/>
            <a:ext cx="2171700" cy="342900"/>
          </a:xfrm>
          <a:prstGeom prst="rect">
            <a:avLst/>
          </a:prstGeom>
          <a:noFill/>
          <a:ln w="12700">
            <a:noFill/>
            <a:miter lim="800000"/>
            <a:headEnd/>
            <a:tailEnd/>
          </a:ln>
          <a:effectLst/>
        </p:spPr>
        <p:txBody>
          <a:bodyPr wrap="none" anchor="ctr"/>
          <a:lstStyle/>
          <a:p>
            <a:pPr defTabSz="685800">
              <a:defRPr/>
            </a:pPr>
            <a:endParaRPr lang="en-GB" sz="1350">
              <a:solidFill>
                <a:prstClr val="black"/>
              </a:solidFill>
              <a:latin typeface="Calibri" panose="020F0502020204030204"/>
            </a:endParaRPr>
          </a:p>
        </p:txBody>
      </p:sp>
      <p:sp>
        <p:nvSpPr>
          <p:cNvPr id="4100" name="Rectangle 4"/>
          <p:cNvSpPr>
            <a:spLocks noGrp="1" noChangeArrowheads="1"/>
          </p:cNvSpPr>
          <p:nvPr>
            <p:ph type="title"/>
          </p:nvPr>
        </p:nvSpPr>
        <p:spPr>
          <a:noFill/>
          <a:ln/>
        </p:spPr>
        <p:txBody>
          <a:bodyPr>
            <a:normAutofit/>
          </a:bodyPr>
          <a:lstStyle/>
          <a:p>
            <a:r>
              <a:rPr lang="en-GB" dirty="0">
                <a:solidFill>
                  <a:srgbClr val="C8C8E6"/>
                </a:solidFill>
              </a:rPr>
              <a:t>Comments</a:t>
            </a:r>
          </a:p>
        </p:txBody>
      </p:sp>
      <p:sp>
        <p:nvSpPr>
          <p:cNvPr id="5" name="Text Placeholder 4">
            <a:extLst>
              <a:ext uri="{FF2B5EF4-FFF2-40B4-BE49-F238E27FC236}">
                <a16:creationId xmlns:a16="http://schemas.microsoft.com/office/drawing/2014/main" id="{63465CA8-1FE6-A221-6DC9-D67292F278E9}"/>
              </a:ext>
            </a:extLst>
          </p:cNvPr>
          <p:cNvSpPr>
            <a:spLocks noGrp="1"/>
          </p:cNvSpPr>
          <p:nvPr>
            <p:ph type="body" idx="1"/>
          </p:nvPr>
        </p:nvSpPr>
        <p:spPr/>
        <p:txBody>
          <a:bodyPr/>
          <a:lstStyle/>
          <a:p>
            <a:endParaRPr lang="en-GB" dirty="0"/>
          </a:p>
        </p:txBody>
      </p:sp>
      <p:pic>
        <p:nvPicPr>
          <p:cNvPr id="3" name="Picture 2">
            <a:extLst>
              <a:ext uri="{FF2B5EF4-FFF2-40B4-BE49-F238E27FC236}">
                <a16:creationId xmlns:a16="http://schemas.microsoft.com/office/drawing/2014/main" id="{562CC55F-044C-567A-07DD-D66EA9B86E77}"/>
              </a:ext>
            </a:extLst>
          </p:cNvPr>
          <p:cNvPicPr>
            <a:picLocks noChangeAspect="1"/>
          </p:cNvPicPr>
          <p:nvPr/>
        </p:nvPicPr>
        <p:blipFill>
          <a:blip r:embed="rId3"/>
          <a:stretch>
            <a:fillRect/>
          </a:stretch>
        </p:blipFill>
        <p:spPr>
          <a:xfrm>
            <a:off x="0" y="4869180"/>
            <a:ext cx="9144000" cy="274320"/>
          </a:xfrm>
          <a:prstGeom prst="rect">
            <a:avLst/>
          </a:prstGeom>
        </p:spPr>
      </p:pic>
    </p:spTree>
    <p:extLst>
      <p:ext uri="{BB962C8B-B14F-4D97-AF65-F5344CB8AC3E}">
        <p14:creationId xmlns:p14="http://schemas.microsoft.com/office/powerpoint/2010/main" val="363711965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8C8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EBDD-B07C-4F6C-974E-0A49BA7415B2}"/>
              </a:ext>
            </a:extLst>
          </p:cNvPr>
          <p:cNvSpPr>
            <a:spLocks noGrp="1"/>
          </p:cNvSpPr>
          <p:nvPr>
            <p:ph type="ctrTitle" idx="4294967295"/>
          </p:nvPr>
        </p:nvSpPr>
        <p:spPr>
          <a:xfrm>
            <a:off x="1061610" y="1489472"/>
            <a:ext cx="6858000" cy="2164556"/>
          </a:xfrm>
        </p:spPr>
        <p:txBody>
          <a:bodyPr>
            <a:noAutofit/>
          </a:bodyPr>
          <a:lstStyle/>
          <a:p>
            <a:pPr algn="ctr"/>
            <a:r>
              <a:rPr lang="en-GB" sz="4800" spc="450" dirty="0">
                <a:solidFill>
                  <a:schemeClr val="bg1"/>
                </a:solidFill>
              </a:rPr>
              <a:t>Introducing Benefits Management</a:t>
            </a:r>
          </a:p>
        </p:txBody>
      </p:sp>
      <p:sp>
        <p:nvSpPr>
          <p:cNvPr id="3" name="Subtitle 2">
            <a:extLst>
              <a:ext uri="{FF2B5EF4-FFF2-40B4-BE49-F238E27FC236}">
                <a16:creationId xmlns:a16="http://schemas.microsoft.com/office/drawing/2014/main" id="{3E0FBB34-9801-4232-9161-59759AC6D137}"/>
              </a:ext>
            </a:extLst>
          </p:cNvPr>
          <p:cNvSpPr>
            <a:spLocks noGrp="1"/>
          </p:cNvSpPr>
          <p:nvPr>
            <p:ph type="subTitle" idx="4294967295"/>
          </p:nvPr>
        </p:nvSpPr>
        <p:spPr>
          <a:xfrm>
            <a:off x="1143000" y="3507854"/>
            <a:ext cx="6858000" cy="565994"/>
          </a:xfrm>
        </p:spPr>
        <p:txBody>
          <a:bodyPr>
            <a:normAutofit/>
          </a:bodyPr>
          <a:lstStyle/>
          <a:p>
            <a:pPr marL="0" indent="0" algn="ctr">
              <a:buNone/>
            </a:pPr>
            <a:r>
              <a:rPr lang="en-GB" spc="450" dirty="0">
                <a:solidFill>
                  <a:prstClr val="white"/>
                </a:solidFill>
                <a:latin typeface="Gill Sans MT" panose="020B0502020104020203"/>
              </a:rPr>
              <a:t>©Keldale Business Services 2024</a:t>
            </a:r>
            <a:endParaRPr lang="en-GB" spc="450" dirty="0">
              <a:solidFill>
                <a:schemeClr val="bg1"/>
              </a:solidFill>
            </a:endParaRPr>
          </a:p>
        </p:txBody>
      </p:sp>
      <p:pic>
        <p:nvPicPr>
          <p:cNvPr id="10" name="Picture 9" descr="A picture containing clothing, indoor&#10;&#10;Description automatically generated">
            <a:extLst>
              <a:ext uri="{FF2B5EF4-FFF2-40B4-BE49-F238E27FC236}">
                <a16:creationId xmlns:a16="http://schemas.microsoft.com/office/drawing/2014/main" id="{691E2A98-CD42-44E4-B5D4-1B5F4175D9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715" y="624962"/>
            <a:ext cx="1976568" cy="5143500"/>
          </a:xfrm>
          <a:prstGeom prst="rect">
            <a:avLst/>
          </a:prstGeom>
        </p:spPr>
      </p:pic>
      <p:pic>
        <p:nvPicPr>
          <p:cNvPr id="4" name="Picture 3">
            <a:extLst>
              <a:ext uri="{FF2B5EF4-FFF2-40B4-BE49-F238E27FC236}">
                <a16:creationId xmlns:a16="http://schemas.microsoft.com/office/drawing/2014/main" id="{62E3C74B-60D4-1306-5B5F-82C0AF1FD8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837162" cy="761795"/>
          </a:xfrm>
          <a:prstGeom prst="rect">
            <a:avLst/>
          </a:prstGeom>
        </p:spPr>
      </p:pic>
    </p:spTree>
    <p:extLst>
      <p:ext uri="{BB962C8B-B14F-4D97-AF65-F5344CB8AC3E}">
        <p14:creationId xmlns:p14="http://schemas.microsoft.com/office/powerpoint/2010/main" val="1975122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82" name="Rectangle 2"/>
          <p:cNvSpPr>
            <a:spLocks noGrp="1" noChangeArrowheads="1"/>
          </p:cNvSpPr>
          <p:nvPr>
            <p:ph type="title" idx="4294967295"/>
          </p:nvPr>
        </p:nvSpPr>
        <p:spPr>
          <a:xfrm>
            <a:off x="0" y="360363"/>
            <a:ext cx="4705350" cy="528637"/>
          </a:xfrm>
        </p:spPr>
        <p:txBody>
          <a:bodyPr>
            <a:normAutofit fontScale="90000"/>
          </a:bodyPr>
          <a:lstStyle/>
          <a:p>
            <a:r>
              <a:rPr lang="en-GB" dirty="0"/>
              <a:t>Rule No.1</a:t>
            </a:r>
          </a:p>
        </p:txBody>
      </p:sp>
      <p:sp>
        <p:nvSpPr>
          <p:cNvPr id="2324483" name="Rectangle 3"/>
          <p:cNvSpPr>
            <a:spLocks noGrp="1" noChangeArrowheads="1"/>
          </p:cNvSpPr>
          <p:nvPr>
            <p:ph idx="4294967295"/>
          </p:nvPr>
        </p:nvSpPr>
        <p:spPr>
          <a:xfrm>
            <a:off x="1187624" y="1635646"/>
            <a:ext cx="4886325" cy="21590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0" indent="0">
              <a:buNone/>
            </a:pPr>
            <a:r>
              <a:rPr lang="en-GB" sz="3200" b="1" i="1" dirty="0"/>
              <a:t>Strategic decision making starts and ends with subjective events chosen by people</a:t>
            </a:r>
            <a:endParaRPr lang="en-GB" sz="3200" dirty="0"/>
          </a:p>
        </p:txBody>
      </p:sp>
    </p:spTree>
    <p:extLst>
      <p:ext uri="{BB962C8B-B14F-4D97-AF65-F5344CB8AC3E}">
        <p14:creationId xmlns:p14="http://schemas.microsoft.com/office/powerpoint/2010/main" val="2196310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9602" name="Rectangle 2"/>
          <p:cNvSpPr>
            <a:spLocks noGrp="1" noChangeArrowheads="1"/>
          </p:cNvSpPr>
          <p:nvPr>
            <p:ph type="title" idx="4294967295"/>
          </p:nvPr>
        </p:nvSpPr>
        <p:spPr>
          <a:xfrm>
            <a:off x="0" y="360363"/>
            <a:ext cx="5191125" cy="528637"/>
          </a:xfrm>
        </p:spPr>
        <p:txBody>
          <a:bodyPr>
            <a:normAutofit fontScale="90000"/>
          </a:bodyPr>
          <a:lstStyle/>
          <a:p>
            <a:r>
              <a:rPr lang="en-GB" dirty="0"/>
              <a:t>Thoughts to take away</a:t>
            </a:r>
          </a:p>
        </p:txBody>
      </p:sp>
      <p:sp>
        <p:nvSpPr>
          <p:cNvPr id="2329603" name="Rectangle 3"/>
          <p:cNvSpPr>
            <a:spLocks noGrp="1" noChangeArrowheads="1"/>
          </p:cNvSpPr>
          <p:nvPr>
            <p:ph idx="4294967295"/>
          </p:nvPr>
        </p:nvSpPr>
        <p:spPr>
          <a:xfrm>
            <a:off x="2039937" y="1851670"/>
            <a:ext cx="5064125" cy="2276475"/>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385763" indent="-385763">
              <a:buFont typeface="+mj-lt"/>
              <a:buAutoNum type="arabicParenR"/>
            </a:pPr>
            <a:r>
              <a:rPr lang="en-GB" sz="2800" dirty="0"/>
              <a:t>You are not alone</a:t>
            </a:r>
          </a:p>
          <a:p>
            <a:pPr marL="385763" indent="-385763">
              <a:buFont typeface="+mj-lt"/>
              <a:buAutoNum type="arabicParenR"/>
            </a:pPr>
            <a:r>
              <a:rPr lang="en-GB" sz="2800" dirty="0"/>
              <a:t>You can do something about it</a:t>
            </a:r>
          </a:p>
        </p:txBody>
      </p:sp>
    </p:spTree>
    <p:extLst>
      <p:ext uri="{BB962C8B-B14F-4D97-AF65-F5344CB8AC3E}">
        <p14:creationId xmlns:p14="http://schemas.microsoft.com/office/powerpoint/2010/main" val="3023182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0363"/>
            <a:ext cx="7380288" cy="528637"/>
          </a:xfrm>
        </p:spPr>
        <p:txBody>
          <a:bodyPr vert="horz" lIns="91440" tIns="45720" rIns="91440" bIns="45720" rtlCol="0" anchor="ctr">
            <a:normAutofit fontScale="90000"/>
          </a:bodyPr>
          <a:lstStyle/>
          <a:p>
            <a:r>
              <a:rPr lang="en-GB" dirty="0"/>
              <a:t>Psychology of Decisions</a:t>
            </a:r>
          </a:p>
        </p:txBody>
      </p:sp>
      <p:sp>
        <p:nvSpPr>
          <p:cNvPr id="3" name="Content Placeholder 2"/>
          <p:cNvSpPr>
            <a:spLocks noGrp="1"/>
          </p:cNvSpPr>
          <p:nvPr>
            <p:ph sz="half" idx="4294967295"/>
          </p:nvPr>
        </p:nvSpPr>
        <p:spPr>
          <a:xfrm>
            <a:off x="661194" y="1492249"/>
            <a:ext cx="3028950" cy="3101975"/>
          </a:xfrm>
        </p:spPr>
        <p:txBody>
          <a:bodyPr/>
          <a:lstStyle/>
          <a:p>
            <a:pPr marL="0" indent="0" algn="ctr">
              <a:buNone/>
            </a:pPr>
            <a:r>
              <a:rPr lang="en-GB" b="1" dirty="0">
                <a:solidFill>
                  <a:schemeClr val="tx1"/>
                </a:solidFill>
              </a:rPr>
              <a:t>Prediction</a:t>
            </a:r>
          </a:p>
          <a:p>
            <a:r>
              <a:rPr lang="en-GB" dirty="0">
                <a:solidFill>
                  <a:schemeClr val="tx1"/>
                </a:solidFill>
              </a:rPr>
              <a:t>Optimism Bias</a:t>
            </a:r>
          </a:p>
          <a:p>
            <a:r>
              <a:rPr lang="en-GB" dirty="0">
                <a:solidFill>
                  <a:schemeClr val="tx1"/>
                </a:solidFill>
              </a:rPr>
              <a:t>Strategic Misrepresentation</a:t>
            </a:r>
          </a:p>
          <a:p>
            <a:r>
              <a:rPr lang="en-GB" dirty="0">
                <a:solidFill>
                  <a:schemeClr val="tx1"/>
                </a:solidFill>
              </a:rPr>
              <a:t>Anchoring</a:t>
            </a:r>
          </a:p>
          <a:p>
            <a:r>
              <a:rPr lang="en-GB" dirty="0">
                <a:solidFill>
                  <a:schemeClr val="tx1"/>
                </a:solidFill>
              </a:rPr>
              <a:t>WYSIATI</a:t>
            </a:r>
          </a:p>
          <a:p>
            <a:endParaRPr lang="en-GB" dirty="0">
              <a:solidFill>
                <a:schemeClr val="tx1"/>
              </a:solidFill>
            </a:endParaRPr>
          </a:p>
        </p:txBody>
      </p:sp>
      <p:sp>
        <p:nvSpPr>
          <p:cNvPr id="6" name="Content Placeholder 3"/>
          <p:cNvSpPr>
            <a:spLocks noGrp="1"/>
          </p:cNvSpPr>
          <p:nvPr>
            <p:ph sz="half" idx="4294967295"/>
          </p:nvPr>
        </p:nvSpPr>
        <p:spPr>
          <a:xfrm>
            <a:off x="5148064" y="1487232"/>
            <a:ext cx="3028950" cy="3101975"/>
          </a:xfrm>
        </p:spPr>
        <p:txBody>
          <a:bodyPr/>
          <a:lstStyle/>
          <a:p>
            <a:pPr marL="0" indent="0" algn="ctr">
              <a:buNone/>
            </a:pPr>
            <a:r>
              <a:rPr lang="en-GB" b="1" dirty="0">
                <a:solidFill>
                  <a:schemeClr val="tx1"/>
                </a:solidFill>
              </a:rPr>
              <a:t>Delivery</a:t>
            </a:r>
          </a:p>
          <a:p>
            <a:r>
              <a:rPr lang="en-GB" dirty="0">
                <a:solidFill>
                  <a:schemeClr val="tx1"/>
                </a:solidFill>
              </a:rPr>
              <a:t>Illusion of Control</a:t>
            </a:r>
          </a:p>
          <a:p>
            <a:r>
              <a:rPr lang="en-GB" dirty="0">
                <a:solidFill>
                  <a:schemeClr val="tx1"/>
                </a:solidFill>
              </a:rPr>
              <a:t>Confirmation Bias</a:t>
            </a:r>
          </a:p>
          <a:p>
            <a:r>
              <a:rPr lang="en-GB" dirty="0">
                <a:solidFill>
                  <a:schemeClr val="tx1"/>
                </a:solidFill>
              </a:rPr>
              <a:t>Affect Heuristic</a:t>
            </a:r>
          </a:p>
          <a:p>
            <a:r>
              <a:rPr lang="en-GB" dirty="0">
                <a:solidFill>
                  <a:schemeClr val="tx1"/>
                </a:solidFill>
              </a:rPr>
              <a:t>Framing</a:t>
            </a:r>
          </a:p>
          <a:p>
            <a:r>
              <a:rPr lang="en-GB" dirty="0">
                <a:solidFill>
                  <a:schemeClr val="tx1"/>
                </a:solidFill>
              </a:rPr>
              <a:t>Regression to the Mean</a:t>
            </a:r>
          </a:p>
        </p:txBody>
      </p:sp>
    </p:spTree>
    <p:extLst>
      <p:ext uri="{BB962C8B-B14F-4D97-AF65-F5344CB8AC3E}">
        <p14:creationId xmlns:p14="http://schemas.microsoft.com/office/powerpoint/2010/main" val="2684688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65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813" y="773907"/>
            <a:ext cx="6156722" cy="4369594"/>
          </a:xfrm>
          <a:prstGeom prst="rect">
            <a:avLst/>
          </a:prstGeom>
          <a:noFill/>
          <a:ln>
            <a:noFill/>
          </a:ln>
          <a:effectLst/>
          <a:extLst>
            <a:ext uri="{909E8E84-426E-40DD-AFC4-6F175D3DCCD1}">
              <a14:hiddenFill xmlns:a14="http://schemas.microsoft.com/office/drawing/2010/main">
                <a:solidFill>
                  <a:schemeClr val="accent1">
                    <a:alpha val="3500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26532" name="Rectangle 4"/>
          <p:cNvSpPr>
            <a:spLocks noGrp="1" noChangeArrowheads="1"/>
          </p:cNvSpPr>
          <p:nvPr>
            <p:ph type="title" idx="4294967295"/>
          </p:nvPr>
        </p:nvSpPr>
        <p:spPr>
          <a:xfrm>
            <a:off x="0" y="360000"/>
            <a:ext cx="7739062" cy="528637"/>
          </a:xfrm>
        </p:spPr>
        <p:txBody>
          <a:bodyPr vert="horz" lIns="91440" tIns="45720" rIns="91440" bIns="45720" rtlCol="0" anchor="ctr">
            <a:normAutofit fontScale="90000"/>
          </a:bodyPr>
          <a:lstStyle/>
          <a:p>
            <a:r>
              <a:rPr lang="en-GB" dirty="0"/>
              <a:t>Integrated Service Improvement Programme </a:t>
            </a:r>
          </a:p>
        </p:txBody>
      </p:sp>
    </p:spTree>
    <p:extLst>
      <p:ext uri="{BB962C8B-B14F-4D97-AF65-F5344CB8AC3E}">
        <p14:creationId xmlns:p14="http://schemas.microsoft.com/office/powerpoint/2010/main" val="4218627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1298" name="Rectangle 2"/>
          <p:cNvSpPr>
            <a:spLocks noGrp="1" noChangeArrowheads="1"/>
          </p:cNvSpPr>
          <p:nvPr>
            <p:ph type="title" idx="4294967295"/>
          </p:nvPr>
        </p:nvSpPr>
        <p:spPr>
          <a:xfrm>
            <a:off x="0" y="360363"/>
            <a:ext cx="4697413" cy="528637"/>
          </a:xfrm>
        </p:spPr>
        <p:txBody>
          <a:bodyPr vert="horz" lIns="91440" tIns="45720" rIns="91440" bIns="45720" rtlCol="0" anchor="ctr">
            <a:normAutofit fontScale="90000"/>
          </a:bodyPr>
          <a:lstStyle/>
          <a:p>
            <a:r>
              <a:rPr lang="en-GB" dirty="0"/>
              <a:t>ISIP Organisation</a:t>
            </a:r>
          </a:p>
        </p:txBody>
      </p:sp>
      <p:sp>
        <p:nvSpPr>
          <p:cNvPr id="2231299" name="Rectangle 3"/>
          <p:cNvSpPr>
            <a:spLocks noGrp="1" noChangeArrowheads="1"/>
          </p:cNvSpPr>
          <p:nvPr>
            <p:ph idx="4294967295"/>
          </p:nvPr>
        </p:nvSpPr>
        <p:spPr>
          <a:xfrm>
            <a:off x="539552" y="1131590"/>
            <a:ext cx="6172200" cy="3240088"/>
          </a:xfrm>
          <a:noFill/>
          <a:ln/>
        </p:spPr>
        <p:txBody>
          <a:bodyPr>
            <a:noAutofit/>
          </a:bodyPr>
          <a:lstStyle/>
          <a:p>
            <a:pPr>
              <a:buFontTx/>
              <a:buNone/>
            </a:pPr>
            <a:r>
              <a:rPr lang="en-GB" sz="2000" dirty="0"/>
              <a:t>ISIP Leadership</a:t>
            </a:r>
          </a:p>
          <a:p>
            <a:r>
              <a:rPr lang="en-GB" sz="2000" dirty="0"/>
              <a:t>Top-Team sponsorship, SRO within the Service Improvement community. Workforce, National Institute and CfH involved (people, process and technology)</a:t>
            </a:r>
          </a:p>
          <a:p>
            <a:pPr>
              <a:buFontTx/>
              <a:buNone/>
            </a:pPr>
            <a:r>
              <a:rPr lang="en-GB" sz="2000" dirty="0"/>
              <a:t>ISIP Central Team</a:t>
            </a:r>
          </a:p>
          <a:p>
            <a:r>
              <a:rPr lang="en-GB" sz="2000" dirty="0"/>
              <a:t>Production of guidance, senior stakeholder management and communications</a:t>
            </a:r>
          </a:p>
          <a:p>
            <a:pPr>
              <a:buFontTx/>
              <a:buNone/>
            </a:pPr>
            <a:r>
              <a:rPr lang="en-GB" sz="2000" dirty="0"/>
              <a:t>ISIP Field Support</a:t>
            </a:r>
          </a:p>
          <a:p>
            <a:r>
              <a:rPr lang="en-GB" sz="2000" dirty="0"/>
              <a:t>One person / SHA to support local planners and implementers as they learn the method and apply it.</a:t>
            </a:r>
          </a:p>
        </p:txBody>
      </p:sp>
    </p:spTree>
    <p:extLst>
      <p:ext uri="{BB962C8B-B14F-4D97-AF65-F5344CB8AC3E}">
        <p14:creationId xmlns:p14="http://schemas.microsoft.com/office/powerpoint/2010/main" val="306656452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7314" name="Rectangle 2"/>
          <p:cNvSpPr>
            <a:spLocks noGrp="1" noChangeArrowheads="1"/>
          </p:cNvSpPr>
          <p:nvPr>
            <p:ph type="title" idx="4294967295"/>
          </p:nvPr>
        </p:nvSpPr>
        <p:spPr>
          <a:xfrm>
            <a:off x="0" y="360363"/>
            <a:ext cx="4705350" cy="528637"/>
          </a:xfrm>
        </p:spPr>
        <p:txBody>
          <a:bodyPr>
            <a:normAutofit fontScale="90000"/>
          </a:bodyPr>
          <a:lstStyle/>
          <a:p>
            <a:r>
              <a:rPr lang="en-GB" dirty="0"/>
              <a:t>Roles &amp; Personalities</a:t>
            </a:r>
          </a:p>
        </p:txBody>
      </p:sp>
      <p:sp>
        <p:nvSpPr>
          <p:cNvPr id="2317315" name="Rectangle 3"/>
          <p:cNvSpPr>
            <a:spLocks noGrp="1" noChangeArrowheads="1"/>
          </p:cNvSpPr>
          <p:nvPr>
            <p:ph idx="4294967295"/>
          </p:nvPr>
        </p:nvSpPr>
        <p:spPr>
          <a:xfrm>
            <a:off x="3113087" y="1203598"/>
            <a:ext cx="2917825" cy="30734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0" indent="0" algn="ctr">
              <a:buNone/>
            </a:pPr>
            <a:r>
              <a:rPr lang="en-GB" sz="2100" dirty="0"/>
              <a:t>Execs</a:t>
            </a:r>
          </a:p>
          <a:p>
            <a:pPr marL="0" indent="0" algn="ctr">
              <a:buNone/>
            </a:pPr>
            <a:r>
              <a:rPr lang="en-GB" b="1" dirty="0"/>
              <a:t>Planners</a:t>
            </a:r>
          </a:p>
          <a:p>
            <a:pPr marL="0" indent="0" algn="ctr">
              <a:buNone/>
            </a:pPr>
            <a:r>
              <a:rPr lang="en-GB" sz="2700" dirty="0"/>
              <a:t>Managers</a:t>
            </a:r>
          </a:p>
          <a:p>
            <a:pPr marL="0" indent="0" algn="ctr">
              <a:buNone/>
            </a:pPr>
            <a:r>
              <a:rPr lang="en-GB" sz="2700" dirty="0"/>
              <a:t>Clinicians</a:t>
            </a:r>
          </a:p>
          <a:p>
            <a:pPr marL="0" indent="0" algn="ctr">
              <a:buNone/>
            </a:pPr>
            <a:r>
              <a:rPr lang="en-GB" sz="2700" dirty="0"/>
              <a:t>Nerds</a:t>
            </a:r>
          </a:p>
          <a:p>
            <a:pPr marL="0" indent="0" algn="ctr">
              <a:buNone/>
            </a:pPr>
            <a:r>
              <a:rPr lang="en-GB" sz="2700" dirty="0" err="1"/>
              <a:t>Creatives</a:t>
            </a:r>
            <a:endParaRPr lang="en-GB" sz="2700" dirty="0"/>
          </a:p>
        </p:txBody>
      </p:sp>
    </p:spTree>
    <p:extLst>
      <p:ext uri="{BB962C8B-B14F-4D97-AF65-F5344CB8AC3E}">
        <p14:creationId xmlns:p14="http://schemas.microsoft.com/office/powerpoint/2010/main" val="3598961936"/>
      </p:ext>
    </p:extLst>
  </p:cSld>
  <p:clrMapOvr>
    <a:masterClrMapping/>
  </p:clrMapOvr>
</p:sld>
</file>

<file path=ppt/theme/theme1.xml><?xml version="1.0" encoding="utf-8"?>
<a:theme xmlns:a="http://schemas.openxmlformats.org/drawingml/2006/main" name="HSCIC_Powepoint_v2.5_0115">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eldale plain 24">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ldale plain 24.potx" id="{4E54234C-ADB5-4BD1-912B-7F03D1A70B3C}" vid="{5DCA21CA-BCB9-4B52-9BBB-226710791EF2}"/>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ldale plain 24.potx" id="{4E54234C-ADB5-4BD1-912B-7F03D1A70B3C}" vid="{5DCA21CA-BCB9-4B52-9BBB-226710791EF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age" ma:contentTypeID="0x010100C568DB52D9D0A14D9B2FDCC96666E9F2007948130EC3DB064584E219954237AF3900EF82C1C4CF5CB949824251914A6DDF42" ma:contentTypeVersion="2" ma:contentTypeDescription="Page is a system content type template created by the Publishing Resources feature. The column templates from Page will be added to all Pages libraries created by the Publishing feature." ma:contentTypeScope="" ma:versionID="4fc543cc819021d5d9a7076b9b6894d5">
  <xsd:schema xmlns:xsd="http://www.w3.org/2001/XMLSchema" xmlns:xs="http://www.w3.org/2001/XMLSchema" xmlns:p="http://schemas.microsoft.com/office/2006/metadata/properties" xmlns:ns1="http://schemas.microsoft.com/sharepoint/v3" targetNamespace="http://schemas.microsoft.com/office/2006/metadata/properties" ma:root="true" ma:fieldsID="359ec8c03e30fcb5aee8ed1d34d4bbce"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IsFurlPage" minOccurs="0"/>
                <xsd:element ref="ns1:SeoBrowserTitle" minOccurs="0"/>
                <xsd:element ref="ns1:SeoMetaDescription" minOccurs="0"/>
                <xsd:element ref="ns1:SeoKeywords" minOccurs="0"/>
                <xsd:element ref="ns1:SeoRobotsNoIndex"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Comments" ma:internalName="Comments">
      <xsd:simpleType>
        <xsd:restriction base="dms:Note">
          <xsd:maxLength value="255"/>
        </xsd:restriction>
      </xsd:simpleType>
    </xsd:element>
    <xsd:element name="PublishingStartDate" ma:index="9"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PublishingContact" ma:index="11" nillable="true" ma:displayName="Contact" ma:description="Contact is a site column created by the Publishing feature. It is used on the Page Content Type as the person or group who is the contact person for the page."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Contact E-Mail Address" ma:description="Contact E-mail Address is a site column created by the Publishing feature. It is used on the Page Content Type as the e-mail address of the person or group who is the contact person for the page." ma:internalName="PublishingContactEmail">
      <xsd:simpleType>
        <xsd:restriction base="dms:Text">
          <xsd:maxLength value="255"/>
        </xsd:restriction>
      </xsd:simpleType>
    </xsd:element>
    <xsd:element name="PublishingContactName" ma:index="13" nillable="true" ma:displayName="Contact Name" ma:description="Contact Name is a site column created by the Publishing feature. It is used on the Page Content Type as the name of the person or group who is the contact person for the page." ma:internalName="PublishingContactName">
      <xsd:simpleType>
        <xsd:restriction base="dms:Text">
          <xsd:maxLength value="255"/>
        </xsd:restriction>
      </xsd:simpleType>
    </xsd:element>
    <xsd:element name="PublishingContactPicture" ma:index="14" nillable="true" ma:displayName="Contact Picture" ma:description="Contact Picture is a site column created by the Publishing feature. It is used on the Page Content Type as the picture of the user or group who is the contact person for the page."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Page 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 Group ID" ma:hidden="true" ma:internalName="PublishingVariationGroupID">
      <xsd:simpleType>
        <xsd:restriction base="dms:Text">
          <xsd:maxLength value="255"/>
        </xsd:restriction>
      </xsd:simpleType>
    </xsd:element>
    <xsd:element name="PublishingVariationRelationshipLinkFieldID" ma:index="17" nillable="true" ma:displayName="Variation Relationship Link"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Rollup Image" ma:description="Rollup Image is a site column created by the Publishing feature. It is used on the Page Content Type as the image for the page shown in content roll-ups such as the Content By Search web part." ma:internalName="PublishingRollupImage">
      <xsd:simpleType>
        <xsd:restriction base="dms:Unknown"/>
      </xsd:simpleType>
    </xsd:element>
    <xsd:element name="Audience" ma:index="19" nillable="true" ma:displayName="Target Audiences" ma:description="Target Audiences is a site column created by the Publishing feature. It is used to specify audiences to which this page will be targeted." ma:internalName="Audience">
      <xsd:simpleType>
        <xsd:restriction base="dms:Unknown"/>
      </xsd:simpleType>
    </xsd:element>
    <xsd:element name="PublishingIsFurlPage" ma:index="20" nillable="true" ma:displayName="Hide physical URLs from search" ma:description="If checked, the physical URL of this page will not appear in search results. Friendly URLs assigned to this page will always appear." ma:internalName="PublishingIsFurlPage">
      <xsd:simpleType>
        <xsd:restriction base="dms:Boolean"/>
      </xsd:simpleType>
    </xsd:element>
    <xsd:element name="SeoBrowserTitle" ma:index="21" nillable="true" ma:displayName="Browser Title" ma:description="Browser Title is a site column created by the Publishing feature. It is used as the title that appears at the top of a browser window and may appear in Internet search results." ma:hidden="true" ma:internalName="SeoBrowserTitle">
      <xsd:simpleType>
        <xsd:restriction base="dms:Text"/>
      </xsd:simpleType>
    </xsd:element>
    <xsd:element name="SeoMetaDescription" ma:index="22" nillable="true" ma:displayName="Meta Description" ma:description="Meta Description is a site column created by the Publishing feature. Internet search engines may display this description in search results pages." ma:hidden="true" ma:internalName="SeoMetaDescription">
      <xsd:simpleType>
        <xsd:restriction base="dms:Text"/>
      </xsd:simpleType>
    </xsd:element>
    <xsd:element name="SeoKeywords" ma:index="23" nillable="true" ma:displayName="Meta Keywords" ma:description="Meta Keywords" ma:hidden="true" ma:internalName="SeoKeywords">
      <xsd:simpleType>
        <xsd:restriction base="dms:Text"/>
      </xsd:simpleType>
    </xsd:element>
    <xsd:element name="SeoRobotsNoIndex" ma:index="24" nillable="true" ma:displayName="Hide from Internet Search Engines" ma:description="Hide from Internet Search Engines is a site column created by the Publishing feature. It is used to indicate to search engine crawlers that a particular page should not be indexed." ma:hidden="true" ma:internalName="RobotsNoIndex">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RollupImage xmlns="http://schemas.microsoft.com/sharepoint/v3" xsi:nil="true"/>
    <PublishingContactEmail xmlns="http://schemas.microsoft.com/sharepoint/v3" xsi:nil="true"/>
    <PublishingVariationRelationshipLinkFieldID xmlns="http://schemas.microsoft.com/sharepoint/v3">
      <Url xsi:nil="true"/>
      <Description xsi:nil="true"/>
    </PublishingVariationRelationshipLinkFieldID>
    <SeoKeywords xmlns="http://schemas.microsoft.com/sharepoint/v3" xsi:nil="true"/>
    <PublishingVariationGroupID xmlns="http://schemas.microsoft.com/sharepoint/v3" xsi:nil="true"/>
    <Audience xmlns="http://schemas.microsoft.com/sharepoint/v3" xsi:nil="true"/>
    <PublishingIsFurlPage xmlns="http://schemas.microsoft.com/sharepoint/v3">false</PublishingIsFurlPage>
    <PublishingExpirationDate xmlns="http://schemas.microsoft.com/sharepoint/v3" xsi:nil="true"/>
    <SeoBrowserTitle xmlns="http://schemas.microsoft.com/sharepoint/v3" xsi:nil="true"/>
    <PublishingContactPicture xmlns="http://schemas.microsoft.com/sharepoint/v3">
      <Url xsi:nil="true"/>
      <Description xsi:nil="true"/>
    </PublishingContactPicture>
    <PublishingStartDate xmlns="http://schemas.microsoft.com/sharepoint/v3" xsi:nil="true"/>
    <SeoRobotsNoIndex xmlns="http://schemas.microsoft.com/sharepoint/v3" xsi:nil="true"/>
    <SeoMetaDescription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 xsi:nil="true"/>
  </documentManagement>
</p:properties>
</file>

<file path=customXml/itemProps1.xml><?xml version="1.0" encoding="utf-8"?>
<ds:datastoreItem xmlns:ds="http://schemas.openxmlformats.org/officeDocument/2006/customXml" ds:itemID="{91306B88-E3D6-4545-B139-8CAED015D9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43D798-E309-4DEC-8F65-DB53149BBA97}">
  <ds:schemaRefs>
    <ds:schemaRef ds:uri="http://schemas.microsoft.com/sharepoint/v3/contenttype/forms"/>
  </ds:schemaRefs>
</ds:datastoreItem>
</file>

<file path=customXml/itemProps3.xml><?xml version="1.0" encoding="utf-8"?>
<ds:datastoreItem xmlns:ds="http://schemas.openxmlformats.org/officeDocument/2006/customXml" ds:itemID="{4B3DE186-BBDD-467E-BE97-5CF5A0A7C45E}">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2527</TotalTime>
  <Words>4849</Words>
  <Application>Microsoft Office PowerPoint</Application>
  <PresentationFormat>On-screen Show (16:9)</PresentationFormat>
  <Paragraphs>333</Paragraphs>
  <Slides>34</Slides>
  <Notes>34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34</vt:i4>
      </vt:variant>
    </vt:vector>
  </HeadingPairs>
  <TitlesOfParts>
    <vt:vector size="41" baseType="lpstr">
      <vt:lpstr>Arial</vt:lpstr>
      <vt:lpstr>Calibri</vt:lpstr>
      <vt:lpstr>Gill Sans MT</vt:lpstr>
      <vt:lpstr>Wingdings</vt:lpstr>
      <vt:lpstr>HSCIC_Powepoint_v2.5_0115</vt:lpstr>
      <vt:lpstr>Keldale plain 24</vt:lpstr>
      <vt:lpstr>Office Theme</vt:lpstr>
      <vt:lpstr>Introducing Benefits Management</vt:lpstr>
      <vt:lpstr>My job</vt:lpstr>
      <vt:lpstr>“It’s not rocket science…”</vt:lpstr>
      <vt:lpstr>Rule No.1</vt:lpstr>
      <vt:lpstr>Thoughts to take away</vt:lpstr>
      <vt:lpstr>Psychology of Decisions</vt:lpstr>
      <vt:lpstr>Integrated Service Improvement Programme </vt:lpstr>
      <vt:lpstr>ISIP Organisation</vt:lpstr>
      <vt:lpstr>Roles &amp; Personalities</vt:lpstr>
      <vt:lpstr>Examples</vt:lpstr>
      <vt:lpstr>Benefits</vt:lpstr>
      <vt:lpstr>Squeezing old plans to fit</vt:lpstr>
      <vt:lpstr>This is manageable</vt:lpstr>
      <vt:lpstr>This is not</vt:lpstr>
      <vt:lpstr>Poor Enablers</vt:lpstr>
      <vt:lpstr>Lip service</vt:lpstr>
      <vt:lpstr>Lip service </vt:lpstr>
      <vt:lpstr>Cancer &amp; Palliative Care Integrated Change Programme Benefits Dependency Network</vt:lpstr>
      <vt:lpstr>Primary Care Service Improvement  Benefits Dependency Network</vt:lpstr>
      <vt:lpstr>Dialects</vt:lpstr>
      <vt:lpstr>Resourcing and selling</vt:lpstr>
      <vt:lpstr>After ISIP</vt:lpstr>
      <vt:lpstr>Start with the end in mind</vt:lpstr>
      <vt:lpstr>PowerPoint Presentation</vt:lpstr>
      <vt:lpstr>Picking the right benefits</vt:lpstr>
      <vt:lpstr>Picking the right benefits</vt:lpstr>
      <vt:lpstr>PowerPoint Presentation</vt:lpstr>
      <vt:lpstr>Key stakeholders’ benefits</vt:lpstr>
      <vt:lpstr>PowerPoint Presentation</vt:lpstr>
      <vt:lpstr>A suitable picture</vt:lpstr>
      <vt:lpstr>PowerPoint Presentation</vt:lpstr>
      <vt:lpstr>Rule No.1</vt:lpstr>
      <vt:lpstr>Comments</vt:lpstr>
      <vt:lpstr>Introducing Benefits Management</vt:lpstr>
    </vt:vector>
  </TitlesOfParts>
  <Company>Health &amp; Social Care Information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 long term</dc:title>
  <dc:creator>Wye, Greg;david.waller@nhs.net</dc:creator>
  <cp:lastModifiedBy>David Waller</cp:lastModifiedBy>
  <cp:revision>95</cp:revision>
  <cp:lastPrinted>2014-12-18T12:02:32Z</cp:lastPrinted>
  <dcterms:created xsi:type="dcterms:W3CDTF">2016-07-12T14:14:16Z</dcterms:created>
  <dcterms:modified xsi:type="dcterms:W3CDTF">2024-03-08T15:51:36Z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0x010100C568DB52D9D0A14D9B2FDCC96666E9F2007948130EC3DB064584E219954237AF3900EF82C1C4CF5CB949824251914A6DDF42</vt:lpwstr>
  </property>
  <property fmtid="{D5CDD505-2E9C-101B-9397-08002B2CF9AE}" pid="3" name="hscicOrgProfessionalGroup">
    <vt:lpwstr/>
  </property>
  <property fmtid="{D5CDD505-2E9C-101B-9397-08002B2CF9AE}" pid="4" name="hscicOrgAboutUs">
    <vt:lpwstr/>
  </property>
  <property fmtid="{D5CDD505-2E9C-101B-9397-08002B2CF9AE}" pid="5" name="hscicOrgOfficeLocation">
    <vt:lpwstr/>
  </property>
  <property fmtid="{D5CDD505-2E9C-101B-9397-08002B2CF9AE}" pid="6" name="TaxCatchAll">
    <vt:lpwstr>91;#Marketing and communications|f1d3a16b-0544-4f51-866b-b180190a235d</vt:lpwstr>
  </property>
  <property fmtid="{D5CDD505-2E9C-101B-9397-08002B2CF9AE}" pid="7" name="HeaderStyleDefinitions">
    <vt:lpwstr/>
  </property>
  <property fmtid="{D5CDD505-2E9C-101B-9397-08002B2CF9AE}" pid="8" name="hscicOrgPortfolioDomain">
    <vt:lpwstr/>
  </property>
  <property fmtid="{D5CDD505-2E9C-101B-9397-08002B2CF9AE}" pid="9" name="k5f85a19a9254bc483709d4dbf407442">
    <vt:lpwstr>Marketing and communications|f1d3a16b-0544-4f51-866b-b180190a235d</vt:lpwstr>
  </property>
  <property fmtid="{D5CDD505-2E9C-101B-9397-08002B2CF9AE}" pid="10" name="hscicOrgCorporateFunction">
    <vt:lpwstr>91;#Marketing and communications|f1d3a16b-0544-4f51-866b-b180190a235d</vt:lpwstr>
  </property>
</Properties>
</file>