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2" r:id="rId2"/>
    <p:sldId id="283" r:id="rId3"/>
    <p:sldId id="281" r:id="rId4"/>
    <p:sldId id="276" r:id="rId5"/>
    <p:sldId id="277" r:id="rId6"/>
    <p:sldId id="278" r:id="rId7"/>
    <p:sldId id="279" r:id="rId8"/>
    <p:sldId id="280" r:id="rId9"/>
    <p:sldId id="28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9268" autoAdjust="0"/>
  </p:normalViewPr>
  <p:slideViewPr>
    <p:cSldViewPr snapToGrid="0">
      <p:cViewPr varScale="1">
        <p:scale>
          <a:sx n="55" d="100"/>
          <a:sy n="55" d="100"/>
        </p:scale>
        <p:origin x="1495" y="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97DC7-4A20-4152-BDF8-4094125A2AE3}"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2217A-A6AD-459D-B7DE-8CE60A0B1F3A}" type="slidenum">
              <a:rPr lang="en-GB" smtClean="0"/>
              <a:t>‹#›</a:t>
            </a:fld>
            <a:endParaRPr lang="en-GB"/>
          </a:p>
        </p:txBody>
      </p:sp>
    </p:spTree>
    <p:extLst>
      <p:ext uri="{BB962C8B-B14F-4D97-AF65-F5344CB8AC3E}">
        <p14:creationId xmlns:p14="http://schemas.microsoft.com/office/powerpoint/2010/main" val="1071423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 from my distant past.</a:t>
            </a:r>
          </a:p>
          <a:p>
            <a:r>
              <a:rPr lang="en-GB" dirty="0"/>
              <a:t>BT got into Quality Management in the late 80’s and were one of the originators of EFQM in 1988. I did the assessor’s course in 2001, intending to use it as thought leadership pre-sales consultancy. Raise the client’s interest in improving quality, sell them </a:t>
            </a:r>
            <a:r>
              <a:rPr lang="en-GB" dirty="0" err="1"/>
              <a:t>PerformanceI</a:t>
            </a:r>
            <a:r>
              <a:rPr lang="en-GB" dirty="0"/>
              <a:t>, our online EFQM workbook.</a:t>
            </a:r>
          </a:p>
          <a:p>
            <a:endParaRPr lang="en-GB" dirty="0"/>
          </a:p>
          <a:p>
            <a:r>
              <a:rPr lang="en-GB" dirty="0"/>
              <a:t>N.B. the model changed radically in 2020 and this means – ways – ends linkage doesn’t fit so well.</a:t>
            </a:r>
          </a:p>
        </p:txBody>
      </p:sp>
      <p:sp>
        <p:nvSpPr>
          <p:cNvPr id="4" name="Slide Number Placeholder 3"/>
          <p:cNvSpPr>
            <a:spLocks noGrp="1"/>
          </p:cNvSpPr>
          <p:nvPr>
            <p:ph type="sldNum" sz="quarter" idx="5"/>
          </p:nvPr>
        </p:nvSpPr>
        <p:spPr/>
        <p:txBody>
          <a:bodyPr/>
          <a:lstStyle/>
          <a:p>
            <a:fld id="{2DE2217A-A6AD-459D-B7DE-8CE60A0B1F3A}" type="slidenum">
              <a:rPr lang="en-GB" smtClean="0"/>
              <a:t>1</a:t>
            </a:fld>
            <a:endParaRPr lang="en-GB"/>
          </a:p>
        </p:txBody>
      </p:sp>
    </p:spTree>
    <p:extLst>
      <p:ext uri="{BB962C8B-B14F-4D97-AF65-F5344CB8AC3E}">
        <p14:creationId xmlns:p14="http://schemas.microsoft.com/office/powerpoint/2010/main" val="226115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E2217A-A6AD-459D-B7DE-8CE60A0B1F3A}" type="slidenum">
              <a:rPr lang="en-GB" smtClean="0"/>
              <a:t>10</a:t>
            </a:fld>
            <a:endParaRPr lang="en-GB"/>
          </a:p>
        </p:txBody>
      </p:sp>
    </p:spTree>
    <p:extLst>
      <p:ext uri="{BB962C8B-B14F-4D97-AF65-F5344CB8AC3E}">
        <p14:creationId xmlns:p14="http://schemas.microsoft.com/office/powerpoint/2010/main" val="105767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E2217A-A6AD-459D-B7DE-8CE60A0B1F3A}" type="slidenum">
              <a:rPr lang="en-GB" smtClean="0"/>
              <a:t>11</a:t>
            </a:fld>
            <a:endParaRPr lang="en-GB"/>
          </a:p>
        </p:txBody>
      </p:sp>
    </p:spTree>
    <p:extLst>
      <p:ext uri="{BB962C8B-B14F-4D97-AF65-F5344CB8AC3E}">
        <p14:creationId xmlns:p14="http://schemas.microsoft.com/office/powerpoint/2010/main" val="81418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 this down into something benefits map / Goal Model appropriate.</a:t>
            </a:r>
          </a:p>
        </p:txBody>
      </p:sp>
      <p:sp>
        <p:nvSpPr>
          <p:cNvPr id="4" name="Slide Number Placeholder 3"/>
          <p:cNvSpPr>
            <a:spLocks noGrp="1"/>
          </p:cNvSpPr>
          <p:nvPr>
            <p:ph type="sldNum" sz="quarter" idx="5"/>
          </p:nvPr>
        </p:nvSpPr>
        <p:spPr/>
        <p:txBody>
          <a:bodyPr/>
          <a:lstStyle/>
          <a:p>
            <a:fld id="{2DE2217A-A6AD-459D-B7DE-8CE60A0B1F3A}" type="slidenum">
              <a:rPr lang="en-GB" smtClean="0"/>
              <a:t>2</a:t>
            </a:fld>
            <a:endParaRPr lang="en-GB"/>
          </a:p>
        </p:txBody>
      </p:sp>
    </p:spTree>
    <p:extLst>
      <p:ext uri="{BB962C8B-B14F-4D97-AF65-F5344CB8AC3E}">
        <p14:creationId xmlns:p14="http://schemas.microsoft.com/office/powerpoint/2010/main" val="247924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are you on the path to excellence?</a:t>
            </a:r>
          </a:p>
          <a:p>
            <a:r>
              <a:rPr lang="en-GB" dirty="0"/>
              <a:t>Understand strengths and gaps</a:t>
            </a:r>
          </a:p>
          <a:p>
            <a:r>
              <a:rPr lang="en-GB" dirty="0"/>
              <a:t>A basic structure for your management system</a:t>
            </a:r>
          </a:p>
          <a:p>
            <a:endParaRPr lang="en-GB" dirty="0"/>
          </a:p>
          <a:p>
            <a:endParaRPr lang="en-GB" dirty="0"/>
          </a:p>
          <a:p>
            <a:r>
              <a:rPr lang="en-GB" dirty="0"/>
              <a:t>The EFQM Excellence Model is a practical, non-prescriptive framework that enables organisations to:</a:t>
            </a:r>
          </a:p>
          <a:p>
            <a:r>
              <a:rPr lang="en-GB" dirty="0"/>
              <a:t>Assess where they are on the path to excellence; helping them to understand their key strengths and potential gaps in relation to their stated Vision and Mission.</a:t>
            </a:r>
          </a:p>
          <a:p>
            <a:r>
              <a:rPr lang="en-GB" dirty="0"/>
              <a:t>Provide a common vocabulary and way of thinking about the organisation that facilitates the effective communication of ideas, both within and outside the organisation.</a:t>
            </a:r>
          </a:p>
          <a:p>
            <a:r>
              <a:rPr lang="en-GB" dirty="0"/>
              <a:t>Integrate existing and planned initiatives, removing duplication and identifying gaps.</a:t>
            </a:r>
          </a:p>
          <a:p>
            <a:r>
              <a:rPr lang="en-GB" dirty="0"/>
              <a:t>Provide a basic structure for the organisation’s management system.</a:t>
            </a:r>
          </a:p>
          <a:p>
            <a:r>
              <a:rPr lang="en-GB" dirty="0"/>
              <a:t>The EFQM Foundation was formed to recognise and promote sustainable success and to provide guidance to those seeking to achieve it. This is realised through a set of three integrated components which comprise the EFQM Excellence Model:</a:t>
            </a:r>
          </a:p>
          <a:p>
            <a:r>
              <a:rPr lang="en-GB" dirty="0"/>
              <a:t>The Fundamental Concepts of Excellence: The underlying principles which are the essential foundation of achieving sustainable excellence for any organisation.</a:t>
            </a:r>
          </a:p>
          <a:p>
            <a:r>
              <a:rPr lang="en-GB" dirty="0"/>
              <a:t>The EFQM Excellence Model: A framework to help organisations convert the Fundamental Concepts and RADAR logic into practice.</a:t>
            </a:r>
          </a:p>
          <a:p>
            <a:r>
              <a:rPr lang="en-GB" dirty="0"/>
              <a:t>RADAR logic: A dynamic assessment framework and powerful management tool that provides the backbone to support an organisation as it addresses the challenges it must overcome if it is to realise its aspiration to achieve sustainable excellence.</a:t>
            </a:r>
          </a:p>
        </p:txBody>
      </p:sp>
      <p:sp>
        <p:nvSpPr>
          <p:cNvPr id="4" name="Slide Number Placeholder 3"/>
          <p:cNvSpPr>
            <a:spLocks noGrp="1"/>
          </p:cNvSpPr>
          <p:nvPr>
            <p:ph type="sldNum" sz="quarter" idx="5"/>
          </p:nvPr>
        </p:nvSpPr>
        <p:spPr/>
        <p:txBody>
          <a:bodyPr/>
          <a:lstStyle/>
          <a:p>
            <a:fld id="{2DE2217A-A6AD-459D-B7DE-8CE60A0B1F3A}" type="slidenum">
              <a:rPr lang="en-GB" smtClean="0"/>
              <a:t>3</a:t>
            </a:fld>
            <a:endParaRPr lang="en-GB"/>
          </a:p>
        </p:txBody>
      </p:sp>
    </p:spTree>
    <p:extLst>
      <p:ext uri="{BB962C8B-B14F-4D97-AF65-F5344CB8AC3E}">
        <p14:creationId xmlns:p14="http://schemas.microsoft.com/office/powerpoint/2010/main" val="109452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Excellent organisations consistently add value for customers by understanding, anticipating and fulfilling needs, expectations and opportunities.</a:t>
            </a:r>
          </a:p>
          <a:p>
            <a:r>
              <a:rPr lang="en-GB" dirty="0"/>
              <a:t>In practice, we find that excellent organisations:</a:t>
            </a:r>
          </a:p>
          <a:p>
            <a:r>
              <a:rPr lang="en-GB" dirty="0"/>
              <a:t>Know who their different customers groups are, both existing and potential, and anticipate their different needs and expectations.</a:t>
            </a:r>
          </a:p>
          <a:p>
            <a:r>
              <a:rPr lang="en-GB" dirty="0"/>
              <a:t>Transform needs, expectations and potential requirements into attractive and sustainable value propositions for both existing and potential customers.</a:t>
            </a:r>
          </a:p>
          <a:p>
            <a:r>
              <a:rPr lang="en-GB" dirty="0"/>
              <a:t>Build and maintain a dialogue with customers, based on openness and transparency.</a:t>
            </a:r>
          </a:p>
          <a:p>
            <a:r>
              <a:rPr lang="en-GB" dirty="0"/>
              <a:t>Strive to innovate and create value for their customers, involving them, where appropriate, in the development of new and innovative products, services and experiences.</a:t>
            </a:r>
          </a:p>
          <a:p>
            <a:r>
              <a:rPr lang="en-GB" dirty="0"/>
              <a:t>Ensure people have the necessary resources, competencies and empowerment to maximise the customer experience.</a:t>
            </a:r>
          </a:p>
          <a:p>
            <a:r>
              <a:rPr lang="en-GB" dirty="0"/>
              <a:t>Continually monitor and review the experiences and perceptions of their customers and respond appropriately to any feedback.</a:t>
            </a:r>
          </a:p>
          <a:p>
            <a:r>
              <a:rPr lang="en-GB" dirty="0"/>
              <a:t>Compare their performance with relevant benchmarks and learn from their strengths and opportunities for improvement in order to maximise the value generated for customers.</a:t>
            </a:r>
          </a:p>
        </p:txBody>
      </p:sp>
      <p:sp>
        <p:nvSpPr>
          <p:cNvPr id="4" name="Slide Number Placeholder 3"/>
          <p:cNvSpPr>
            <a:spLocks noGrp="1"/>
          </p:cNvSpPr>
          <p:nvPr>
            <p:ph type="sldNum" sz="quarter" idx="5"/>
          </p:nvPr>
        </p:nvSpPr>
        <p:spPr/>
        <p:txBody>
          <a:bodyPr/>
          <a:lstStyle/>
          <a:p>
            <a:fld id="{2DE2217A-A6AD-459D-B7DE-8CE60A0B1F3A}" type="slidenum">
              <a:rPr lang="en-GB" smtClean="0"/>
              <a:t>4</a:t>
            </a:fld>
            <a:endParaRPr lang="en-GB"/>
          </a:p>
        </p:txBody>
      </p:sp>
    </p:spTree>
    <p:extLst>
      <p:ext uri="{BB962C8B-B14F-4D97-AF65-F5344CB8AC3E}">
        <p14:creationId xmlns:p14="http://schemas.microsoft.com/office/powerpoint/2010/main" val="2138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Enablers – what you do</a:t>
            </a:r>
          </a:p>
          <a:p>
            <a:r>
              <a:rPr lang="en-GB" dirty="0"/>
              <a:t>Results – what you achieve</a:t>
            </a:r>
          </a:p>
          <a:p>
            <a:endParaRPr lang="en-GB" dirty="0"/>
          </a:p>
          <a:p>
            <a:r>
              <a:rPr lang="en-GB" dirty="0"/>
              <a:t>The EFQM Excellence Model represented in the diagram above is a non-prescriptive framework based on nine criteria. Five of these are ‘Enablers’ and four are ‘Results’. The ‘Enabler’ criteria cover what an organisation does and how it does it. The ‘Results’ criteria cover what an organisation achieves. ‘Results’ are caused by ‘Enablers’ and ‘Enablers’ are improved using feedback from ‘Results’.</a:t>
            </a:r>
          </a:p>
          <a:p>
            <a:r>
              <a:rPr lang="en-GB" dirty="0"/>
              <a:t>The arrows emphasise the dynamic nature of the Model, showing learning, creativity and innovation helping to improve the Enablers that in turn lead to improved</a:t>
            </a:r>
          </a:p>
          <a:p>
            <a:r>
              <a:rPr lang="en-GB" dirty="0"/>
              <a:t>Results.</a:t>
            </a:r>
          </a:p>
        </p:txBody>
      </p:sp>
      <p:sp>
        <p:nvSpPr>
          <p:cNvPr id="4" name="Slide Number Placeholder 3"/>
          <p:cNvSpPr>
            <a:spLocks noGrp="1"/>
          </p:cNvSpPr>
          <p:nvPr>
            <p:ph type="sldNum" sz="quarter" idx="5"/>
          </p:nvPr>
        </p:nvSpPr>
        <p:spPr/>
        <p:txBody>
          <a:bodyPr/>
          <a:lstStyle/>
          <a:p>
            <a:fld id="{2DE2217A-A6AD-459D-B7DE-8CE60A0B1F3A}" type="slidenum">
              <a:rPr lang="en-GB" smtClean="0"/>
              <a:t>5</a:t>
            </a:fld>
            <a:endParaRPr lang="en-GB"/>
          </a:p>
        </p:txBody>
      </p:sp>
    </p:spTree>
    <p:extLst>
      <p:ext uri="{BB962C8B-B14F-4D97-AF65-F5344CB8AC3E}">
        <p14:creationId xmlns:p14="http://schemas.microsoft.com/office/powerpoint/2010/main" val="363928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 it’s similar to Deming PDCA and BM Select, Plan, Realise, Review.</a:t>
            </a:r>
          </a:p>
          <a:p>
            <a:endParaRPr lang="en-GB" dirty="0"/>
          </a:p>
          <a:p>
            <a:r>
              <a:rPr lang="en-GB" dirty="0"/>
              <a:t>The RADAR logic is a dynamic assessment framework and powerful management tool that provides a structured approach to questioning the performance of an organisation.</a:t>
            </a:r>
          </a:p>
          <a:p>
            <a:r>
              <a:rPr lang="en-GB" dirty="0"/>
              <a:t>At the highest level, RADAR logic states that an organisation needs to:</a:t>
            </a:r>
          </a:p>
          <a:p>
            <a:r>
              <a:rPr lang="en-GB" dirty="0"/>
              <a:t>Determine the Results it is aiming to achieve as part of its strategy.</a:t>
            </a:r>
          </a:p>
          <a:p>
            <a:r>
              <a:rPr lang="en-GB" dirty="0"/>
              <a:t>Plan and develop an integrated set of sound Approaches to deliver the required results both now and in the future.</a:t>
            </a:r>
          </a:p>
          <a:p>
            <a:r>
              <a:rPr lang="en-GB" dirty="0"/>
              <a:t>Deploy the approaches in a structured way to ensure implementation.</a:t>
            </a:r>
          </a:p>
          <a:p>
            <a:r>
              <a:rPr lang="en-GB" dirty="0"/>
              <a:t>Assess and refine the deployed approaches based on monitoring and analysis of the results achieved and ongoing learning activities.</a:t>
            </a:r>
          </a:p>
          <a:p>
            <a:endParaRPr lang="en-GB" dirty="0"/>
          </a:p>
        </p:txBody>
      </p:sp>
      <p:sp>
        <p:nvSpPr>
          <p:cNvPr id="4" name="Slide Number Placeholder 3"/>
          <p:cNvSpPr>
            <a:spLocks noGrp="1"/>
          </p:cNvSpPr>
          <p:nvPr>
            <p:ph type="sldNum" sz="quarter" idx="5"/>
          </p:nvPr>
        </p:nvSpPr>
        <p:spPr/>
        <p:txBody>
          <a:bodyPr/>
          <a:lstStyle/>
          <a:p>
            <a:fld id="{2DE2217A-A6AD-459D-B7DE-8CE60A0B1F3A}" type="slidenum">
              <a:rPr lang="en-GB" smtClean="0"/>
              <a:t>6</a:t>
            </a:fld>
            <a:endParaRPr lang="en-GB"/>
          </a:p>
        </p:txBody>
      </p:sp>
    </p:spTree>
    <p:extLst>
      <p:ext uri="{BB962C8B-B14F-4D97-AF65-F5344CB8AC3E}">
        <p14:creationId xmlns:p14="http://schemas.microsoft.com/office/powerpoint/2010/main" val="71672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Scoring out of 1000 points</a:t>
            </a:r>
          </a:p>
          <a:p>
            <a:endParaRPr lang="en-GB" dirty="0"/>
          </a:p>
          <a:p>
            <a:r>
              <a:rPr lang="en-GB" dirty="0"/>
              <a:t>The RADAR Assessment and Management tool is the evaluation method used to score organisations applying for the EFQM Excellence Award and most national Excellence awards in Europe. It can also be used by organisations carrying out Self-Assessment and wishing to use a score for benchmarking or other purposes.</a:t>
            </a:r>
          </a:p>
          <a:p>
            <a:r>
              <a:rPr lang="en-GB" dirty="0"/>
              <a:t>The underlying principle for scoring using the RADAR is that when an organisation’s performance improves over time, their score against the Model will increase. 50%</a:t>
            </a:r>
          </a:p>
          <a:p>
            <a:r>
              <a:rPr lang="en-GB" dirty="0"/>
              <a:t>of the points available are allocated to the Enablers and 50% are allocated to the results. This is to ensure the organisation has the capability to sustain this performance into the future.</a:t>
            </a:r>
          </a:p>
          <a:p>
            <a:r>
              <a:rPr lang="en-GB" dirty="0"/>
              <a:t>When an organisation is scored using the RADAR matrix, weights are given to each of the nine criteria to calculate the number of points awarded. These weights were established in 1991 as the result of a wide consultation exercise across Europe. They have been periodically reviewed by EFQM and the diagram above illustrates the current weightings.</a:t>
            </a:r>
          </a:p>
          <a:p>
            <a:r>
              <a:rPr lang="en-GB" dirty="0"/>
              <a:t>Generally each criterion part is allocated equal weight within that criterion; for example, each of the 5 criterion parts for Leadership contributes 20% of the 100 points</a:t>
            </a:r>
          </a:p>
          <a:p>
            <a:r>
              <a:rPr lang="en-GB" dirty="0"/>
              <a:t>allocated to criterion 1.</a:t>
            </a:r>
          </a:p>
          <a:p>
            <a:r>
              <a:rPr lang="en-GB" dirty="0"/>
              <a:t>There are however two exceptions:</a:t>
            </a:r>
          </a:p>
          <a:p>
            <a:r>
              <a:rPr lang="en-GB" dirty="0"/>
              <a:t>Criterion part 6a Customer Results perception takes 75% of the points allocated to criterion 6, whilst criterion part 6b Customer Results performance indicators takes 25%;</a:t>
            </a:r>
          </a:p>
          <a:p>
            <a:r>
              <a:rPr lang="en-GB" dirty="0"/>
              <a:t>Criterion part 7a People Results perception takes 75% of the points allocated to criterion 7, whilst criterion part 7b People Results performance indicators takes 25%.</a:t>
            </a:r>
          </a:p>
          <a:p>
            <a:r>
              <a:rPr lang="en-GB" dirty="0"/>
              <a:t>Each criterion part is assessed using the RADAR matrix and a score agreed. These scores are then combined to give a score for that criterion. The weighting is then applied to give an overall score from 0 to 1000 points.</a:t>
            </a:r>
          </a:p>
          <a:p>
            <a:endParaRPr lang="en-GB" dirty="0"/>
          </a:p>
        </p:txBody>
      </p:sp>
      <p:sp>
        <p:nvSpPr>
          <p:cNvPr id="4" name="Slide Number Placeholder 3"/>
          <p:cNvSpPr>
            <a:spLocks noGrp="1"/>
          </p:cNvSpPr>
          <p:nvPr>
            <p:ph type="sldNum" sz="quarter" idx="5"/>
          </p:nvPr>
        </p:nvSpPr>
        <p:spPr/>
        <p:txBody>
          <a:bodyPr/>
          <a:lstStyle/>
          <a:p>
            <a:fld id="{2DE2217A-A6AD-459D-B7DE-8CE60A0B1F3A}" type="slidenum">
              <a:rPr lang="en-GB" smtClean="0"/>
              <a:t>7</a:t>
            </a:fld>
            <a:endParaRPr lang="en-GB"/>
          </a:p>
        </p:txBody>
      </p:sp>
    </p:spTree>
    <p:extLst>
      <p:ext uri="{BB962C8B-B14F-4D97-AF65-F5344CB8AC3E}">
        <p14:creationId xmlns:p14="http://schemas.microsoft.com/office/powerpoint/2010/main" val="56236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from the late 90’s. BT bid to provide a Joint Venture service with Barnsley MBC in the early days of e-government. In the end, Barnsley backed out of the plan for political reasons. </a:t>
            </a:r>
          </a:p>
        </p:txBody>
      </p:sp>
      <p:sp>
        <p:nvSpPr>
          <p:cNvPr id="4" name="Slide Number Placeholder 3"/>
          <p:cNvSpPr>
            <a:spLocks noGrp="1"/>
          </p:cNvSpPr>
          <p:nvPr>
            <p:ph type="sldNum" sz="quarter" idx="5"/>
          </p:nvPr>
        </p:nvSpPr>
        <p:spPr/>
        <p:txBody>
          <a:bodyPr/>
          <a:lstStyle/>
          <a:p>
            <a:fld id="{2DE2217A-A6AD-459D-B7DE-8CE60A0B1F3A}" type="slidenum">
              <a:rPr lang="en-GB" smtClean="0"/>
              <a:t>8</a:t>
            </a:fld>
            <a:endParaRPr lang="en-GB"/>
          </a:p>
        </p:txBody>
      </p:sp>
    </p:spTree>
    <p:extLst>
      <p:ext uri="{BB962C8B-B14F-4D97-AF65-F5344CB8AC3E}">
        <p14:creationId xmlns:p14="http://schemas.microsoft.com/office/powerpoint/2010/main" val="109883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Overlay the generic BDN onto the EFQM Model.</a:t>
            </a:r>
          </a:p>
        </p:txBody>
      </p:sp>
      <p:sp>
        <p:nvSpPr>
          <p:cNvPr id="4" name="Slide Number Placeholder 3"/>
          <p:cNvSpPr>
            <a:spLocks noGrp="1"/>
          </p:cNvSpPr>
          <p:nvPr>
            <p:ph type="sldNum" sz="quarter" idx="5"/>
          </p:nvPr>
        </p:nvSpPr>
        <p:spPr/>
        <p:txBody>
          <a:bodyPr/>
          <a:lstStyle/>
          <a:p>
            <a:fld id="{2DE2217A-A6AD-459D-B7DE-8CE60A0B1F3A}" type="slidenum">
              <a:rPr lang="en-GB" smtClean="0"/>
              <a:t>9</a:t>
            </a:fld>
            <a:endParaRPr lang="en-GB"/>
          </a:p>
        </p:txBody>
      </p:sp>
    </p:spTree>
    <p:extLst>
      <p:ext uri="{BB962C8B-B14F-4D97-AF65-F5344CB8AC3E}">
        <p14:creationId xmlns:p14="http://schemas.microsoft.com/office/powerpoint/2010/main" val="2000570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D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10B1-A1FD-46ED-9B8A-A1C427DB0166}"/>
              </a:ext>
            </a:extLst>
          </p:cNvPr>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99214F8-40A9-4553-B036-4A65D95A596A}"/>
              </a:ext>
            </a:extLst>
          </p:cNvPr>
          <p:cNvSpPr>
            <a:spLocks noGrp="1"/>
          </p:cNvSpPr>
          <p:nvPr>
            <p:ph type="subTitle" idx="1"/>
          </p:nvPr>
        </p:nvSpPr>
        <p:spPr>
          <a:xfrm>
            <a:off x="1524000" y="3602038"/>
            <a:ext cx="9144000" cy="1655762"/>
          </a:xfrm>
        </p:spPr>
        <p:txBody>
          <a:bodyPr>
            <a:normAutofit/>
          </a:bodyPr>
          <a:lstStyle>
            <a:lvl1pPr marL="0" indent="0" algn="ctr">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C482B914-63A8-4D53-856C-5E69B829FA7A}"/>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5" name="Footer Placeholder 4">
            <a:extLst>
              <a:ext uri="{FF2B5EF4-FFF2-40B4-BE49-F238E27FC236}">
                <a16:creationId xmlns:a16="http://schemas.microsoft.com/office/drawing/2014/main" id="{D7173FB6-9C3E-4ED7-8082-3288039F6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9B2B8-C726-4FEE-AC90-4DB0EF3B852A}"/>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6000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5F07-6CA5-43BE-9DAA-B16F5A756F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2A310-8B42-42F9-934A-9398BC4A8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DAB78-08EA-4702-BA75-78C7E3BE6EFF}"/>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5" name="Footer Placeholder 4">
            <a:extLst>
              <a:ext uri="{FF2B5EF4-FFF2-40B4-BE49-F238E27FC236}">
                <a16:creationId xmlns:a16="http://schemas.microsoft.com/office/drawing/2014/main" id="{46AB2CF4-8FD9-4B62-A37E-1AD3F1A22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EA465-4978-4573-A9AF-1B3C6702E977}"/>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354982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C46C1-E65D-434E-8DC1-EFB76DB7CE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CEDCF8-2114-4310-9160-376B67046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287E1-9E68-493A-8C3D-D98B2E1B810B}"/>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5" name="Footer Placeholder 4">
            <a:extLst>
              <a:ext uri="{FF2B5EF4-FFF2-40B4-BE49-F238E27FC236}">
                <a16:creationId xmlns:a16="http://schemas.microsoft.com/office/drawing/2014/main" id="{6FF52C9F-CE19-42C5-9154-FEDA9B315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C0FAB-8F1D-4D77-A506-B6193A723BE6}"/>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34322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3060-FF3D-4929-973B-2826D01556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903750-FEF4-4ECE-97CF-99B5B0CD1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395613-9DC3-4218-9FB0-69C13C859C6C}"/>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5" name="Footer Placeholder 4">
            <a:extLst>
              <a:ext uri="{FF2B5EF4-FFF2-40B4-BE49-F238E27FC236}">
                <a16:creationId xmlns:a16="http://schemas.microsoft.com/office/drawing/2014/main" id="{4BA9C6A2-1E0C-452A-B11E-E5C0E9277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07F3B-D31D-47D3-B3D1-0A6EBE8A0CA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22999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95E4-7F7A-4EFA-97DD-CBA8853B1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054D8C-A7CF-4484-AF71-370C7555E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BCFE6-1D28-44B8-B6DB-807DE93D3197}"/>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5" name="Footer Placeholder 4">
            <a:extLst>
              <a:ext uri="{FF2B5EF4-FFF2-40B4-BE49-F238E27FC236}">
                <a16:creationId xmlns:a16="http://schemas.microsoft.com/office/drawing/2014/main" id="{4B799C0F-BA4B-420D-855A-F9725991B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394F65-0DEE-4962-AE99-BD2CE1B2AEE3}"/>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503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9DA-C17D-4A27-875B-899B5E27F4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7B3D01-E61B-40ED-8EF5-F3AC3E299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CCE623-BBAF-4003-8885-D44974C58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00554-A8FE-40AE-A781-2E2EA13AADC5}"/>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6" name="Footer Placeholder 5">
            <a:extLst>
              <a:ext uri="{FF2B5EF4-FFF2-40B4-BE49-F238E27FC236}">
                <a16:creationId xmlns:a16="http://schemas.microsoft.com/office/drawing/2014/main" id="{E30979C2-1277-432F-A45E-031C03B6D5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86E76-2A21-475E-90B7-4EE8AEA29DF5}"/>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91835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8945-534D-4F65-9580-C6ECFA6F24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D51245-906B-4EBF-93AC-D067527EA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6196D-2AF6-49EC-8860-BCF49A560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A946F5-4B2A-4A6B-9B48-A623E875A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9AE34-A5DB-426B-AB9F-7E034193E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0A08EA-5421-4ED3-8592-BDFA8CDC38CE}"/>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8" name="Footer Placeholder 7">
            <a:extLst>
              <a:ext uri="{FF2B5EF4-FFF2-40B4-BE49-F238E27FC236}">
                <a16:creationId xmlns:a16="http://schemas.microsoft.com/office/drawing/2014/main" id="{7287BC76-5F8A-463E-BC51-17F9C47788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9EDB13-2FD3-46AE-BA8F-1B4F08DB8FB3}"/>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401352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66D9-5238-4FB8-981C-20F1D0F610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814EBB-B176-4FA7-9455-C1C7E7CB526F}"/>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4" name="Footer Placeholder 3">
            <a:extLst>
              <a:ext uri="{FF2B5EF4-FFF2-40B4-BE49-F238E27FC236}">
                <a16:creationId xmlns:a16="http://schemas.microsoft.com/office/drawing/2014/main" id="{43BAEC4E-721B-4C03-8CC9-C1DF3FE45A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405331-6D34-465A-B051-094DE00EFA4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88372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ED83E-29C4-4665-A4D3-58E64FEA0FC7}"/>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3" name="Footer Placeholder 2">
            <a:extLst>
              <a:ext uri="{FF2B5EF4-FFF2-40B4-BE49-F238E27FC236}">
                <a16:creationId xmlns:a16="http://schemas.microsoft.com/office/drawing/2014/main" id="{68A185C1-E1F1-44FD-9CF2-1D00DC7D94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88D57-9374-4DF5-AEFD-5B9415FA292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99198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D9FC-685D-4A7F-AAFE-47B32E423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9C4674-5A14-4C8D-8A82-D22A854E0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3A831-CE8B-4AC5-B101-6C5BD113B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35D56-A436-4E42-80F4-35410D23432A}"/>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6" name="Footer Placeholder 5">
            <a:extLst>
              <a:ext uri="{FF2B5EF4-FFF2-40B4-BE49-F238E27FC236}">
                <a16:creationId xmlns:a16="http://schemas.microsoft.com/office/drawing/2014/main" id="{7FEEB65D-103E-42A2-9B78-3D08C3EE4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219377-73B5-44B4-86CA-B233451E34AF}"/>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3452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8F43-33BE-4A04-B70D-24B46F4F3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7880D4-CAD6-40D0-B412-787781583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ED1A078-A22C-470B-9737-C397B2666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B47F2-7514-4662-9FF2-482B1F58878B}"/>
              </a:ext>
            </a:extLst>
          </p:cNvPr>
          <p:cNvSpPr>
            <a:spLocks noGrp="1"/>
          </p:cNvSpPr>
          <p:nvPr>
            <p:ph type="dt" sz="half" idx="10"/>
          </p:nvPr>
        </p:nvSpPr>
        <p:spPr/>
        <p:txBody>
          <a:bodyPr/>
          <a:lstStyle/>
          <a:p>
            <a:fld id="{EEB997C8-9F61-488A-AB39-7C9F950802FE}" type="datetimeFigureOut">
              <a:rPr lang="en-GB" smtClean="0"/>
              <a:t>10/04/2025</a:t>
            </a:fld>
            <a:endParaRPr lang="en-GB"/>
          </a:p>
        </p:txBody>
      </p:sp>
      <p:sp>
        <p:nvSpPr>
          <p:cNvPr id="6" name="Footer Placeholder 5">
            <a:extLst>
              <a:ext uri="{FF2B5EF4-FFF2-40B4-BE49-F238E27FC236}">
                <a16:creationId xmlns:a16="http://schemas.microsoft.com/office/drawing/2014/main" id="{3D61445B-4236-4F4F-BB6B-4ED14947EE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36551-ED3F-4CE3-8E84-14D2B3784641}"/>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271744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C5D05-55E0-410F-94B2-CDED5F5C50E9}"/>
              </a:ext>
            </a:extLst>
          </p:cNvPr>
          <p:cNvSpPr>
            <a:spLocks noGrp="1"/>
          </p:cNvSpPr>
          <p:nvPr>
            <p:ph type="title"/>
          </p:nvPr>
        </p:nvSpPr>
        <p:spPr>
          <a:xfrm>
            <a:off x="838200" y="365125"/>
            <a:ext cx="10515600" cy="756309"/>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4BBFEB5-F300-4FBC-8E96-70B14EA7D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750E428-2A0A-4A53-8460-56D38E4E0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97C8-9F61-488A-AB39-7C9F950802FE}" type="datetimeFigureOut">
              <a:rPr lang="en-GB" smtClean="0"/>
              <a:t>10/04/2025</a:t>
            </a:fld>
            <a:endParaRPr lang="en-GB"/>
          </a:p>
        </p:txBody>
      </p:sp>
      <p:sp>
        <p:nvSpPr>
          <p:cNvPr id="5" name="Footer Placeholder 4">
            <a:extLst>
              <a:ext uri="{FF2B5EF4-FFF2-40B4-BE49-F238E27FC236}">
                <a16:creationId xmlns:a16="http://schemas.microsoft.com/office/drawing/2014/main" id="{076F0092-3385-4156-9560-7DEFEB7A0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5A9785-44A4-48E4-8236-BC9477D13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2E12E-F137-423C-BCA3-C241CE1F875A}" type="slidenum">
              <a:rPr lang="en-GB" smtClean="0"/>
              <a:t>‹#›</a:t>
            </a:fld>
            <a:endParaRPr lang="en-GB"/>
          </a:p>
        </p:txBody>
      </p:sp>
      <p:sp>
        <p:nvSpPr>
          <p:cNvPr id="7" name="Rectangle 6">
            <a:extLst>
              <a:ext uri="{FF2B5EF4-FFF2-40B4-BE49-F238E27FC236}">
                <a16:creationId xmlns:a16="http://schemas.microsoft.com/office/drawing/2014/main" id="{7BB98A63-7747-460F-9BB1-89A305131F71}"/>
              </a:ext>
            </a:extLst>
          </p:cNvPr>
          <p:cNvSpPr/>
          <p:nvPr userDrawn="1"/>
        </p:nvSpPr>
        <p:spPr>
          <a:xfrm>
            <a:off x="0" y="6356350"/>
            <a:ext cx="12192000" cy="501650"/>
          </a:xfrm>
          <a:prstGeom prst="rect">
            <a:avLst/>
          </a:prstGeom>
          <a:solidFill>
            <a:srgbClr val="ED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D59DD34-DFEC-4466-9846-6DDEED445A3D}"/>
              </a:ext>
            </a:extLst>
          </p:cNvPr>
          <p:cNvSpPr txBox="1"/>
          <p:nvPr userDrawn="1"/>
        </p:nvSpPr>
        <p:spPr>
          <a:xfrm>
            <a:off x="9167004" y="6446808"/>
            <a:ext cx="3024996" cy="369332"/>
          </a:xfrm>
          <a:prstGeom prst="rect">
            <a:avLst/>
          </a:prstGeom>
          <a:noFill/>
        </p:spPr>
        <p:txBody>
          <a:bodyPr wrap="square" rtlCol="0">
            <a:spAutoFit/>
          </a:bodyPr>
          <a:lstStyle/>
          <a:p>
            <a:pPr algn="r"/>
            <a:r>
              <a:rPr lang="en-GB" dirty="0">
                <a:solidFill>
                  <a:schemeClr val="bg1"/>
                </a:solidFill>
              </a:rPr>
              <a:t>Experience of Benefits, shared</a:t>
            </a:r>
          </a:p>
        </p:txBody>
      </p:sp>
    </p:spTree>
    <p:extLst>
      <p:ext uri="{BB962C8B-B14F-4D97-AF65-F5344CB8AC3E}">
        <p14:creationId xmlns:p14="http://schemas.microsoft.com/office/powerpoint/2010/main" val="282646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ED8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6651D-4B1D-43FA-AF75-4EB27C3DEC87}"/>
              </a:ext>
            </a:extLst>
          </p:cNvPr>
          <p:cNvSpPr>
            <a:spLocks noGrp="1"/>
          </p:cNvSpPr>
          <p:nvPr>
            <p:ph type="ctrTitle"/>
          </p:nvPr>
        </p:nvSpPr>
        <p:spPr>
          <a:xfrm>
            <a:off x="3717985" y="1214438"/>
            <a:ext cx="4756030" cy="2387600"/>
          </a:xfrm>
        </p:spPr>
        <p:txBody>
          <a:bodyPr vert="horz" lIns="91440" tIns="45720" rIns="91440" bIns="45720" rtlCol="0" anchor="b">
            <a:normAutofit/>
          </a:bodyPr>
          <a:lstStyle/>
          <a:p>
            <a:r>
              <a:rPr lang="en-GB" dirty="0"/>
              <a:t>BENEFIT  OF EXPERIENCE</a:t>
            </a:r>
          </a:p>
        </p:txBody>
      </p:sp>
      <p:sp>
        <p:nvSpPr>
          <p:cNvPr id="5" name="Subtitle 4">
            <a:extLst>
              <a:ext uri="{FF2B5EF4-FFF2-40B4-BE49-F238E27FC236}">
                <a16:creationId xmlns:a16="http://schemas.microsoft.com/office/drawing/2014/main" id="{CCF8E2A2-80C3-4A61-A381-33BC600C11BB}"/>
              </a:ext>
            </a:extLst>
          </p:cNvPr>
          <p:cNvSpPr>
            <a:spLocks noGrp="1"/>
          </p:cNvSpPr>
          <p:nvPr>
            <p:ph type="subTitle" idx="1"/>
          </p:nvPr>
        </p:nvSpPr>
        <p:spPr/>
        <p:txBody>
          <a:bodyPr vert="horz" lIns="91440" tIns="45720" rIns="91440" bIns="45720" rtlCol="0">
            <a:normAutofit/>
          </a:bodyPr>
          <a:lstStyle/>
          <a:p>
            <a:r>
              <a:rPr lang="en-GB" spc="600" dirty="0"/>
              <a:t>EFQM Excellence Model 2013</a:t>
            </a:r>
          </a:p>
        </p:txBody>
      </p:sp>
      <p:sp>
        <p:nvSpPr>
          <p:cNvPr id="2" name="Rectangle 1">
            <a:extLst>
              <a:ext uri="{FF2B5EF4-FFF2-40B4-BE49-F238E27FC236}">
                <a16:creationId xmlns:a16="http://schemas.microsoft.com/office/drawing/2014/main" id="{23865CB4-055D-4A6C-B7A3-B514A2F308FC}"/>
              </a:ext>
            </a:extLst>
          </p:cNvPr>
          <p:cNvSpPr/>
          <p:nvPr/>
        </p:nvSpPr>
        <p:spPr>
          <a:xfrm>
            <a:off x="9103743" y="6343291"/>
            <a:ext cx="3088257" cy="514709"/>
          </a:xfrm>
          <a:prstGeom prst="rect">
            <a:avLst/>
          </a:prstGeom>
          <a:solidFill>
            <a:srgbClr val="ED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71D6E13-BACF-4104-9B80-1F21F3091A5A}"/>
              </a:ext>
            </a:extLst>
          </p:cNvPr>
          <p:cNvPicPr>
            <a:picLocks noChangeAspect="1"/>
          </p:cNvPicPr>
          <p:nvPr/>
        </p:nvPicPr>
        <p:blipFill>
          <a:blip r:embed="rId3"/>
          <a:stretch>
            <a:fillRect/>
          </a:stretch>
        </p:blipFill>
        <p:spPr>
          <a:xfrm>
            <a:off x="9741408" y="840658"/>
            <a:ext cx="2450592" cy="6858000"/>
          </a:xfrm>
          <a:prstGeom prst="rect">
            <a:avLst/>
          </a:prstGeom>
        </p:spPr>
      </p:pic>
    </p:spTree>
    <p:extLst>
      <p:ext uri="{BB962C8B-B14F-4D97-AF65-F5344CB8AC3E}">
        <p14:creationId xmlns:p14="http://schemas.microsoft.com/office/powerpoint/2010/main" val="37007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CC2F7-D52C-468B-8DA7-1D6175D08DCF}"/>
              </a:ext>
            </a:extLst>
          </p:cNvPr>
          <p:cNvSpPr>
            <a:spLocks noGrp="1"/>
          </p:cNvSpPr>
          <p:nvPr>
            <p:ph type="title"/>
          </p:nvPr>
        </p:nvSpPr>
        <p:spPr/>
        <p:txBody>
          <a:bodyPr/>
          <a:lstStyle/>
          <a:p>
            <a:r>
              <a:rPr lang="en-GB" dirty="0">
                <a:solidFill>
                  <a:srgbClr val="ED8000"/>
                </a:solidFill>
              </a:rPr>
              <a:t>Comments?</a:t>
            </a:r>
          </a:p>
        </p:txBody>
      </p:sp>
      <p:sp>
        <p:nvSpPr>
          <p:cNvPr id="5" name="Text Placeholder 4">
            <a:extLst>
              <a:ext uri="{FF2B5EF4-FFF2-40B4-BE49-F238E27FC236}">
                <a16:creationId xmlns:a16="http://schemas.microsoft.com/office/drawing/2014/main" id="{B0DB649F-3377-459E-BC91-19DD5CE374E2}"/>
              </a:ext>
            </a:extLst>
          </p:cNvPr>
          <p:cNvSpPr>
            <a:spLocks noGrp="1"/>
          </p:cNvSpPr>
          <p:nvPr>
            <p:ph type="body" idx="1"/>
          </p:nvPr>
        </p:nvSpPr>
        <p:spPr/>
        <p:txBody>
          <a:bodyPr/>
          <a:lstStyle/>
          <a:p>
            <a:r>
              <a:rPr lang="en-GB" dirty="0"/>
              <a:t>https://www.efqm.org/</a:t>
            </a:r>
          </a:p>
        </p:txBody>
      </p:sp>
    </p:spTree>
    <p:extLst>
      <p:ext uri="{BB962C8B-B14F-4D97-AF65-F5344CB8AC3E}">
        <p14:creationId xmlns:p14="http://schemas.microsoft.com/office/powerpoint/2010/main" val="35806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p:nvPr>
        </p:nvSpPr>
        <p:spPr>
          <a:xfrm>
            <a:off x="1524000" y="1985992"/>
            <a:ext cx="9144000" cy="2886015"/>
          </a:xfrm>
        </p:spPr>
        <p:txBody>
          <a:bodyPr>
            <a:noAutofit/>
          </a:bodyPr>
          <a:lstStyle/>
          <a:p>
            <a:r>
              <a:rPr lang="en-GB" sz="9600" spc="600" dirty="0">
                <a:solidFill>
                  <a:schemeClr val="bg1"/>
                </a:solidFill>
              </a:rPr>
              <a:t>BENEFIT  OF</a:t>
            </a:r>
            <a:br>
              <a:rPr lang="en-GB" sz="9600" spc="600" dirty="0">
                <a:solidFill>
                  <a:schemeClr val="bg1"/>
                </a:solidFill>
              </a:rPr>
            </a:br>
            <a:r>
              <a:rPr lang="en-GB" sz="9600" spc="600" dirty="0">
                <a:solidFill>
                  <a:schemeClr val="bg1"/>
                </a:solidFill>
              </a:rPr>
              <a:t>EXPERIENCE</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1"/>
          </p:nvPr>
        </p:nvSpPr>
        <p:spPr>
          <a:xfrm>
            <a:off x="1524000" y="5202238"/>
            <a:ext cx="9144000" cy="1655762"/>
          </a:xfrm>
        </p:spPr>
        <p:txBody>
          <a:bodyPr>
            <a:normAutofit/>
          </a:bodyPr>
          <a:lstStyle/>
          <a:p>
            <a:r>
              <a:rPr lang="en-GB" sz="3200" spc="600" dirty="0">
                <a:solidFill>
                  <a:schemeClr val="bg1"/>
                </a:solidFill>
              </a:rPr>
              <a:t>EFQM Excellence Model</a:t>
            </a:r>
          </a:p>
          <a:p>
            <a:r>
              <a:rPr lang="en-GB" spc="600" dirty="0"/>
              <a:t>david.waller@keldale.com</a:t>
            </a:r>
            <a:endParaRPr lang="en-GB" sz="3200" spc="600" dirty="0">
              <a:solidFill>
                <a:schemeClr val="bg1"/>
              </a:solidFill>
            </a:endParaRP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86" y="833283"/>
            <a:ext cx="2635424" cy="6858000"/>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859F-8390-16BD-18E0-EA3720476D22}"/>
              </a:ext>
            </a:extLst>
          </p:cNvPr>
          <p:cNvSpPr>
            <a:spLocks noGrp="1"/>
          </p:cNvSpPr>
          <p:nvPr>
            <p:ph type="title"/>
          </p:nvPr>
        </p:nvSpPr>
        <p:spPr/>
        <p:txBody>
          <a:bodyPr/>
          <a:lstStyle/>
          <a:p>
            <a:r>
              <a:rPr lang="en-GB" dirty="0"/>
              <a:t>2020 EFQM Model</a:t>
            </a:r>
          </a:p>
        </p:txBody>
      </p:sp>
      <p:sp>
        <p:nvSpPr>
          <p:cNvPr id="3" name="Content Placeholder 2">
            <a:extLst>
              <a:ext uri="{FF2B5EF4-FFF2-40B4-BE49-F238E27FC236}">
                <a16:creationId xmlns:a16="http://schemas.microsoft.com/office/drawing/2014/main" id="{B5105C20-4322-213F-9A2F-4690E5CFD885}"/>
              </a:ext>
            </a:extLst>
          </p:cNvPr>
          <p:cNvSpPr>
            <a:spLocks noGrp="1"/>
          </p:cNvSpPr>
          <p:nvPr>
            <p:ph idx="1"/>
          </p:nvPr>
        </p:nvSpPr>
        <p:spPr>
          <a:xfrm>
            <a:off x="838201" y="1825625"/>
            <a:ext cx="3394364" cy="4351338"/>
          </a:xfrm>
        </p:spPr>
        <p:txBody>
          <a:bodyPr/>
          <a:lstStyle/>
          <a:p>
            <a:r>
              <a:rPr lang="en-GB" dirty="0"/>
              <a:t>This isn’t as linear as the old model </a:t>
            </a:r>
          </a:p>
        </p:txBody>
      </p:sp>
      <p:pic>
        <p:nvPicPr>
          <p:cNvPr id="5" name="Picture 4">
            <a:extLst>
              <a:ext uri="{FF2B5EF4-FFF2-40B4-BE49-F238E27FC236}">
                <a16:creationId xmlns:a16="http://schemas.microsoft.com/office/drawing/2014/main" id="{28CEEE91-04E2-91CE-40D9-9F9BEC7D160B}"/>
              </a:ext>
            </a:extLst>
          </p:cNvPr>
          <p:cNvPicPr>
            <a:picLocks noChangeAspect="1"/>
          </p:cNvPicPr>
          <p:nvPr/>
        </p:nvPicPr>
        <p:blipFill>
          <a:blip r:embed="rId3"/>
          <a:stretch>
            <a:fillRect/>
          </a:stretch>
        </p:blipFill>
        <p:spPr>
          <a:xfrm>
            <a:off x="4982208" y="996104"/>
            <a:ext cx="5372566" cy="4865792"/>
          </a:xfrm>
          <a:prstGeom prst="rect">
            <a:avLst/>
          </a:prstGeom>
        </p:spPr>
      </p:pic>
    </p:spTree>
    <p:extLst>
      <p:ext uri="{BB962C8B-B14F-4D97-AF65-F5344CB8AC3E}">
        <p14:creationId xmlns:p14="http://schemas.microsoft.com/office/powerpoint/2010/main" val="108698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C1E4-DB9B-4834-8E88-CB694192D6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29A758-FBE0-48A7-8C07-F98AECABE987}"/>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87E9C728-750D-4E71-A468-62BE8C70567B}"/>
              </a:ext>
            </a:extLst>
          </p:cNvPr>
          <p:cNvPicPr>
            <a:picLocks noChangeAspect="1"/>
          </p:cNvPicPr>
          <p:nvPr/>
        </p:nvPicPr>
        <p:blipFill>
          <a:blip r:embed="rId3"/>
          <a:stretch>
            <a:fillRect/>
          </a:stretch>
        </p:blipFill>
        <p:spPr>
          <a:xfrm>
            <a:off x="2009745" y="976294"/>
            <a:ext cx="8172510" cy="4905411"/>
          </a:xfrm>
          <a:prstGeom prst="rect">
            <a:avLst/>
          </a:prstGeom>
        </p:spPr>
      </p:pic>
    </p:spTree>
    <p:extLst>
      <p:ext uri="{BB962C8B-B14F-4D97-AF65-F5344CB8AC3E}">
        <p14:creationId xmlns:p14="http://schemas.microsoft.com/office/powerpoint/2010/main" val="240866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9CF7C-A6AE-4464-8491-B65947CEEE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EFCE5A-D585-48C1-AAAC-280CD5A4C4B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EF650CF-B716-45BD-ACCA-0E70466446FD}"/>
              </a:ext>
            </a:extLst>
          </p:cNvPr>
          <p:cNvPicPr>
            <a:picLocks noChangeAspect="1"/>
          </p:cNvPicPr>
          <p:nvPr/>
        </p:nvPicPr>
        <p:blipFill>
          <a:blip r:embed="rId3"/>
          <a:stretch>
            <a:fillRect/>
          </a:stretch>
        </p:blipFill>
        <p:spPr>
          <a:xfrm>
            <a:off x="2257397" y="923906"/>
            <a:ext cx="7677206" cy="5010187"/>
          </a:xfrm>
          <a:prstGeom prst="rect">
            <a:avLst/>
          </a:prstGeom>
        </p:spPr>
      </p:pic>
    </p:spTree>
    <p:extLst>
      <p:ext uri="{BB962C8B-B14F-4D97-AF65-F5344CB8AC3E}">
        <p14:creationId xmlns:p14="http://schemas.microsoft.com/office/powerpoint/2010/main" val="300581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AD88-5DB1-4CFA-832E-E748F6DD2B7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F49C1F9-D33C-46BD-A37E-2E2E69E6141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C6BA883-9863-42CF-80DF-1DD0EBAF24B1}"/>
              </a:ext>
            </a:extLst>
          </p:cNvPr>
          <p:cNvPicPr>
            <a:picLocks noChangeAspect="1"/>
          </p:cNvPicPr>
          <p:nvPr/>
        </p:nvPicPr>
        <p:blipFill>
          <a:blip r:embed="rId3"/>
          <a:stretch>
            <a:fillRect/>
          </a:stretch>
        </p:blipFill>
        <p:spPr>
          <a:xfrm>
            <a:off x="2305022" y="842943"/>
            <a:ext cx="7581955" cy="5172113"/>
          </a:xfrm>
          <a:prstGeom prst="rect">
            <a:avLst/>
          </a:prstGeom>
        </p:spPr>
      </p:pic>
    </p:spTree>
    <p:extLst>
      <p:ext uri="{BB962C8B-B14F-4D97-AF65-F5344CB8AC3E}">
        <p14:creationId xmlns:p14="http://schemas.microsoft.com/office/powerpoint/2010/main" val="353197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2716-F624-400E-9C10-BF1669B234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7E9E29-B5EB-434A-B935-5B829D35CEB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9E87A3-3EB3-4686-9EAE-51276F7F116C}"/>
              </a:ext>
            </a:extLst>
          </p:cNvPr>
          <p:cNvPicPr>
            <a:picLocks noChangeAspect="1"/>
          </p:cNvPicPr>
          <p:nvPr/>
        </p:nvPicPr>
        <p:blipFill>
          <a:blip r:embed="rId3"/>
          <a:stretch>
            <a:fillRect/>
          </a:stretch>
        </p:blipFill>
        <p:spPr>
          <a:xfrm>
            <a:off x="2300259" y="652442"/>
            <a:ext cx="7591481" cy="5553116"/>
          </a:xfrm>
          <a:prstGeom prst="rect">
            <a:avLst/>
          </a:prstGeom>
        </p:spPr>
      </p:pic>
    </p:spTree>
    <p:extLst>
      <p:ext uri="{BB962C8B-B14F-4D97-AF65-F5344CB8AC3E}">
        <p14:creationId xmlns:p14="http://schemas.microsoft.com/office/powerpoint/2010/main" val="199497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9F6-DB74-4799-9392-2332D2CFAB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F40F24-477B-409C-8BFC-0B9974D7614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39FEBF84-50C4-4084-9F4F-2D340F60DDD6}"/>
              </a:ext>
            </a:extLst>
          </p:cNvPr>
          <p:cNvPicPr>
            <a:picLocks noChangeAspect="1"/>
          </p:cNvPicPr>
          <p:nvPr/>
        </p:nvPicPr>
        <p:blipFill>
          <a:blip r:embed="rId3"/>
          <a:stretch>
            <a:fillRect/>
          </a:stretch>
        </p:blipFill>
        <p:spPr>
          <a:xfrm>
            <a:off x="2290734" y="2243665"/>
            <a:ext cx="7610531" cy="3152798"/>
          </a:xfrm>
          <a:prstGeom prst="rect">
            <a:avLst/>
          </a:prstGeom>
        </p:spPr>
      </p:pic>
      <p:pic>
        <p:nvPicPr>
          <p:cNvPr id="5" name="Picture 4">
            <a:extLst>
              <a:ext uri="{FF2B5EF4-FFF2-40B4-BE49-F238E27FC236}">
                <a16:creationId xmlns:a16="http://schemas.microsoft.com/office/drawing/2014/main" id="{31AE9AF9-0A42-4828-B33E-17BFC58918FC}"/>
              </a:ext>
            </a:extLst>
          </p:cNvPr>
          <p:cNvPicPr>
            <a:picLocks noChangeAspect="1"/>
          </p:cNvPicPr>
          <p:nvPr/>
        </p:nvPicPr>
        <p:blipFill>
          <a:blip r:embed="rId4"/>
          <a:stretch>
            <a:fillRect/>
          </a:stretch>
        </p:blipFill>
        <p:spPr>
          <a:xfrm>
            <a:off x="2290734" y="745329"/>
            <a:ext cx="5076862" cy="1066808"/>
          </a:xfrm>
          <a:prstGeom prst="rect">
            <a:avLst/>
          </a:prstGeom>
        </p:spPr>
      </p:pic>
    </p:spTree>
    <p:extLst>
      <p:ext uri="{BB962C8B-B14F-4D97-AF65-F5344CB8AC3E}">
        <p14:creationId xmlns:p14="http://schemas.microsoft.com/office/powerpoint/2010/main" val="112740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108-7321-423C-AC8E-67EAE456F560}"/>
              </a:ext>
            </a:extLst>
          </p:cNvPr>
          <p:cNvSpPr>
            <a:spLocks noGrp="1"/>
          </p:cNvSpPr>
          <p:nvPr>
            <p:ph type="title"/>
          </p:nvPr>
        </p:nvSpPr>
        <p:spPr/>
        <p:txBody>
          <a:bodyPr/>
          <a:lstStyle/>
          <a:p>
            <a:r>
              <a:rPr lang="en-GB" dirty="0"/>
              <a:t>Barnsley – an example</a:t>
            </a:r>
          </a:p>
        </p:txBody>
      </p:sp>
      <p:pic>
        <p:nvPicPr>
          <p:cNvPr id="5" name="Content Placeholder 4" descr="A screenshot of a cell phone&#10;&#10;Description automatically generated">
            <a:extLst>
              <a:ext uri="{FF2B5EF4-FFF2-40B4-BE49-F238E27FC236}">
                <a16:creationId xmlns:a16="http://schemas.microsoft.com/office/drawing/2014/main" id="{FDE005EB-B2A0-46EF-862C-2F28AB711D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534" y="0"/>
            <a:ext cx="9284569" cy="6858000"/>
          </a:xfrm>
        </p:spPr>
      </p:pic>
    </p:spTree>
    <p:extLst>
      <p:ext uri="{BB962C8B-B14F-4D97-AF65-F5344CB8AC3E}">
        <p14:creationId xmlns:p14="http://schemas.microsoft.com/office/powerpoint/2010/main" val="299523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E108-7321-423C-AC8E-67EAE456F560}"/>
              </a:ext>
            </a:extLst>
          </p:cNvPr>
          <p:cNvSpPr>
            <a:spLocks noGrp="1"/>
          </p:cNvSpPr>
          <p:nvPr>
            <p:ph type="title"/>
          </p:nvPr>
        </p:nvSpPr>
        <p:spPr/>
        <p:txBody>
          <a:bodyPr/>
          <a:lstStyle/>
          <a:p>
            <a:r>
              <a:rPr lang="en-GB" dirty="0"/>
              <a:t>Barnsley – an example</a:t>
            </a:r>
          </a:p>
        </p:txBody>
      </p:sp>
      <p:pic>
        <p:nvPicPr>
          <p:cNvPr id="5" name="Content Placeholder 4" descr="A screenshot of a cell phone&#10;&#10;Description automatically generated">
            <a:extLst>
              <a:ext uri="{FF2B5EF4-FFF2-40B4-BE49-F238E27FC236}">
                <a16:creationId xmlns:a16="http://schemas.microsoft.com/office/drawing/2014/main" id="{FDE005EB-B2A0-46EF-862C-2F28AB711D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534" y="0"/>
            <a:ext cx="9284569" cy="6858000"/>
          </a:xfrm>
        </p:spPr>
      </p:pic>
      <p:sp>
        <p:nvSpPr>
          <p:cNvPr id="3" name="Arrow: Right 2">
            <a:extLst>
              <a:ext uri="{FF2B5EF4-FFF2-40B4-BE49-F238E27FC236}">
                <a16:creationId xmlns:a16="http://schemas.microsoft.com/office/drawing/2014/main" id="{DA2446C4-6396-4265-AB4B-353C0E61CEC0}"/>
              </a:ext>
            </a:extLst>
          </p:cNvPr>
          <p:cNvSpPr/>
          <p:nvPr/>
        </p:nvSpPr>
        <p:spPr>
          <a:xfrm>
            <a:off x="420786" y="2735108"/>
            <a:ext cx="2492347" cy="1958273"/>
          </a:xfrm>
          <a:prstGeom prst="rightArrow">
            <a:avLst/>
          </a:prstGeom>
          <a:solidFill>
            <a:schemeClr val="bg1">
              <a:alpha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27B3F25F-D2E2-45FE-B2DB-3C4A5C54B2DD}"/>
              </a:ext>
            </a:extLst>
          </p:cNvPr>
          <p:cNvSpPr/>
          <p:nvPr/>
        </p:nvSpPr>
        <p:spPr>
          <a:xfrm>
            <a:off x="3261090" y="1399922"/>
            <a:ext cx="1529395" cy="4393975"/>
          </a:xfrm>
          <a:prstGeom prst="roundRect">
            <a:avLst/>
          </a:prstGeom>
          <a:solidFill>
            <a:schemeClr val="bg1">
              <a:alpha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0E0EB833-7ABE-4ED5-87E4-3B70F62F4D9A}"/>
              </a:ext>
            </a:extLst>
          </p:cNvPr>
          <p:cNvSpPr/>
          <p:nvPr/>
        </p:nvSpPr>
        <p:spPr>
          <a:xfrm>
            <a:off x="5355819" y="1691235"/>
            <a:ext cx="1449583" cy="3948914"/>
          </a:xfrm>
          <a:prstGeom prst="roundRect">
            <a:avLst/>
          </a:prstGeom>
          <a:solidFill>
            <a:schemeClr val="bg1">
              <a:alpha val="75000"/>
            </a:schemeClr>
          </a:solidFill>
          <a:ln w="38100">
            <a:solidFill>
              <a:srgbClr val="ED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09CDB78-A78E-481C-9B04-74F4158B50D4}"/>
              </a:ext>
            </a:extLst>
          </p:cNvPr>
          <p:cNvSpPr/>
          <p:nvPr/>
        </p:nvSpPr>
        <p:spPr>
          <a:xfrm>
            <a:off x="7370736" y="1310910"/>
            <a:ext cx="1384846" cy="4393975"/>
          </a:xfrm>
          <a:prstGeom prst="roundRect">
            <a:avLst/>
          </a:pr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B8D91586-1569-462C-88DD-8898DB9AFE11}"/>
              </a:ext>
            </a:extLst>
          </p:cNvPr>
          <p:cNvSpPr/>
          <p:nvPr/>
        </p:nvSpPr>
        <p:spPr>
          <a:xfrm>
            <a:off x="9459589" y="1917812"/>
            <a:ext cx="1384846" cy="3592864"/>
          </a:xfrm>
          <a:prstGeom prst="roundRect">
            <a:avLst/>
          </a:pr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0424A34-08D6-47AD-89AD-1EAA5156903D}"/>
              </a:ext>
            </a:extLst>
          </p:cNvPr>
          <p:cNvSpPr txBox="1"/>
          <p:nvPr/>
        </p:nvSpPr>
        <p:spPr>
          <a:xfrm>
            <a:off x="924298" y="3252579"/>
            <a:ext cx="1408014" cy="923330"/>
          </a:xfrm>
          <a:prstGeom prst="rect">
            <a:avLst/>
          </a:prstGeom>
          <a:noFill/>
        </p:spPr>
        <p:txBody>
          <a:bodyPr wrap="square" rtlCol="0">
            <a:spAutoFit/>
          </a:bodyPr>
          <a:lstStyle/>
          <a:p>
            <a:r>
              <a:rPr lang="en-GB" dirty="0"/>
              <a:t>SOLUTION:</a:t>
            </a:r>
          </a:p>
          <a:p>
            <a:r>
              <a:rPr lang="en-GB" dirty="0"/>
              <a:t>LEADERS’ CHOICES</a:t>
            </a:r>
          </a:p>
        </p:txBody>
      </p:sp>
      <p:sp>
        <p:nvSpPr>
          <p:cNvPr id="10" name="TextBox 9">
            <a:extLst>
              <a:ext uri="{FF2B5EF4-FFF2-40B4-BE49-F238E27FC236}">
                <a16:creationId xmlns:a16="http://schemas.microsoft.com/office/drawing/2014/main" id="{0EECB539-241F-4E2D-9738-E847A4FB6700}"/>
              </a:ext>
            </a:extLst>
          </p:cNvPr>
          <p:cNvSpPr txBox="1"/>
          <p:nvPr/>
        </p:nvSpPr>
        <p:spPr>
          <a:xfrm>
            <a:off x="3361687" y="3065526"/>
            <a:ext cx="1408014" cy="1200329"/>
          </a:xfrm>
          <a:prstGeom prst="rect">
            <a:avLst/>
          </a:prstGeom>
          <a:noFill/>
        </p:spPr>
        <p:txBody>
          <a:bodyPr wrap="square" rtlCol="0">
            <a:spAutoFit/>
          </a:bodyPr>
          <a:lstStyle/>
          <a:p>
            <a:r>
              <a:rPr lang="en-GB" dirty="0"/>
              <a:t>MEANS:</a:t>
            </a:r>
          </a:p>
          <a:p>
            <a:r>
              <a:rPr lang="en-GB" dirty="0"/>
              <a:t>PEOPLE PROCESSES ASSETS</a:t>
            </a:r>
          </a:p>
        </p:txBody>
      </p:sp>
      <p:sp>
        <p:nvSpPr>
          <p:cNvPr id="11" name="TextBox 10">
            <a:extLst>
              <a:ext uri="{FF2B5EF4-FFF2-40B4-BE49-F238E27FC236}">
                <a16:creationId xmlns:a16="http://schemas.microsoft.com/office/drawing/2014/main" id="{9C53A9DA-98B8-48BB-AAF7-1F385E4305F1}"/>
              </a:ext>
            </a:extLst>
          </p:cNvPr>
          <p:cNvSpPr txBox="1"/>
          <p:nvPr/>
        </p:nvSpPr>
        <p:spPr>
          <a:xfrm>
            <a:off x="5441476" y="3065526"/>
            <a:ext cx="1408014" cy="1754326"/>
          </a:xfrm>
          <a:prstGeom prst="rect">
            <a:avLst/>
          </a:prstGeom>
          <a:noFill/>
        </p:spPr>
        <p:txBody>
          <a:bodyPr wrap="square" rtlCol="0">
            <a:spAutoFit/>
          </a:bodyPr>
          <a:lstStyle/>
          <a:p>
            <a:r>
              <a:rPr lang="en-GB" dirty="0"/>
              <a:t>WAYS:</a:t>
            </a:r>
          </a:p>
          <a:p>
            <a:r>
              <a:rPr lang="en-GB" dirty="0"/>
              <a:t>STOPPED,</a:t>
            </a:r>
          </a:p>
          <a:p>
            <a:r>
              <a:rPr lang="en-GB" dirty="0"/>
              <a:t>STARTED,</a:t>
            </a:r>
          </a:p>
          <a:p>
            <a:r>
              <a:rPr lang="en-GB" dirty="0"/>
              <a:t>ALTERED PRACTICES</a:t>
            </a:r>
          </a:p>
          <a:p>
            <a:endParaRPr lang="en-GB" dirty="0"/>
          </a:p>
        </p:txBody>
      </p:sp>
      <p:sp>
        <p:nvSpPr>
          <p:cNvPr id="12" name="TextBox 11">
            <a:extLst>
              <a:ext uri="{FF2B5EF4-FFF2-40B4-BE49-F238E27FC236}">
                <a16:creationId xmlns:a16="http://schemas.microsoft.com/office/drawing/2014/main" id="{531F86A9-45E6-4C23-A0F2-E319C7AD8BAC}"/>
              </a:ext>
            </a:extLst>
          </p:cNvPr>
          <p:cNvSpPr txBox="1"/>
          <p:nvPr/>
        </p:nvSpPr>
        <p:spPr>
          <a:xfrm>
            <a:off x="7396001" y="3065525"/>
            <a:ext cx="1484334" cy="1200329"/>
          </a:xfrm>
          <a:prstGeom prst="rect">
            <a:avLst/>
          </a:prstGeom>
          <a:noFill/>
        </p:spPr>
        <p:txBody>
          <a:bodyPr wrap="square" rtlCol="0">
            <a:spAutoFit/>
          </a:bodyPr>
          <a:lstStyle/>
          <a:p>
            <a:r>
              <a:rPr lang="en-GB" dirty="0"/>
              <a:t>ENDS:</a:t>
            </a:r>
          </a:p>
          <a:p>
            <a:r>
              <a:rPr lang="en-GB" dirty="0"/>
              <a:t>OUTCOMES AND BENEFITS</a:t>
            </a:r>
          </a:p>
        </p:txBody>
      </p:sp>
      <p:sp>
        <p:nvSpPr>
          <p:cNvPr id="13" name="TextBox 12">
            <a:extLst>
              <a:ext uri="{FF2B5EF4-FFF2-40B4-BE49-F238E27FC236}">
                <a16:creationId xmlns:a16="http://schemas.microsoft.com/office/drawing/2014/main" id="{3CB555DE-5198-4937-89DA-8EEF0D4AD304}"/>
              </a:ext>
            </a:extLst>
          </p:cNvPr>
          <p:cNvSpPr txBox="1"/>
          <p:nvPr/>
        </p:nvSpPr>
        <p:spPr>
          <a:xfrm>
            <a:off x="9459589" y="3273743"/>
            <a:ext cx="1408014" cy="646331"/>
          </a:xfrm>
          <a:prstGeom prst="rect">
            <a:avLst/>
          </a:prstGeom>
          <a:noFill/>
        </p:spPr>
        <p:txBody>
          <a:bodyPr wrap="square" rtlCol="0">
            <a:spAutoFit/>
          </a:bodyPr>
          <a:lstStyle/>
          <a:p>
            <a:r>
              <a:rPr lang="en-GB" dirty="0"/>
              <a:t>STRATEGIC OBJECTIVES</a:t>
            </a:r>
          </a:p>
        </p:txBody>
      </p:sp>
    </p:spTree>
    <p:extLst>
      <p:ext uri="{BB962C8B-B14F-4D97-AF65-F5344CB8AC3E}">
        <p14:creationId xmlns:p14="http://schemas.microsoft.com/office/powerpoint/2010/main" val="225628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C3EEEC7-3FA3-4DDB-BEC3-2AC27A8B1381}" vid="{261787CE-B9A6-4F8F-85DA-945B51272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BofE wide template</Template>
  <TotalTime>178</TotalTime>
  <Words>1193</Words>
  <Application>Microsoft Office PowerPoint</Application>
  <PresentationFormat>Widescreen</PresentationFormat>
  <Paragraphs>89</Paragraphs>
  <Slides>11</Slides>
  <Notes>11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Office Theme</vt:lpstr>
      <vt:lpstr>BENEFIT  OF EXPERIENCE</vt:lpstr>
      <vt:lpstr>2020 EFQM Model</vt:lpstr>
      <vt:lpstr>PowerPoint Presentation</vt:lpstr>
      <vt:lpstr>PowerPoint Presentation</vt:lpstr>
      <vt:lpstr>PowerPoint Presentation</vt:lpstr>
      <vt:lpstr>PowerPoint Presentation</vt:lpstr>
      <vt:lpstr>PowerPoint Presentation</vt:lpstr>
      <vt:lpstr>Barnsley – an example</vt:lpstr>
      <vt:lpstr>Barnsley – an example</vt:lpstr>
      <vt:lpstr>Comments?</vt:lpstr>
      <vt:lpstr>BENEFIT  OF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OF EXPERIENCE</dc:title>
  <dc:creator>David Waller</dc:creator>
  <cp:lastModifiedBy>David Waller</cp:lastModifiedBy>
  <cp:revision>14</cp:revision>
  <dcterms:created xsi:type="dcterms:W3CDTF">2019-08-31T09:27:13Z</dcterms:created>
  <dcterms:modified xsi:type="dcterms:W3CDTF">2025-04-10T11:13:09Z</dcterms:modified>
</cp:coreProperties>
</file>