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24" r:id="rId2"/>
  </p:sldMasterIdLst>
  <p:notesMasterIdLst>
    <p:notesMasterId r:id="rId23"/>
  </p:notesMasterIdLst>
  <p:sldIdLst>
    <p:sldId id="275" r:id="rId3"/>
    <p:sldId id="258" r:id="rId4"/>
    <p:sldId id="259" r:id="rId5"/>
    <p:sldId id="260" r:id="rId6"/>
    <p:sldId id="261" r:id="rId7"/>
    <p:sldId id="262" r:id="rId8"/>
    <p:sldId id="293" r:id="rId9"/>
    <p:sldId id="264" r:id="rId10"/>
    <p:sldId id="265" r:id="rId11"/>
    <p:sldId id="266" r:id="rId12"/>
    <p:sldId id="267" r:id="rId13"/>
    <p:sldId id="268" r:id="rId14"/>
    <p:sldId id="269" r:id="rId15"/>
    <p:sldId id="270" r:id="rId16"/>
    <p:sldId id="1963" r:id="rId17"/>
    <p:sldId id="271" r:id="rId18"/>
    <p:sldId id="263" r:id="rId19"/>
    <p:sldId id="272" r:id="rId20"/>
    <p:sldId id="1961" r:id="rId21"/>
    <p:sldId id="19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87" autoAdjust="0"/>
  </p:normalViewPr>
  <p:slideViewPr>
    <p:cSldViewPr>
      <p:cViewPr varScale="1">
        <p:scale>
          <a:sx n="73" d="100"/>
          <a:sy n="73" d="100"/>
        </p:scale>
        <p:origin x="1032" y="2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7A0DE9C-4266-A095-477B-4DDE16258B8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a:extLst>
              <a:ext uri="{FF2B5EF4-FFF2-40B4-BE49-F238E27FC236}">
                <a16:creationId xmlns:a16="http://schemas.microsoft.com/office/drawing/2014/main" id="{0BCA8538-DAA6-B400-84DD-06047094C22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4">
            <a:extLst>
              <a:ext uri="{FF2B5EF4-FFF2-40B4-BE49-F238E27FC236}">
                <a16:creationId xmlns:a16="http://schemas.microsoft.com/office/drawing/2014/main" id="{9E323512-5F4A-5579-46B6-AAB1F19BA8E7}"/>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64991291-139C-59A9-EA95-4AA9E64D25C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36F4043C-F9CE-B3ED-4F1E-76400538503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a:extLst>
              <a:ext uri="{FF2B5EF4-FFF2-40B4-BE49-F238E27FC236}">
                <a16:creationId xmlns:a16="http://schemas.microsoft.com/office/drawing/2014/main" id="{F6FD429C-69FF-37BB-E18D-850FD708396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B439A8D-3556-461F-B075-8CCDF9BF4A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F597C6A-B21A-E184-7060-6899128EACC9}"/>
              </a:ext>
            </a:extLst>
          </p:cNvPr>
          <p:cNvSpPr>
            <a:spLocks noGrp="1" noRot="1" noChangeAspect="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2CA5A7B7-1C3C-EC19-3676-C325871F8398}"/>
              </a:ext>
            </a:extLst>
          </p:cNvPr>
          <p:cNvSpPr>
            <a:spLocks noGrp="1"/>
          </p:cNvSpPr>
          <p:nvPr>
            <p:ph type="body" idx="1"/>
          </p:nvPr>
        </p:nvSpPr>
        <p:spPr/>
        <p:txBody>
          <a:bodyPr/>
          <a:lstStyle/>
          <a:p>
            <a:pPr eaLnBrk="1" hangingPunct="1">
              <a:defRPr/>
            </a:pPr>
            <a:r>
              <a:rPr lang="en-GB" b="1" dirty="0">
                <a:latin typeface="+mn-lt"/>
              </a:rPr>
              <a:t>“…but where’s the convincing argument?”</a:t>
            </a:r>
          </a:p>
          <a:p>
            <a:pPr eaLnBrk="1" hangingPunct="1">
              <a:defRPr/>
            </a:pPr>
            <a:r>
              <a:rPr lang="en-GB" dirty="0"/>
              <a:t>The bidding process is horribly complex and the opportunities for misunderstanding are immense.</a:t>
            </a:r>
          </a:p>
          <a:p>
            <a:pPr eaLnBrk="1" hangingPunct="1">
              <a:defRPr/>
            </a:pPr>
            <a:r>
              <a:rPr lang="en-GB" dirty="0"/>
              <a:t>The customer sends us 100 pages written by  a dozen different authors to tell us what they think they want.</a:t>
            </a:r>
          </a:p>
          <a:p>
            <a:pPr eaLnBrk="1" hangingPunct="1">
              <a:defRPr/>
            </a:pPr>
            <a:r>
              <a:rPr lang="en-GB" dirty="0"/>
              <a:t>We reply with 1000 pages telling them what we think they want and what we think we are going to give them. </a:t>
            </a:r>
          </a:p>
          <a:p>
            <a:pPr eaLnBrk="1" hangingPunct="1">
              <a:defRPr/>
            </a:pPr>
            <a:r>
              <a:rPr lang="en-GB" dirty="0"/>
              <a:t>They decide to buy based on their interpretation of our interpretation of their perceived needs.</a:t>
            </a:r>
          </a:p>
          <a:p>
            <a:pPr eaLnBrk="1" hangingPunct="1">
              <a:defRPr/>
            </a:pPr>
            <a:r>
              <a:rPr lang="en-GB" dirty="0"/>
              <a:t>Is it any wonder that customers try to simplify the whole thing by choosing a solution for themselves, “Just give me the big one in blue, never you mind what I want it for.”</a:t>
            </a:r>
          </a:p>
          <a:p>
            <a:pPr eaLnBrk="1" hangingPunct="1">
              <a:defRPr/>
            </a:pPr>
            <a:r>
              <a:rPr lang="en-GB" dirty="0"/>
              <a:t>There is a way to improve on this situation though, apply some Benefits Management. </a:t>
            </a:r>
          </a:p>
          <a:p>
            <a:pPr eaLnBrk="1" hangingPunct="1">
              <a:defRPr/>
            </a:pPr>
            <a:endParaRPr lang="en-US" dirty="0"/>
          </a:p>
        </p:txBody>
      </p:sp>
      <p:sp>
        <p:nvSpPr>
          <p:cNvPr id="21508" name="Slide Number Placeholder 3">
            <a:extLst>
              <a:ext uri="{FF2B5EF4-FFF2-40B4-BE49-F238E27FC236}">
                <a16:creationId xmlns:a16="http://schemas.microsoft.com/office/drawing/2014/main" id="{4B3DAAB1-C175-E9D0-E2A9-3BC9BA7177ED}"/>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C64F6D-6D05-440E-B581-92641B5D94E5}" type="slidenum">
              <a:rPr lang="en-GB" altLang="en-US"/>
              <a:pPr eaLnBrk="1" hangingPunct="1"/>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32DE009-F09D-1819-33A0-B94E845507B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243E2E-A0CC-4315-9595-376DAD7F50BB}" type="slidenum">
              <a:rPr lang="en-US" altLang="en-US"/>
              <a:pPr eaLnBrk="1" hangingPunct="1"/>
              <a:t>10</a:t>
            </a:fld>
            <a:endParaRPr lang="en-US" altLang="en-US"/>
          </a:p>
        </p:txBody>
      </p:sp>
      <p:sp>
        <p:nvSpPr>
          <p:cNvPr id="29699" name="Rectangle 2">
            <a:extLst>
              <a:ext uri="{FF2B5EF4-FFF2-40B4-BE49-F238E27FC236}">
                <a16:creationId xmlns:a16="http://schemas.microsoft.com/office/drawing/2014/main" id="{10B88A0B-8E95-28CC-469A-DD267EDBB001}"/>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BE11372C-C1C6-DD83-B5E6-A11B358FD0E0}"/>
              </a:ext>
            </a:extLst>
          </p:cNvPr>
          <p:cNvSpPr>
            <a:spLocks noGrp="1" noChangeArrowheads="1"/>
          </p:cNvSpPr>
          <p:nvPr>
            <p:ph type="body" idx="1"/>
          </p:nvPr>
        </p:nvSpPr>
        <p:spPr>
          <a:xfrm>
            <a:off x="914400" y="4343400"/>
            <a:ext cx="5029200" cy="4114800"/>
          </a:xfrm>
          <a:noFill/>
        </p:spPr>
        <p:txBody>
          <a:bodyPr/>
          <a:lstStyle/>
          <a:p>
            <a:pPr eaLnBrk="1" hangingPunct="1"/>
            <a:r>
              <a:rPr lang="en-GB" altLang="en-US"/>
              <a:t>Condense the notes into brief bullet points.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2C30F1E-EF0A-4750-0189-D7BCEC59882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8F9112-3A36-4583-BDBE-63712787ADD8}" type="slidenum">
              <a:rPr lang="en-US" altLang="en-US"/>
              <a:pPr eaLnBrk="1" hangingPunct="1"/>
              <a:t>11</a:t>
            </a:fld>
            <a:endParaRPr lang="en-US" altLang="en-US"/>
          </a:p>
        </p:txBody>
      </p:sp>
      <p:sp>
        <p:nvSpPr>
          <p:cNvPr id="30723" name="Rectangle 2">
            <a:extLst>
              <a:ext uri="{FF2B5EF4-FFF2-40B4-BE49-F238E27FC236}">
                <a16:creationId xmlns:a16="http://schemas.microsoft.com/office/drawing/2014/main" id="{795800F3-3DFD-2289-AA03-946AEB3C622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FA616C1-7F97-4391-3EAA-D973DC9C237B}"/>
              </a:ext>
            </a:extLst>
          </p:cNvPr>
          <p:cNvSpPr>
            <a:spLocks noGrp="1" noChangeArrowheads="1"/>
          </p:cNvSpPr>
          <p:nvPr>
            <p:ph type="body" idx="1"/>
          </p:nvPr>
        </p:nvSpPr>
        <p:spPr>
          <a:xfrm>
            <a:off x="914400" y="4343400"/>
            <a:ext cx="5029200" cy="4114800"/>
          </a:xfrm>
          <a:noFill/>
        </p:spPr>
        <p:txBody>
          <a:bodyPr/>
          <a:lstStyle/>
          <a:p>
            <a:pPr eaLnBrk="1" hangingPunct="1"/>
            <a:r>
              <a:rPr lang="en-GB" altLang="en-US"/>
              <a:t>Split your notes into the categories on the Benefits Dependency Network:</a:t>
            </a:r>
          </a:p>
          <a:p>
            <a:pPr eaLnBrk="1" hangingPunct="1"/>
            <a:r>
              <a:rPr lang="en-GB" altLang="en-US"/>
              <a:t>Enabler</a:t>
            </a:r>
          </a:p>
          <a:p>
            <a:pPr eaLnBrk="1" hangingPunct="1"/>
            <a:r>
              <a:rPr lang="en-GB" altLang="en-US"/>
              <a:t>Feature</a:t>
            </a:r>
          </a:p>
          <a:p>
            <a:pPr eaLnBrk="1" hangingPunct="1"/>
            <a:r>
              <a:rPr lang="en-GB" altLang="en-US"/>
              <a:t>Activity</a:t>
            </a:r>
          </a:p>
          <a:p>
            <a:pPr eaLnBrk="1" hangingPunct="1"/>
            <a:r>
              <a:rPr lang="en-GB" altLang="en-US"/>
              <a:t>Outcome</a:t>
            </a:r>
          </a:p>
          <a:p>
            <a:pPr eaLnBrk="1" hangingPunct="1"/>
            <a:r>
              <a:rPr lang="en-GB" altLang="en-US"/>
              <a:t>Benefit</a:t>
            </a:r>
          </a:p>
          <a:p>
            <a:pPr eaLnBrk="1" hangingPunct="1"/>
            <a:r>
              <a:rPr lang="en-GB" altLang="en-US"/>
              <a:t>Objective</a:t>
            </a:r>
          </a:p>
          <a:p>
            <a:pPr eaLnBrk="1" hangingPunct="1"/>
            <a:r>
              <a:rPr lang="en-GB" altLang="en-US"/>
              <a:t>Then sort the bullet points into the categories. Ideally, your customer will have provided you with some clearly stated objectives, specific, measurable benefits and some recognised business changes that will enable them.</a:t>
            </a:r>
          </a:p>
          <a:p>
            <a:pPr eaLnBrk="1" hangingPunct="1"/>
            <a:r>
              <a:rPr lang="en-GB" altLang="en-US"/>
              <a:t>If they’ve listed features and the solution to be delivered then questions need to be asked. Is the requirement so simple that it doesn’t warrant the full bid effort or do we have the relationship to query the customer’s competence?</a:t>
            </a:r>
          </a:p>
          <a:p>
            <a:pPr eaLnBrk="1" hangingPunct="1"/>
            <a:r>
              <a:rPr lang="en-GB" altLang="en-US"/>
              <a:t>This will build up the right hand side of the diagram. </a:t>
            </a:r>
          </a:p>
          <a:p>
            <a:pPr eaLnBrk="1" hangingPunct="1"/>
            <a:r>
              <a:rPr lang="en-GB" altLang="en-US"/>
              <a:t>Meanwhile, your colleagues in the supplier units will be giving you the information to build up the left hand side, the recommended solution, its features and some likely business changes that the features will enable. This information also needs to be categorised.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D6D4E1A-6C3C-A5E6-D653-83C1F8316F9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97169A-148A-467A-83CD-DF845E74C88E}" type="slidenum">
              <a:rPr lang="en-US" altLang="en-US"/>
              <a:pPr eaLnBrk="1" hangingPunct="1"/>
              <a:t>12</a:t>
            </a:fld>
            <a:endParaRPr lang="en-US" altLang="en-US"/>
          </a:p>
        </p:txBody>
      </p:sp>
      <p:sp>
        <p:nvSpPr>
          <p:cNvPr id="31747" name="Rectangle 2">
            <a:extLst>
              <a:ext uri="{FF2B5EF4-FFF2-40B4-BE49-F238E27FC236}">
                <a16:creationId xmlns:a16="http://schemas.microsoft.com/office/drawing/2014/main" id="{88E8DABC-E2C8-A83B-8D58-CC8F98FC9DD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10107A57-732E-D1E0-F31F-CDE9DBB9241F}"/>
              </a:ext>
            </a:extLst>
          </p:cNvPr>
          <p:cNvSpPr>
            <a:spLocks noGrp="1" noChangeArrowheads="1"/>
          </p:cNvSpPr>
          <p:nvPr>
            <p:ph type="body" idx="1"/>
          </p:nvPr>
        </p:nvSpPr>
        <p:spPr>
          <a:xfrm>
            <a:off x="914400" y="4343400"/>
            <a:ext cx="5029200" cy="4114800"/>
          </a:xfrm>
          <a:noFill/>
        </p:spPr>
        <p:txBody>
          <a:bodyPr/>
          <a:lstStyle/>
          <a:p>
            <a:pPr eaLnBrk="1" hangingPunct="1"/>
            <a:r>
              <a:rPr lang="en-GB" altLang="en-US"/>
              <a:t>Once the bullet points have been sorted they will have to be whittled down to a manageable number. The final diagram is designed to add clarity to the text, not confuse everyone or give them eye-strain trying to read it. Tidy up the duplicates then look to prioritise the requirements. Within the ITT it may not be obvious which objectives and benefits are the most important. You may have to use the supporting documents. Better still, if possible, go ask the customer.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BE4D0E9-156A-21A6-19B2-813208E3A5F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2EDBD1-C6FF-41C2-BD53-6644BB39A3DE}" type="slidenum">
              <a:rPr lang="en-US" altLang="en-US"/>
              <a:pPr eaLnBrk="1" hangingPunct="1"/>
              <a:t>13</a:t>
            </a:fld>
            <a:endParaRPr lang="en-US" altLang="en-US"/>
          </a:p>
        </p:txBody>
      </p:sp>
      <p:sp>
        <p:nvSpPr>
          <p:cNvPr id="32771" name="Rectangle 2">
            <a:extLst>
              <a:ext uri="{FF2B5EF4-FFF2-40B4-BE49-F238E27FC236}">
                <a16:creationId xmlns:a16="http://schemas.microsoft.com/office/drawing/2014/main" id="{428DC66B-A2E8-ED66-FCAF-5BFC048E903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8D61F1CE-71F9-4D45-41BD-EB2506247110}"/>
              </a:ext>
            </a:extLst>
          </p:cNvPr>
          <p:cNvSpPr>
            <a:spLocks noGrp="1" noChangeArrowheads="1"/>
          </p:cNvSpPr>
          <p:nvPr>
            <p:ph type="body" idx="1"/>
          </p:nvPr>
        </p:nvSpPr>
        <p:spPr>
          <a:xfrm>
            <a:off x="914400" y="4343400"/>
            <a:ext cx="5029200" cy="4114800"/>
          </a:xfrm>
          <a:noFill/>
        </p:spPr>
        <p:txBody>
          <a:bodyPr/>
          <a:lstStyle/>
          <a:p>
            <a:pPr eaLnBrk="1" hangingPunct="1"/>
            <a:r>
              <a:rPr lang="en-GB" altLang="en-US"/>
              <a:t>Finally, it’s time to start building up the diagram. You need to be able to drag items around so choose your drawing package accordingly. You can even start with post-its on a white board if you like.</a:t>
            </a:r>
          </a:p>
          <a:p>
            <a:pPr eaLnBrk="1" hangingPunct="1"/>
            <a:r>
              <a:rPr lang="en-GB" altLang="en-US"/>
              <a:t>A software package that has been used successfully is Inspiration (available online from http://www.pmi.co.uk). It’s a mind mapping tool that retains connections as you move the boxes around. It also saves its diagrams as gif image files for inclusion in your documents. </a:t>
            </a:r>
          </a:p>
          <a:p>
            <a:pPr eaLnBrk="1" hangingPunct="1"/>
            <a:r>
              <a:rPr lang="en-GB" altLang="en-US"/>
              <a:t>You can also use Visio.</a:t>
            </a:r>
          </a:p>
          <a:p>
            <a:pPr eaLnBrk="1" hangingPunct="1"/>
            <a:r>
              <a:rPr lang="en-GB" altLang="en-US"/>
              <a:t>Start by putting all the bullets into their relevant column, Enabler, Feature, Activity, Outcome, Benefit, Objective, Driver.</a:t>
            </a:r>
          </a:p>
          <a:p>
            <a:pPr eaLnBrk="1" hangingPunct="1"/>
            <a:r>
              <a:rPr lang="en-GB" altLang="en-US"/>
              <a:t>Then look for groups, e.g. put the financial benefits together. Shuffle them into groups and start making the connections. Link the benefits to the objectives, the changes to the benefits and so 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393BFAA-5652-A141-DDC4-C9F2709E89D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40F550-46FC-4778-AA46-EF74EEA19064}" type="slidenum">
              <a:rPr lang="en-US" altLang="en-US"/>
              <a:pPr eaLnBrk="1" hangingPunct="1"/>
              <a:t>14</a:t>
            </a:fld>
            <a:endParaRPr lang="en-US" altLang="en-US"/>
          </a:p>
        </p:txBody>
      </p:sp>
      <p:sp>
        <p:nvSpPr>
          <p:cNvPr id="33795" name="Rectangle 2">
            <a:extLst>
              <a:ext uri="{FF2B5EF4-FFF2-40B4-BE49-F238E27FC236}">
                <a16:creationId xmlns:a16="http://schemas.microsoft.com/office/drawing/2014/main" id="{FAD34CC0-8C08-AF24-C9FD-DFD16008D60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9E4986F4-9FAA-F47F-6321-F29CE1F9514D}"/>
              </a:ext>
            </a:extLst>
          </p:cNvPr>
          <p:cNvSpPr>
            <a:spLocks noGrp="1" noChangeArrowheads="1"/>
          </p:cNvSpPr>
          <p:nvPr>
            <p:ph type="body" idx="1"/>
          </p:nvPr>
        </p:nvSpPr>
        <p:spPr>
          <a:xfrm>
            <a:off x="914400" y="4343400"/>
            <a:ext cx="5029200" cy="4114800"/>
          </a:xfrm>
          <a:noFill/>
        </p:spPr>
        <p:txBody>
          <a:bodyPr/>
          <a:lstStyle/>
          <a:p>
            <a:pPr eaLnBrk="1" hangingPunct="1"/>
            <a:r>
              <a:rPr lang="en-GB" altLang="en-US"/>
              <a:t>When you’ve made all the obvious connections, step back and look at what you’ve got. Chances are, there will be a number of dead-ends and gaps where the business changes are missing that ought to connect our features to the customer’s benefits.</a:t>
            </a:r>
          </a:p>
          <a:p>
            <a:pPr eaLnBrk="1" hangingPunct="1"/>
            <a:r>
              <a:rPr lang="en-GB" altLang="en-US"/>
              <a:t>If you have a feature that goes nowhere then you have to ask why we are trying to sell it. It apparently doesn’t deliver any business benefit so the customer is unlikely to want to buy it.</a:t>
            </a:r>
          </a:p>
          <a:p>
            <a:pPr eaLnBrk="1" hangingPunct="1"/>
            <a:r>
              <a:rPr lang="en-GB" altLang="en-US"/>
              <a:t>A benefit that hangs in the air is a missed opportunity. It’s something they want but our solution doesn’t deliver it. Go back to your supplier colleagues and see what they’ve got that will fulfil this need.</a:t>
            </a:r>
          </a:p>
          <a:p>
            <a:pPr eaLnBrk="1" hangingPunct="1"/>
            <a:r>
              <a:rPr lang="en-GB" altLang="en-US"/>
              <a:t>Look for the strong connections. Many links into a benefit or objective suggest that these are the things the customer really wants to see. It gives a hint to priorities that may not have been explicitly expressed. If one feature leads to many benefits or the key benefits the customer has chosen then it may be the ‘killer app’ in this case. It’s delivery needs to be recognised as very important and treated with the respect it deserves.</a:t>
            </a:r>
          </a:p>
          <a:p>
            <a:pPr eaLnBrk="1" hangingPunct="1"/>
            <a:r>
              <a:rPr lang="en-GB" altLang="en-US"/>
              <a:t>Choose one set of connections from solution to objective and highlight them in a different colour. Write some narrative to walk the customer through this path as an example of how the diagram works. Start from the right, explaining HOW they get their objective.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79748C8-C2B7-4175-871C-DC6CC20228DF}"/>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7D1BD8-E2BD-4CD0-BE22-A23D9CCEB442}" type="slidenum">
              <a:rPr lang="en-US" altLang="en-US" sz="1300"/>
              <a:pPr>
                <a:spcBef>
                  <a:spcPct val="0"/>
                </a:spcBef>
              </a:pPr>
              <a:t>15</a:t>
            </a:fld>
            <a:endParaRPr lang="en-US" altLang="en-US" sz="1300"/>
          </a:p>
        </p:txBody>
      </p:sp>
      <p:sp>
        <p:nvSpPr>
          <p:cNvPr id="27651" name="Rectangle 2">
            <a:extLst>
              <a:ext uri="{FF2B5EF4-FFF2-40B4-BE49-F238E27FC236}">
                <a16:creationId xmlns:a16="http://schemas.microsoft.com/office/drawing/2014/main" id="{4BAC84DD-77F9-4BDE-ADA3-EE748E01AE43}"/>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0DFA6D8-C105-4C30-A4E7-67A32A9BE43E}"/>
              </a:ext>
            </a:extLst>
          </p:cNvPr>
          <p:cNvSpPr>
            <a:spLocks noGrp="1" noChangeArrowheads="1"/>
          </p:cNvSpPr>
          <p:nvPr>
            <p:ph type="body" idx="1"/>
          </p:nvPr>
        </p:nvSpPr>
        <p:spPr>
          <a:xfrm>
            <a:off x="947738" y="4860925"/>
            <a:ext cx="5203825" cy="4605338"/>
          </a:xfrm>
          <a:noFill/>
        </p:spPr>
        <p:txBody>
          <a:bodyPr/>
          <a:lstStyle/>
          <a:p>
            <a:pPr eaLnBrk="1" hangingPunct="1"/>
            <a:r>
              <a:rPr lang="en-GB" altLang="en-US" dirty="0"/>
              <a:t>This example comes from a Local Government Partnership programme in the late 90s when ‘</a:t>
            </a:r>
            <a:r>
              <a:rPr lang="en-GB" altLang="en-US" dirty="0" err="1"/>
              <a:t>Barnsford</a:t>
            </a:r>
            <a:r>
              <a:rPr lang="en-GB" altLang="en-US" dirty="0"/>
              <a:t>’ Metropolitan Borough Council sought an international ICT supplier as a partner to help them provide services to the people of the borough.</a:t>
            </a:r>
          </a:p>
          <a:p>
            <a:pPr eaLnBrk="1" hangingPunct="1"/>
            <a:r>
              <a:rPr lang="en-GB" altLang="en-US" dirty="0"/>
              <a:t>The high-level strategic objectives are taken from the Council’s Invitation to Tender Executive Summary. The ITT listed them as concise bullet points in no particular order or prioritisation.</a:t>
            </a:r>
          </a:p>
          <a:p>
            <a:pPr eaLnBrk="1" hangingPunct="1"/>
            <a:r>
              <a:rPr lang="en-GB" altLang="en-US" dirty="0"/>
              <a:t>When put into the BDN it became obvious that the original ‘objectives’ were a mixture of strategic objectives, benefits and business changes.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21AAD2D-50D5-BE3B-71FF-52DF94E1151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2FF871-C123-4AFD-B33C-688AA5FEDF68}" type="slidenum">
              <a:rPr lang="en-US" altLang="en-US"/>
              <a:pPr eaLnBrk="1" hangingPunct="1"/>
              <a:t>16</a:t>
            </a:fld>
            <a:endParaRPr lang="en-US" altLang="en-US"/>
          </a:p>
        </p:txBody>
      </p:sp>
      <p:sp>
        <p:nvSpPr>
          <p:cNvPr id="34819" name="Rectangle 2">
            <a:extLst>
              <a:ext uri="{FF2B5EF4-FFF2-40B4-BE49-F238E27FC236}">
                <a16:creationId xmlns:a16="http://schemas.microsoft.com/office/drawing/2014/main" id="{047809B8-5122-0F6D-12C8-0AA61BA9B03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304F6B-EBC4-D648-2A45-E0930335782B}"/>
              </a:ext>
            </a:extLst>
          </p:cNvPr>
          <p:cNvSpPr>
            <a:spLocks noGrp="1" noChangeArrowheads="1"/>
          </p:cNvSpPr>
          <p:nvPr>
            <p:ph type="body" idx="1"/>
          </p:nvPr>
        </p:nvSpPr>
        <p:spPr>
          <a:xfrm>
            <a:off x="914400" y="4343400"/>
            <a:ext cx="5029200" cy="4114800"/>
          </a:xfrm>
          <a:noFill/>
        </p:spPr>
        <p:txBody>
          <a:bodyPr/>
          <a:lstStyle/>
          <a:p>
            <a:pPr eaLnBrk="1" hangingPunct="1"/>
            <a:r>
              <a:rPr lang="en-GB" altLang="en-US" dirty="0"/>
              <a:t>Confirm the diagram within the bid team. Have you got a fair and attractive representation of the solution and its impact.</a:t>
            </a:r>
          </a:p>
          <a:p>
            <a:pPr eaLnBrk="1" hangingPunct="1"/>
            <a:r>
              <a:rPr lang="en-GB" altLang="en-US" dirty="0"/>
              <a:t>If you have the relationship then confirm the whole thing with the customer.</a:t>
            </a:r>
          </a:p>
          <a:p>
            <a:pPr eaLnBrk="1" hangingPunct="1"/>
            <a:r>
              <a:rPr lang="en-GB" altLang="en-US" dirty="0"/>
              <a:t>Make sure the diagram fits with the text you’ve written.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BB1D96B-8CCE-4902-ABAA-CBD90561386F}"/>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DDCE73-6872-403A-911C-83D91B32300E}" type="slidenum">
              <a:rPr lang="en-US" altLang="en-US" sz="1300"/>
              <a:pPr>
                <a:spcBef>
                  <a:spcPct val="0"/>
                </a:spcBef>
              </a:pPr>
              <a:t>17</a:t>
            </a:fld>
            <a:endParaRPr lang="en-US" altLang="en-US" sz="1300"/>
          </a:p>
        </p:txBody>
      </p:sp>
      <p:sp>
        <p:nvSpPr>
          <p:cNvPr id="29699" name="Rectangle 2">
            <a:extLst>
              <a:ext uri="{FF2B5EF4-FFF2-40B4-BE49-F238E27FC236}">
                <a16:creationId xmlns:a16="http://schemas.microsoft.com/office/drawing/2014/main" id="{D4BA7FB7-6E19-4423-BBC0-9BEC9CE699A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487BD3E-8FB1-4C56-A43C-232CBB861F53}"/>
              </a:ext>
            </a:extLst>
          </p:cNvPr>
          <p:cNvSpPr>
            <a:spLocks noGrp="1" noChangeArrowheads="1"/>
          </p:cNvSpPr>
          <p:nvPr>
            <p:ph type="body" idx="1"/>
          </p:nvPr>
        </p:nvSpPr>
        <p:spPr>
          <a:xfrm>
            <a:off x="947738" y="4860925"/>
            <a:ext cx="5203825" cy="4605338"/>
          </a:xfrm>
          <a:noFill/>
        </p:spPr>
        <p:txBody>
          <a:bodyPr/>
          <a:lstStyle/>
          <a:p>
            <a:pPr eaLnBrk="1" hangingPunct="1"/>
            <a:r>
              <a:rPr lang="en-GB" altLang="en-US"/>
              <a:t>Global Telecom was one of the international suppliers who responded to the Council’s ITT. </a:t>
            </a:r>
          </a:p>
          <a:p>
            <a:pPr eaLnBrk="1" hangingPunct="1"/>
            <a:r>
              <a:rPr lang="en-GB" altLang="en-US"/>
              <a:t>At the high-level, GT’s partnership would deliver a variety of features; consultancy, support, etc. The bid response to the ITT showed graphically how the parts of the solution were connected to BMBC’s requirements. For the sake of a commercial bid it was vital that there were no dead-ends in the diagram. All the features delivered value that the customer would recognise and no requirements were left un-fulfilled. On this diagram GT’s deliverables are outlined in red to separate them from the Council’s requirements.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0C89A76-4F74-4F1F-AF1F-A37C2DC4AA3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0C3255-5FBB-4434-B2BE-28E5DAC5E84E}" type="slidenum">
              <a:rPr lang="en-US" altLang="en-US"/>
              <a:pPr eaLnBrk="1" hangingPunct="1"/>
              <a:t>18</a:t>
            </a:fld>
            <a:endParaRPr lang="en-US" altLang="en-US"/>
          </a:p>
        </p:txBody>
      </p:sp>
      <p:sp>
        <p:nvSpPr>
          <p:cNvPr id="35843" name="Rectangle 2">
            <a:extLst>
              <a:ext uri="{FF2B5EF4-FFF2-40B4-BE49-F238E27FC236}">
                <a16:creationId xmlns:a16="http://schemas.microsoft.com/office/drawing/2014/main" id="{B3C6C918-2D08-C27D-0F40-414F1AAD2FA3}"/>
              </a:ext>
            </a:extLst>
          </p:cNvPr>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5844" name="Rectangle 3">
            <a:extLst>
              <a:ext uri="{FF2B5EF4-FFF2-40B4-BE49-F238E27FC236}">
                <a16:creationId xmlns:a16="http://schemas.microsoft.com/office/drawing/2014/main" id="{9E880626-A74A-9E87-4B52-DA194E4F9126}"/>
              </a:ext>
            </a:extLst>
          </p:cNvPr>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39775" eaLnBrk="0" hangingPunct="0">
              <a:defRPr>
                <a:solidFill>
                  <a:schemeClr val="tx1"/>
                </a:solidFill>
                <a:latin typeface="Arial" panose="020B0604020202020204" pitchFamily="34" charset="0"/>
              </a:defRPr>
            </a:lvl1pPr>
            <a:lvl2pPr marL="742950" indent="-285750" defTabSz="739775" eaLnBrk="0" hangingPunct="0">
              <a:defRPr>
                <a:solidFill>
                  <a:schemeClr val="tx1"/>
                </a:solidFill>
                <a:latin typeface="Arial" panose="020B0604020202020204" pitchFamily="34" charset="0"/>
              </a:defRPr>
            </a:lvl2pPr>
            <a:lvl3pPr marL="1143000" indent="-228600" defTabSz="739775" eaLnBrk="0" hangingPunct="0">
              <a:defRPr>
                <a:solidFill>
                  <a:schemeClr val="tx1"/>
                </a:solidFill>
                <a:latin typeface="Arial" panose="020B0604020202020204" pitchFamily="34" charset="0"/>
              </a:defRPr>
            </a:lvl3pPr>
            <a:lvl4pPr marL="1600200" indent="-228600" defTabSz="739775" eaLnBrk="0" hangingPunct="0">
              <a:defRPr>
                <a:solidFill>
                  <a:schemeClr val="tx1"/>
                </a:solidFill>
                <a:latin typeface="Arial" panose="020B0604020202020204" pitchFamily="34" charset="0"/>
              </a:defRPr>
            </a:lvl4pPr>
            <a:lvl5pPr marL="2057400" indent="-228600" defTabSz="739775" eaLnBrk="0" hangingPunct="0">
              <a:defRPr>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panose="02020603050405020304" pitchFamily="18" charset="0"/>
              </a:rPr>
              <a:t>42</a:t>
            </a:r>
          </a:p>
        </p:txBody>
      </p:sp>
      <p:sp>
        <p:nvSpPr>
          <p:cNvPr id="35845" name="Rectangle 4">
            <a:extLst>
              <a:ext uri="{FF2B5EF4-FFF2-40B4-BE49-F238E27FC236}">
                <a16:creationId xmlns:a16="http://schemas.microsoft.com/office/drawing/2014/main" id="{7AC91A97-E55C-7830-D5F7-BFCC481AA24F}"/>
              </a:ext>
            </a:extLst>
          </p:cNvPr>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5846" name="Rectangle 5">
            <a:extLst>
              <a:ext uri="{FF2B5EF4-FFF2-40B4-BE49-F238E27FC236}">
                <a16:creationId xmlns:a16="http://schemas.microsoft.com/office/drawing/2014/main" id="{1E5B52BD-73C6-5AFB-C91E-B0A14FDCF9AC}"/>
              </a:ext>
            </a:extLst>
          </p:cNvPr>
          <p:cNvSpPr>
            <a:spLocks noChangeArrowheads="1"/>
          </p:cNvSpPr>
          <p:nvPr/>
        </p:nvSpPr>
        <p:spPr bwMode="auto">
          <a:xfrm>
            <a:off x="-1588" y="0"/>
            <a:ext cx="29718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5847" name="Rectangle 6">
            <a:extLst>
              <a:ext uri="{FF2B5EF4-FFF2-40B4-BE49-F238E27FC236}">
                <a16:creationId xmlns:a16="http://schemas.microsoft.com/office/drawing/2014/main" id="{15A4AC7C-360C-0BA0-766E-AC8196D13C01}"/>
              </a:ext>
            </a:extLst>
          </p:cNvPr>
          <p:cNvSpPr>
            <a:spLocks noGrp="1" noRot="1" noChangeAspect="1" noChangeArrowheads="1" noTextEdit="1"/>
          </p:cNvSpPr>
          <p:nvPr>
            <p:ph type="sldImg"/>
          </p:nvPr>
        </p:nvSpPr>
        <p:spPr>
          <a:ln w="12700" cap="flat">
            <a:solidFill>
              <a:schemeClr val="tx1"/>
            </a:solidFill>
          </a:ln>
        </p:spPr>
      </p:sp>
      <p:sp>
        <p:nvSpPr>
          <p:cNvPr id="35848" name="Rectangle 7">
            <a:extLst>
              <a:ext uri="{FF2B5EF4-FFF2-40B4-BE49-F238E27FC236}">
                <a16:creationId xmlns:a16="http://schemas.microsoft.com/office/drawing/2014/main" id="{FC1DD247-CA2C-BFC3-F60F-15F2C882A9D6}"/>
              </a:ext>
            </a:extLst>
          </p:cNvPr>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12700">
                <a:solidFill>
                  <a:schemeClr val="tx1"/>
                </a:solidFill>
                <a:miter lim="800000"/>
                <a:headEnd/>
                <a:tailEnd/>
              </a14:hiddenLine>
            </a:ext>
          </a:extLst>
        </p:spPr>
        <p:txBody>
          <a:bodyPr lIns="84138" tIns="44450" rIns="84138" bIns="44450"/>
          <a:lstStyle/>
          <a:p>
            <a:pPr eaLnBrk="1" hangingPunct="1">
              <a:lnSpc>
                <a:spcPct val="89000"/>
              </a:lnSpc>
            </a:pPr>
            <a:r>
              <a:rPr lang="en-GB" altLang="en-US"/>
              <a:t>Don’t forget the people aspects. Make sure you haven’t invented your bid while sitting alone in your ivory tower.</a:t>
            </a:r>
          </a:p>
          <a:p>
            <a:pPr eaLnBrk="1" hangingPunct="1">
              <a:lnSpc>
                <a:spcPct val="89000"/>
              </a:lnSpc>
            </a:pPr>
            <a:r>
              <a:rPr lang="en-GB" altLang="en-US"/>
              <a:t>Also make sure the customer understands that this isn’t a silver bullet remedy to all their problems. They’ve got a bit of work to do too if the project is to be successful.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12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marL="0" marR="0" lvl="0" indent="0" algn="r" defTabSz="7620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Calibri"/>
                <a:ea typeface="+mn-ea"/>
                <a:cs typeface="+mn-cs"/>
              </a:rPr>
              <a:t>1</a:t>
            </a:r>
          </a:p>
        </p:txBody>
      </p:sp>
      <p:sp>
        <p:nvSpPr>
          <p:cNvPr id="512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12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126" name="Rectangle 6"/>
          <p:cNvSpPr>
            <a:spLocks noGrp="1" noRot="1" noChangeAspect="1" noChangeArrowheads="1" noTextEdit="1"/>
          </p:cNvSpPr>
          <p:nvPr>
            <p:ph type="sldImg"/>
          </p:nvPr>
        </p:nvSpPr>
        <p:spPr>
          <a:xfrm>
            <a:off x="393700" y="692150"/>
            <a:ext cx="6070600" cy="3416300"/>
          </a:xfrm>
          <a:ln cap="flat"/>
        </p:spPr>
      </p:sp>
      <p:sp>
        <p:nvSpPr>
          <p:cNvPr id="5127" name="Rectangle 7"/>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89473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D5F243E-F491-DCFC-250B-C9D04D98BD0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9D0324-B40A-4527-8B22-BFD25B761130}" type="slidenum">
              <a:rPr lang="en-US" altLang="en-US"/>
              <a:pPr eaLnBrk="1" hangingPunct="1"/>
              <a:t>2</a:t>
            </a:fld>
            <a:endParaRPr lang="en-US" altLang="en-US"/>
          </a:p>
        </p:txBody>
      </p:sp>
      <p:sp>
        <p:nvSpPr>
          <p:cNvPr id="22531" name="Rectangle 2">
            <a:extLst>
              <a:ext uri="{FF2B5EF4-FFF2-40B4-BE49-F238E27FC236}">
                <a16:creationId xmlns:a16="http://schemas.microsoft.com/office/drawing/2014/main" id="{76B85B0E-6F52-45F4-9E16-AAD8DFDF5A6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255CC753-5803-7E6A-E3B5-D91207B9FCB5}"/>
              </a:ext>
            </a:extLst>
          </p:cNvPr>
          <p:cNvSpPr>
            <a:spLocks noGrp="1" noChangeArrowheads="1"/>
          </p:cNvSpPr>
          <p:nvPr>
            <p:ph type="body" idx="1"/>
          </p:nvPr>
        </p:nvSpPr>
        <p:spPr>
          <a:xfrm>
            <a:off x="914400" y="4343400"/>
            <a:ext cx="5029200" cy="4114800"/>
          </a:xfrm>
          <a:noFill/>
        </p:spPr>
        <p:txBody>
          <a:bodyPr/>
          <a:lstStyle/>
          <a:p>
            <a:pPr eaLnBrk="1" hangingPunct="1">
              <a:spcBef>
                <a:spcPts val="500"/>
              </a:spcBef>
              <a:spcAft>
                <a:spcPts val="500"/>
              </a:spcAft>
            </a:pPr>
            <a:r>
              <a:rPr lang="en-GB" altLang="en-US" dirty="0"/>
              <a:t>Basing the bid on customer benefits puts it in a context they will appreciate.</a:t>
            </a:r>
          </a:p>
          <a:p>
            <a:pPr eaLnBrk="1" hangingPunct="1">
              <a:spcBef>
                <a:spcPts val="500"/>
              </a:spcBef>
              <a:spcAft>
                <a:spcPts val="500"/>
              </a:spcAft>
            </a:pPr>
            <a:r>
              <a:rPr lang="en-GB" altLang="en-US" dirty="0"/>
              <a:t>It shows the connection between our solution and their primary objectives, business drivers or aims. </a:t>
            </a:r>
          </a:p>
          <a:p>
            <a:pPr eaLnBrk="1" hangingPunct="1">
              <a:spcBef>
                <a:spcPts val="500"/>
              </a:spcBef>
              <a:spcAft>
                <a:spcPts val="500"/>
              </a:spcAft>
            </a:pPr>
            <a:r>
              <a:rPr lang="en-GB" altLang="en-US" dirty="0"/>
              <a:t>It highlights the benefits they want to see in terms they recognise.</a:t>
            </a:r>
          </a:p>
          <a:p>
            <a:pPr eaLnBrk="1" hangingPunct="1">
              <a:spcBef>
                <a:spcPts val="500"/>
              </a:spcBef>
              <a:spcAft>
                <a:spcPts val="500"/>
              </a:spcAft>
            </a:pPr>
            <a:r>
              <a:rPr lang="en-GB" altLang="en-US" dirty="0"/>
              <a:t>It forms a solid base on which to build collaborative partnership. </a:t>
            </a:r>
          </a:p>
          <a:p>
            <a:pPr eaLnBrk="1" hangingPunct="1"/>
            <a:endParaRPr lang="en-GB"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A5C39E-6B5C-4E07-8992-0B704F9134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42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2102D17-624F-660A-71BD-B4154F1F3FE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3F3B75-62E1-4696-B28E-6BBE41079336}" type="slidenum">
              <a:rPr lang="en-US" altLang="en-US"/>
              <a:pPr eaLnBrk="1" hangingPunct="1"/>
              <a:t>3</a:t>
            </a:fld>
            <a:endParaRPr lang="en-US" altLang="en-US"/>
          </a:p>
        </p:txBody>
      </p:sp>
      <p:sp>
        <p:nvSpPr>
          <p:cNvPr id="23555" name="Rectangle 2">
            <a:extLst>
              <a:ext uri="{FF2B5EF4-FFF2-40B4-BE49-F238E27FC236}">
                <a16:creationId xmlns:a16="http://schemas.microsoft.com/office/drawing/2014/main" id="{60A47194-6F1C-7E31-EF98-60A742911531}"/>
              </a:ext>
            </a:extLst>
          </p:cNvPr>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3556" name="Rectangle 3">
            <a:extLst>
              <a:ext uri="{FF2B5EF4-FFF2-40B4-BE49-F238E27FC236}">
                <a16:creationId xmlns:a16="http://schemas.microsoft.com/office/drawing/2014/main" id="{EED2235A-3C62-F7A9-2D81-FE62FFAE1183}"/>
              </a:ext>
            </a:extLst>
          </p:cNvPr>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39775" eaLnBrk="0" hangingPunct="0">
              <a:defRPr>
                <a:solidFill>
                  <a:schemeClr val="tx1"/>
                </a:solidFill>
                <a:latin typeface="Arial" panose="020B0604020202020204" pitchFamily="34" charset="0"/>
              </a:defRPr>
            </a:lvl1pPr>
            <a:lvl2pPr marL="742950" indent="-285750" defTabSz="739775" eaLnBrk="0" hangingPunct="0">
              <a:defRPr>
                <a:solidFill>
                  <a:schemeClr val="tx1"/>
                </a:solidFill>
                <a:latin typeface="Arial" panose="020B0604020202020204" pitchFamily="34" charset="0"/>
              </a:defRPr>
            </a:lvl2pPr>
            <a:lvl3pPr marL="1143000" indent="-228600" defTabSz="739775" eaLnBrk="0" hangingPunct="0">
              <a:defRPr>
                <a:solidFill>
                  <a:schemeClr val="tx1"/>
                </a:solidFill>
                <a:latin typeface="Arial" panose="020B0604020202020204" pitchFamily="34" charset="0"/>
              </a:defRPr>
            </a:lvl3pPr>
            <a:lvl4pPr marL="1600200" indent="-228600" defTabSz="739775" eaLnBrk="0" hangingPunct="0">
              <a:defRPr>
                <a:solidFill>
                  <a:schemeClr val="tx1"/>
                </a:solidFill>
                <a:latin typeface="Arial" panose="020B0604020202020204" pitchFamily="34" charset="0"/>
              </a:defRPr>
            </a:lvl4pPr>
            <a:lvl5pPr marL="2057400" indent="-228600" defTabSz="739775" eaLnBrk="0" hangingPunct="0">
              <a:defRPr>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panose="02020603050405020304" pitchFamily="18" charset="0"/>
              </a:rPr>
              <a:t>6</a:t>
            </a:r>
          </a:p>
        </p:txBody>
      </p:sp>
      <p:sp>
        <p:nvSpPr>
          <p:cNvPr id="23557" name="Rectangle 4">
            <a:extLst>
              <a:ext uri="{FF2B5EF4-FFF2-40B4-BE49-F238E27FC236}">
                <a16:creationId xmlns:a16="http://schemas.microsoft.com/office/drawing/2014/main" id="{5C852AE6-A0BB-4307-B194-4605D5C7F964}"/>
              </a:ext>
            </a:extLst>
          </p:cNvPr>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3558" name="Rectangle 5">
            <a:extLst>
              <a:ext uri="{FF2B5EF4-FFF2-40B4-BE49-F238E27FC236}">
                <a16:creationId xmlns:a16="http://schemas.microsoft.com/office/drawing/2014/main" id="{21AC72CD-49F9-34AD-398B-0D7DDEBCAC45}"/>
              </a:ext>
            </a:extLst>
          </p:cNvPr>
          <p:cNvSpPr>
            <a:spLocks noChangeArrowheads="1"/>
          </p:cNvSpPr>
          <p:nvPr/>
        </p:nvSpPr>
        <p:spPr bwMode="auto">
          <a:xfrm>
            <a:off x="-1588" y="0"/>
            <a:ext cx="29718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3559" name="Rectangle 6">
            <a:extLst>
              <a:ext uri="{FF2B5EF4-FFF2-40B4-BE49-F238E27FC236}">
                <a16:creationId xmlns:a16="http://schemas.microsoft.com/office/drawing/2014/main" id="{CF75100B-FF88-699D-D600-84F55878ED08}"/>
              </a:ext>
            </a:extLst>
          </p:cNvPr>
          <p:cNvSpPr>
            <a:spLocks noGrp="1" noRot="1" noChangeAspect="1" noChangeArrowheads="1" noTextEdit="1"/>
          </p:cNvSpPr>
          <p:nvPr>
            <p:ph type="sldImg"/>
          </p:nvPr>
        </p:nvSpPr>
        <p:spPr>
          <a:ln w="12700" cap="flat">
            <a:solidFill>
              <a:schemeClr val="tx1"/>
            </a:solidFill>
          </a:ln>
        </p:spPr>
      </p:sp>
      <p:sp>
        <p:nvSpPr>
          <p:cNvPr id="23560" name="Rectangle 7">
            <a:extLst>
              <a:ext uri="{FF2B5EF4-FFF2-40B4-BE49-F238E27FC236}">
                <a16:creationId xmlns:a16="http://schemas.microsoft.com/office/drawing/2014/main" id="{54DDB4B1-4782-8C88-1849-C08BE0D2DC7A}"/>
              </a:ext>
            </a:extLst>
          </p:cNvPr>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12700">
                <a:solidFill>
                  <a:schemeClr val="tx1"/>
                </a:solidFill>
                <a:miter lim="800000"/>
                <a:headEnd/>
                <a:tailEnd/>
              </a14:hiddenLine>
            </a:ext>
          </a:extLst>
        </p:spPr>
        <p:txBody>
          <a:bodyPr lIns="84138" tIns="44450" rIns="84138" bIns="44450"/>
          <a:lstStyle/>
          <a:p>
            <a:pPr eaLnBrk="1" hangingPunct="1">
              <a:lnSpc>
                <a:spcPct val="89000"/>
              </a:lnSpc>
            </a:pPr>
            <a:r>
              <a:rPr lang="en-GB" altLang="en-US" dirty="0"/>
              <a:t>But before we get too involved in the process, a few explanations.</a:t>
            </a:r>
          </a:p>
          <a:p>
            <a:pPr eaLnBrk="1" hangingPunct="1">
              <a:lnSpc>
                <a:spcPct val="89000"/>
              </a:lnSpc>
            </a:pPr>
            <a:r>
              <a:rPr lang="en-GB" altLang="en-US" dirty="0"/>
              <a:t>Benefits Management according to Cranfield University  is ‘a process of organising and managing such that potential benefits are actually realised.’ I say that it’s the best application of scarce resources to select and deliver appropriate benefits to identified stakeholders. ‘Best use’ is basically management, it’s the ‘appropriate’ and ‘identified’ that makes BM special.</a:t>
            </a:r>
          </a:p>
          <a:p>
            <a:pPr eaLnBrk="1" hangingPunct="1">
              <a:lnSpc>
                <a:spcPct val="89000"/>
              </a:lnSpc>
            </a:pPr>
            <a:r>
              <a:rPr lang="en-GB" altLang="en-US" dirty="0"/>
              <a:t>It means optimising the benefits from business change, not kit installation.</a:t>
            </a:r>
          </a:p>
          <a:p>
            <a:pPr eaLnBrk="1" hangingPunct="1">
              <a:lnSpc>
                <a:spcPct val="89000"/>
              </a:lnSpc>
            </a:pPr>
            <a:r>
              <a:rPr lang="en-GB" altLang="en-US" dirty="0"/>
              <a:t>Though it started as an additional work package to any old IT project, the concept has grown into a very strong business strategy tool. It helps you do the right things for the right reasons.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BF4142-B2C3-1842-7CEA-C69FF1FBF3C8}"/>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CB9F2B-9756-44EF-BE62-0AE2539370BC}" type="slidenum">
              <a:rPr lang="en-US" altLang="en-US"/>
              <a:pPr eaLnBrk="1" hangingPunct="1"/>
              <a:t>4</a:t>
            </a:fld>
            <a:endParaRPr lang="en-US" altLang="en-US"/>
          </a:p>
        </p:txBody>
      </p:sp>
      <p:sp>
        <p:nvSpPr>
          <p:cNvPr id="24579" name="Rectangle 2">
            <a:extLst>
              <a:ext uri="{FF2B5EF4-FFF2-40B4-BE49-F238E27FC236}">
                <a16:creationId xmlns:a16="http://schemas.microsoft.com/office/drawing/2014/main" id="{3820FCE7-9F68-9541-8A29-9738960E6D88}"/>
              </a:ext>
            </a:extLst>
          </p:cNvPr>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580" name="Rectangle 3">
            <a:extLst>
              <a:ext uri="{FF2B5EF4-FFF2-40B4-BE49-F238E27FC236}">
                <a16:creationId xmlns:a16="http://schemas.microsoft.com/office/drawing/2014/main" id="{80D7CD79-9BD8-3BFB-E93F-2831E89FEF14}"/>
              </a:ext>
            </a:extLst>
          </p:cNvPr>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39775" eaLnBrk="0" hangingPunct="0">
              <a:defRPr>
                <a:solidFill>
                  <a:schemeClr val="tx1"/>
                </a:solidFill>
                <a:latin typeface="Arial" panose="020B0604020202020204" pitchFamily="34" charset="0"/>
              </a:defRPr>
            </a:lvl1pPr>
            <a:lvl2pPr marL="742950" indent="-285750" defTabSz="739775" eaLnBrk="0" hangingPunct="0">
              <a:defRPr>
                <a:solidFill>
                  <a:schemeClr val="tx1"/>
                </a:solidFill>
                <a:latin typeface="Arial" panose="020B0604020202020204" pitchFamily="34" charset="0"/>
              </a:defRPr>
            </a:lvl2pPr>
            <a:lvl3pPr marL="1143000" indent="-228600" defTabSz="739775" eaLnBrk="0" hangingPunct="0">
              <a:defRPr>
                <a:solidFill>
                  <a:schemeClr val="tx1"/>
                </a:solidFill>
                <a:latin typeface="Arial" panose="020B0604020202020204" pitchFamily="34" charset="0"/>
              </a:defRPr>
            </a:lvl3pPr>
            <a:lvl4pPr marL="1600200" indent="-228600" defTabSz="739775" eaLnBrk="0" hangingPunct="0">
              <a:defRPr>
                <a:solidFill>
                  <a:schemeClr val="tx1"/>
                </a:solidFill>
                <a:latin typeface="Arial" panose="020B0604020202020204" pitchFamily="34" charset="0"/>
              </a:defRPr>
            </a:lvl4pPr>
            <a:lvl5pPr marL="2057400" indent="-228600" defTabSz="739775" eaLnBrk="0" hangingPunct="0">
              <a:defRPr>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1000" i="1">
                <a:latin typeface="Times" panose="02020603050405020304" pitchFamily="18" charset="0"/>
              </a:rPr>
              <a:t>7</a:t>
            </a:r>
          </a:p>
        </p:txBody>
      </p:sp>
      <p:sp>
        <p:nvSpPr>
          <p:cNvPr id="24581" name="Rectangle 4">
            <a:extLst>
              <a:ext uri="{FF2B5EF4-FFF2-40B4-BE49-F238E27FC236}">
                <a16:creationId xmlns:a16="http://schemas.microsoft.com/office/drawing/2014/main" id="{8920BF8A-AC17-0491-5201-A1EB87ABBBD2}"/>
              </a:ext>
            </a:extLst>
          </p:cNvPr>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582" name="Rectangle 5">
            <a:extLst>
              <a:ext uri="{FF2B5EF4-FFF2-40B4-BE49-F238E27FC236}">
                <a16:creationId xmlns:a16="http://schemas.microsoft.com/office/drawing/2014/main" id="{55B9C682-0AE1-E93B-7390-87F8E15F7042}"/>
              </a:ext>
            </a:extLst>
          </p:cNvPr>
          <p:cNvSpPr>
            <a:spLocks noChangeArrowheads="1"/>
          </p:cNvSpPr>
          <p:nvPr/>
        </p:nvSpPr>
        <p:spPr bwMode="auto">
          <a:xfrm>
            <a:off x="-1588" y="0"/>
            <a:ext cx="29718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583" name="Rectangle 6">
            <a:extLst>
              <a:ext uri="{FF2B5EF4-FFF2-40B4-BE49-F238E27FC236}">
                <a16:creationId xmlns:a16="http://schemas.microsoft.com/office/drawing/2014/main" id="{5B02C74C-395C-5B1B-BD68-FC3613D1A191}"/>
              </a:ext>
            </a:extLst>
          </p:cNvPr>
          <p:cNvSpPr>
            <a:spLocks noGrp="1" noRot="1" noChangeAspect="1" noChangeArrowheads="1" noTextEdit="1"/>
          </p:cNvSpPr>
          <p:nvPr>
            <p:ph type="sldImg"/>
          </p:nvPr>
        </p:nvSpPr>
        <p:spPr>
          <a:ln w="12700" cap="flat">
            <a:solidFill>
              <a:schemeClr val="tx1"/>
            </a:solidFill>
          </a:ln>
        </p:spPr>
      </p:sp>
      <p:sp>
        <p:nvSpPr>
          <p:cNvPr id="24584" name="Rectangle 7">
            <a:extLst>
              <a:ext uri="{FF2B5EF4-FFF2-40B4-BE49-F238E27FC236}">
                <a16:creationId xmlns:a16="http://schemas.microsoft.com/office/drawing/2014/main" id="{0CF6797D-6749-CD7F-BE88-039C18741C9F}"/>
              </a:ext>
            </a:extLst>
          </p:cNvPr>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12700">
                <a:solidFill>
                  <a:schemeClr val="tx1"/>
                </a:solidFill>
                <a:miter lim="800000"/>
                <a:headEnd/>
                <a:tailEnd/>
              </a14:hiddenLine>
            </a:ext>
          </a:extLst>
        </p:spPr>
        <p:txBody>
          <a:bodyPr lIns="84138" tIns="44450" rIns="84138" bIns="44450"/>
          <a:lstStyle/>
          <a:p>
            <a:pPr eaLnBrk="1" hangingPunct="1">
              <a:lnSpc>
                <a:spcPct val="89000"/>
              </a:lnSpc>
            </a:pPr>
            <a:r>
              <a:rPr lang="en-GB" altLang="en-US"/>
              <a:t>What’s meant by the word benefit? </a:t>
            </a:r>
          </a:p>
          <a:p>
            <a:pPr eaLnBrk="1" hangingPunct="1">
              <a:lnSpc>
                <a:spcPct val="89000"/>
              </a:lnSpc>
            </a:pPr>
            <a:r>
              <a:rPr lang="en-GB" altLang="en-US"/>
              <a:t>Here, it’s defined as ‘an advantageous change realised from the transformation of resources to deliver new or improved value adding activity.’</a:t>
            </a:r>
          </a:p>
          <a:p>
            <a:pPr eaLnBrk="1" hangingPunct="1">
              <a:lnSpc>
                <a:spcPct val="89000"/>
              </a:lnSpc>
            </a:pPr>
            <a:r>
              <a:rPr lang="en-GB" altLang="en-US"/>
              <a:t>More simply, it’s whatever a stakeholder perceives to be of value. Two key points here, the stakeholder is a key player with influence and perception wins over facts every time. </a:t>
            </a:r>
          </a:p>
          <a:p>
            <a:pPr eaLnBrk="1" hangingPunct="1">
              <a:lnSpc>
                <a:spcPct val="89000"/>
              </a:lnSpc>
            </a:pPr>
            <a:r>
              <a:rPr lang="en-GB" altLang="en-US"/>
              <a:t>In simple terms, it is expressed in ‘doing words’. Note the careful use of words. Make sure there is a clear statement of the benefit, i.e. what makes it worthwhile. Get away from features and outcomes.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189B47B-A2DD-E6BC-32EC-BDD7410F796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3A1BD6-7632-42A4-B3FF-48FAC5D3CC80}" type="slidenum">
              <a:rPr lang="en-US" altLang="en-US"/>
              <a:pPr eaLnBrk="1" hangingPunct="1"/>
              <a:t>5</a:t>
            </a:fld>
            <a:endParaRPr lang="en-US" altLang="en-US"/>
          </a:p>
        </p:txBody>
      </p:sp>
      <p:sp>
        <p:nvSpPr>
          <p:cNvPr id="25603" name="Rectangle 2">
            <a:extLst>
              <a:ext uri="{FF2B5EF4-FFF2-40B4-BE49-F238E27FC236}">
                <a16:creationId xmlns:a16="http://schemas.microsoft.com/office/drawing/2014/main" id="{A45087E5-3A7D-8E10-C8B1-C6C81BBD127A}"/>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1E62B412-470E-595A-0088-F87BE69A01C2}"/>
              </a:ext>
            </a:extLst>
          </p:cNvPr>
          <p:cNvSpPr>
            <a:spLocks noGrp="1" noChangeArrowheads="1"/>
          </p:cNvSpPr>
          <p:nvPr>
            <p:ph type="body" idx="1"/>
          </p:nvPr>
        </p:nvSpPr>
        <p:spPr>
          <a:xfrm>
            <a:off x="914400" y="4343400"/>
            <a:ext cx="5029200" cy="4114800"/>
          </a:xfrm>
          <a:noFill/>
        </p:spPr>
        <p:txBody>
          <a:bodyPr/>
          <a:lstStyle/>
          <a:p>
            <a:pPr eaLnBrk="1" hangingPunct="1"/>
            <a:r>
              <a:rPr lang="en-GB" altLang="en-US"/>
              <a:t>Here’s a silly example to show the difference between features, outcomes and benefits.</a:t>
            </a:r>
          </a:p>
          <a:p>
            <a:pPr eaLnBrk="1" hangingPunct="1"/>
            <a:r>
              <a:rPr lang="en-GB" altLang="en-US"/>
              <a:t>Less silly, take an improved network:</a:t>
            </a:r>
          </a:p>
          <a:p>
            <a:pPr eaLnBrk="1" hangingPunct="1"/>
            <a:r>
              <a:rPr lang="en-GB" altLang="en-US"/>
              <a:t>Feature - more bandwidth</a:t>
            </a:r>
          </a:p>
          <a:p>
            <a:pPr eaLnBrk="1" hangingPunct="1"/>
            <a:r>
              <a:rPr lang="en-GB" altLang="en-US"/>
              <a:t>Outcome - faster file downloads, less time wasted over the day</a:t>
            </a:r>
          </a:p>
          <a:p>
            <a:pPr eaLnBrk="1" hangingPunct="1"/>
            <a:r>
              <a:rPr lang="en-GB" altLang="en-US"/>
              <a:t>Benefit - Whatever the customer wants from faster downloads and saved time. </a:t>
            </a:r>
          </a:p>
          <a:p>
            <a:pPr eaLnBrk="1" hangingPunct="1">
              <a:lnSpc>
                <a:spcPct val="89000"/>
              </a:lnSpc>
            </a:pPr>
            <a:r>
              <a:rPr lang="en-GB" altLang="en-US"/>
              <a:t>This is the customer’s choice. They make the management decision about what the will do with this free time. If they need to save costs then it may go into headcount reductions. They may choose to use this extra resource to improve customer service. The choice is theirs and they should make it on what brings them most value.</a:t>
            </a:r>
          </a:p>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152CA04-027B-4385-BB3C-9C93B2762D4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BC6B14-6835-4E9E-B2E8-82EC68487FD9}" type="slidenum">
              <a:rPr lang="en-US" altLang="en-US"/>
              <a:pPr eaLnBrk="1" hangingPunct="1"/>
              <a:t>6</a:t>
            </a:fld>
            <a:endParaRPr lang="en-US" altLang="en-US"/>
          </a:p>
        </p:txBody>
      </p:sp>
      <p:sp>
        <p:nvSpPr>
          <p:cNvPr id="26627" name="Rectangle 2">
            <a:extLst>
              <a:ext uri="{FF2B5EF4-FFF2-40B4-BE49-F238E27FC236}">
                <a16:creationId xmlns:a16="http://schemas.microsoft.com/office/drawing/2014/main" id="{10A17085-DAC0-72FB-862C-7264DF0D51CE}"/>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494585CA-953C-B46A-1082-A7EDEE33410B}"/>
              </a:ext>
            </a:extLst>
          </p:cNvPr>
          <p:cNvSpPr>
            <a:spLocks noGrp="1" noChangeArrowheads="1"/>
          </p:cNvSpPr>
          <p:nvPr>
            <p:ph type="body" idx="1"/>
          </p:nvPr>
        </p:nvSpPr>
        <p:spPr>
          <a:xfrm>
            <a:off x="914400" y="4343400"/>
            <a:ext cx="5029200" cy="4114800"/>
          </a:xfrm>
          <a:noFill/>
        </p:spPr>
        <p:txBody>
          <a:bodyPr/>
          <a:lstStyle/>
          <a:p>
            <a:pPr eaLnBrk="1" hangingPunct="1"/>
            <a:r>
              <a:rPr lang="en-GB" altLang="en-US"/>
              <a:t>As far as bid submissions are concerned, this is </a:t>
            </a:r>
            <a:r>
              <a:rPr lang="en-GB" altLang="en-US" b="1" i="1"/>
              <a:t>the</a:t>
            </a:r>
            <a:r>
              <a:rPr lang="en-GB" altLang="en-US"/>
              <a:t> tool from the Benefits Management method. You add it to the Executive Summary where it shows in one picture how our solution is intimately connected to the customer’s business objectives.</a:t>
            </a:r>
          </a:p>
          <a:p>
            <a:pPr eaLnBrk="1" hangingPunct="1"/>
            <a:r>
              <a:rPr lang="en-GB" altLang="en-US"/>
              <a:t>The benefits dependency network is one of the key elements of the benefits management method. It is a tool that shows the linkage from the ICT solution, through business processes and major desirables to the organisation's overall aim. It confirms that the system you intend to introduce will actually provide the results the customer is seeking. Any function that isn’t linked to a benefit is obviously of doubtful value. Functions with many or vital links can be picked out for special attention.</a:t>
            </a:r>
          </a:p>
          <a:p>
            <a:pPr eaLnBrk="1" hangingPunct="1"/>
            <a:r>
              <a:rPr lang="en-GB" altLang="en-US"/>
              <a:t>This is the core to the bid.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Target Account Selling, this is the context in which we provide goods and services. The customer’s business profile describes who they are and their raison </a:t>
            </a:r>
            <a:r>
              <a:rPr lang="en-GB" dirty="0" err="1"/>
              <a:t>d’etre</a:t>
            </a:r>
            <a:r>
              <a:rPr lang="en-GB" dirty="0"/>
              <a:t>. Our customers have objectives too and want to see benefits. We provide a solution that meets their needs. The compelling event in the middle is that crucial way in which the customer applies our solution to achieve their desired ends.</a:t>
            </a:r>
          </a:p>
        </p:txBody>
      </p:sp>
      <p:sp>
        <p:nvSpPr>
          <p:cNvPr id="4" name="Slide Number Placeholder 3"/>
          <p:cNvSpPr>
            <a:spLocks noGrp="1"/>
          </p:cNvSpPr>
          <p:nvPr>
            <p:ph type="sldNum" sz="quarter" idx="10"/>
          </p:nvPr>
        </p:nvSpPr>
        <p:spPr/>
        <p:txBody>
          <a:bodyPr/>
          <a:lstStyle/>
          <a:p>
            <a:fld id="{573BD2BE-0D39-469E-8B13-E83FE0E0A27D}" type="slidenum">
              <a:rPr lang="en-GB" smtClean="0"/>
              <a:t>7</a:t>
            </a:fld>
            <a:endParaRPr lang="en-GB" dirty="0"/>
          </a:p>
        </p:txBody>
      </p:sp>
    </p:spTree>
    <p:extLst>
      <p:ext uri="{BB962C8B-B14F-4D97-AF65-F5344CB8AC3E}">
        <p14:creationId xmlns:p14="http://schemas.microsoft.com/office/powerpoint/2010/main" val="227409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ECC99BDC-A6C7-CEEC-1A52-B5B4470BA695}"/>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7168D1-D506-4CB3-938E-C7D6F90861D3}" type="slidenum">
              <a:rPr lang="en-US" altLang="en-US"/>
              <a:pPr eaLnBrk="1" hangingPunct="1"/>
              <a:t>8</a:t>
            </a:fld>
            <a:endParaRPr lang="en-US" altLang="en-US"/>
          </a:p>
        </p:txBody>
      </p:sp>
      <p:sp>
        <p:nvSpPr>
          <p:cNvPr id="27651" name="Rectangle 2">
            <a:extLst>
              <a:ext uri="{FF2B5EF4-FFF2-40B4-BE49-F238E27FC236}">
                <a16:creationId xmlns:a16="http://schemas.microsoft.com/office/drawing/2014/main" id="{CCE46A1E-037E-8384-4F7D-AB96012AC7C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8CCAF52-FEDA-F15F-190F-4D11F7FF72C7}"/>
              </a:ext>
            </a:extLst>
          </p:cNvPr>
          <p:cNvSpPr>
            <a:spLocks noGrp="1" noChangeArrowheads="1"/>
          </p:cNvSpPr>
          <p:nvPr>
            <p:ph type="body" idx="1"/>
          </p:nvPr>
        </p:nvSpPr>
        <p:spPr>
          <a:xfrm>
            <a:off x="914400" y="4343400"/>
            <a:ext cx="5029200" cy="4114800"/>
          </a:xfrm>
          <a:noFill/>
        </p:spPr>
        <p:txBody>
          <a:bodyPr/>
          <a:lstStyle/>
          <a:p>
            <a:pPr eaLnBrk="1" hangingPunct="1"/>
            <a:r>
              <a:rPr lang="en-GB" altLang="en-US" sz="1000"/>
              <a:t>This is an actual example from a Local Govt Partnership bid.</a:t>
            </a:r>
          </a:p>
          <a:p>
            <a:pPr eaLnBrk="1" hangingPunct="1"/>
            <a:r>
              <a:rPr lang="en-GB" altLang="en-US" sz="1000"/>
              <a:t>The benefits diagram was included in the Executive Summary to show how the vendor has linked its proposed solutions to the Council’s strategic objectives.  </a:t>
            </a:r>
          </a:p>
          <a:p>
            <a:pPr eaLnBrk="1" hangingPunct="1"/>
            <a:r>
              <a:rPr lang="en-GB" altLang="en-US" sz="1000"/>
              <a:t>The diagram shows the features that the vendor will deliver, how they enable business changes that create benefits that help deliver strategic objectives. One of the linkages is shown in red as an example.  The proposed </a:t>
            </a:r>
            <a:r>
              <a:rPr lang="en-GB" altLang="en-US" sz="1000" b="1"/>
              <a:t>consultancy / advice</a:t>
            </a:r>
            <a:r>
              <a:rPr lang="en-GB" altLang="en-US" sz="1000"/>
              <a:t> includes </a:t>
            </a:r>
            <a:r>
              <a:rPr lang="en-GB" altLang="en-US" sz="1000" b="1"/>
              <a:t>visioning workshops</a:t>
            </a:r>
            <a:r>
              <a:rPr lang="en-GB" altLang="en-US" sz="1000"/>
              <a:t>.  A benefit of </a:t>
            </a:r>
            <a:r>
              <a:rPr lang="en-GB" altLang="en-US" sz="1000" b="1"/>
              <a:t>visioning workshops</a:t>
            </a:r>
            <a:r>
              <a:rPr lang="en-GB" altLang="en-US" sz="1000"/>
              <a:t> is that they </a:t>
            </a:r>
            <a:r>
              <a:rPr lang="en-GB" altLang="en-US" sz="1000" b="1"/>
              <a:t>improve policy making</a:t>
            </a:r>
            <a:r>
              <a:rPr lang="en-GB" altLang="en-US" sz="1000"/>
              <a:t>.  This creates the benefit of </a:t>
            </a:r>
            <a:r>
              <a:rPr lang="en-GB" altLang="en-US" sz="1000" b="1"/>
              <a:t>attract business investment</a:t>
            </a:r>
            <a:r>
              <a:rPr lang="en-GB" altLang="en-US" sz="1000"/>
              <a:t>, enabling the Council to meet one of its </a:t>
            </a:r>
            <a:r>
              <a:rPr lang="en-GB" altLang="en-US" sz="1000" b="1"/>
              <a:t>Strategic Objectives</a:t>
            </a:r>
            <a:r>
              <a:rPr lang="en-GB" altLang="en-US" sz="1000"/>
              <a:t>.  </a:t>
            </a:r>
          </a:p>
          <a:p>
            <a:pPr eaLnBrk="1" hangingPunct="1"/>
            <a:r>
              <a:rPr lang="en-GB" altLang="en-US" sz="1000"/>
              <a:t>Working through the diagram from left to right shows the specific business reasons for action, why things should be done.  In this case, it shows why </a:t>
            </a:r>
            <a:r>
              <a:rPr lang="en-GB" altLang="en-US" sz="1000" b="1"/>
              <a:t>consultancy / advice</a:t>
            </a:r>
            <a:r>
              <a:rPr lang="en-GB" altLang="en-US" sz="1000"/>
              <a:t> is necessary to </a:t>
            </a:r>
            <a:r>
              <a:rPr lang="en-GB" altLang="en-US" sz="1000" b="1"/>
              <a:t>attract business investment</a:t>
            </a:r>
            <a:r>
              <a:rPr lang="en-GB" altLang="en-US" sz="1000"/>
              <a:t>.  Taking the diagram from right to left shows how objectives will be achieved, how </a:t>
            </a:r>
            <a:r>
              <a:rPr lang="en-GB" altLang="en-US" sz="1000" b="1"/>
              <a:t>Strategic Objectives</a:t>
            </a:r>
            <a:r>
              <a:rPr lang="en-GB" altLang="en-US" sz="1000"/>
              <a:t> will be facilitated through the provision of </a:t>
            </a:r>
            <a:r>
              <a:rPr lang="en-GB" altLang="en-US" sz="1000" b="1"/>
              <a:t>consultancy / advice.</a:t>
            </a:r>
            <a:endParaRPr lang="en-GB" altLang="en-US" sz="1000"/>
          </a:p>
          <a:p>
            <a:pPr eaLnBrk="1" hangingPunct="1"/>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907980C-EF74-D36B-B0CB-ED4155E86E91}"/>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70EE95-E377-4692-8211-DCC655CE5A16}" type="slidenum">
              <a:rPr lang="en-US" altLang="en-US"/>
              <a:pPr eaLnBrk="1" hangingPunct="1"/>
              <a:t>9</a:t>
            </a:fld>
            <a:endParaRPr lang="en-US" altLang="en-US"/>
          </a:p>
        </p:txBody>
      </p:sp>
      <p:sp>
        <p:nvSpPr>
          <p:cNvPr id="28675" name="Rectangle 2">
            <a:extLst>
              <a:ext uri="{FF2B5EF4-FFF2-40B4-BE49-F238E27FC236}">
                <a16:creationId xmlns:a16="http://schemas.microsoft.com/office/drawing/2014/main" id="{0E3ACFCE-A322-2E0A-6EDC-0261BABA24E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80FA942-9735-0B0F-E7E1-0B4F2C6227CD}"/>
              </a:ext>
            </a:extLst>
          </p:cNvPr>
          <p:cNvSpPr>
            <a:spLocks noGrp="1" noChangeArrowheads="1"/>
          </p:cNvSpPr>
          <p:nvPr>
            <p:ph type="body" idx="1"/>
          </p:nvPr>
        </p:nvSpPr>
        <p:spPr>
          <a:xfrm>
            <a:off x="914400" y="4343400"/>
            <a:ext cx="5029200" cy="4114800"/>
          </a:xfrm>
          <a:noFill/>
        </p:spPr>
        <p:txBody>
          <a:bodyPr/>
          <a:lstStyle/>
          <a:p>
            <a:pPr eaLnBrk="1" hangingPunct="1"/>
            <a:r>
              <a:rPr lang="en-GB" altLang="en-US"/>
              <a:t>So how do you build the diagram in practice?</a:t>
            </a:r>
          </a:p>
          <a:p>
            <a:pPr eaLnBrk="1" hangingPunct="1"/>
            <a:r>
              <a:rPr lang="en-GB" altLang="en-US"/>
              <a:t>Most of your time will be taken up in filtering the information provided by the customer.</a:t>
            </a:r>
          </a:p>
          <a:p>
            <a:pPr eaLnBrk="1" hangingPunct="1"/>
            <a:r>
              <a:rPr lang="en-GB" altLang="en-US"/>
              <a:t>Start with the ITT and associated documents. As you work your way through them, cut and paste the important paragraphs into a set of notes. Leave the paragraph headings on so you can refer back to the original documents later if you have to.</a:t>
            </a:r>
          </a:p>
          <a:p>
            <a:pPr eaLnBrk="1" hangingPunct="1"/>
            <a:r>
              <a:rPr lang="en-GB" altLang="en-US"/>
              <a:t>Look for the ‘X implies Y’ statements where the customer has identified their own connections. These may help you build the diagram. Beware of the tenuous connections though. If the statement is along the lines of, “A new LAN will give us huge savings”, then you have identified a huge gap that needs to be filled. The customer wants the benefit of huge savings (define huge…), has decided on a new LAN as the solution but doesn’t say how the solution delivers the benefits.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8C8E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18185"/>
            <a:ext cx="9144000" cy="2336724"/>
          </a:xfrm>
        </p:spPr>
        <p:txBody>
          <a:bodyPr vert="horz" lIns="91440" tIns="45720" rIns="91440" bIns="45720" rtlCol="0" anchor="b">
            <a:noAutofit/>
          </a:bodyPr>
          <a:lstStyle>
            <a:lvl1pPr>
              <a:defRPr lang="en-US" sz="7200" spc="450" dirty="0">
                <a:solidFill>
                  <a:schemeClr val="bg1"/>
                </a:solidFill>
              </a:defRPr>
            </a:lvl1pPr>
          </a:lstStyle>
          <a:p>
            <a:pPr lvl="0" algn="ctr"/>
            <a:r>
              <a:rPr kumimoji="0" lang="en-GB" sz="7200" b="0" i="0" u="none" strike="noStrike" kern="1200" cap="none" spc="450" normalizeH="0" baseline="0" noProof="0" dirty="0">
                <a:ln>
                  <a:noFill/>
                </a:ln>
                <a:solidFill>
                  <a:prstClr val="white"/>
                </a:solidFill>
                <a:effectLst/>
                <a:uLnTx/>
                <a:uFillTx/>
                <a:latin typeface="Gill Sans MT" panose="020B0502020104020203"/>
                <a:ea typeface="+mj-ea"/>
                <a:cs typeface="+mj-cs"/>
              </a:rPr>
              <a:t>Keldale</a:t>
            </a:r>
            <a:endParaRPr lang="en-US" dirty="0"/>
          </a:p>
        </p:txBody>
      </p:sp>
      <p:sp>
        <p:nvSpPr>
          <p:cNvPr id="3" name="Subtitle 2"/>
          <p:cNvSpPr>
            <a:spLocks noGrp="1"/>
          </p:cNvSpPr>
          <p:nvPr>
            <p:ph type="subTitle" idx="1" hasCustomPrompt="1"/>
          </p:nvPr>
        </p:nvSpPr>
        <p:spPr>
          <a:xfrm>
            <a:off x="1524000" y="4254909"/>
            <a:ext cx="9144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400" b="0" i="0" u="none" strike="noStrike" kern="1200" cap="none" spc="450" normalizeH="0" baseline="0" noProof="0" dirty="0">
                <a:ln>
                  <a:noFill/>
                </a:ln>
                <a:solidFill>
                  <a:prstClr val="white"/>
                </a:solidFill>
                <a:effectLst/>
                <a:uLnTx/>
                <a:uFillTx/>
                <a:latin typeface="Gill Sans MT" panose="020B0502020104020203"/>
                <a:ea typeface="+mn-ea"/>
                <a:cs typeface="+mn-cs"/>
              </a:rPr>
              <a:t>Standard slide pack</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125" b="0" i="0" u="none" strike="noStrike" kern="1200" cap="none" spc="450" normalizeH="0" baseline="0" noProof="0" dirty="0">
                <a:ln>
                  <a:noFill/>
                </a:ln>
                <a:solidFill>
                  <a:prstClr val="white"/>
                </a:solidFill>
                <a:effectLst/>
                <a:uLnTx/>
                <a:uFillTx/>
                <a:latin typeface="Gill Sans MT" panose="020B0502020104020203"/>
                <a:ea typeface="+mn-ea"/>
                <a:cs typeface="+mn-cs"/>
              </a:rPr>
              <a:t>©Keldale Business Services 2024</a:t>
            </a:r>
          </a:p>
        </p:txBody>
      </p:sp>
      <p:pic>
        <p:nvPicPr>
          <p:cNvPr id="7" name="Picture 6" descr="A group of people posing for the camera&#10;&#10;Description automatically generated">
            <a:extLst>
              <a:ext uri="{FF2B5EF4-FFF2-40B4-BE49-F238E27FC236}">
                <a16:creationId xmlns:a16="http://schemas.microsoft.com/office/drawing/2014/main" id="{A56CE4F5-9812-C051-6B02-D6F39F018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800" y="825909"/>
            <a:ext cx="2449549" cy="6858000"/>
          </a:xfrm>
          <a:prstGeom prst="rect">
            <a:avLst/>
          </a:prstGeom>
        </p:spPr>
      </p:pic>
      <p:pic>
        <p:nvPicPr>
          <p:cNvPr id="8" name="Picture 7">
            <a:extLst>
              <a:ext uri="{FF2B5EF4-FFF2-40B4-BE49-F238E27FC236}">
                <a16:creationId xmlns:a16="http://schemas.microsoft.com/office/drawing/2014/main" id="{FD64BDD2-35C6-8AA9-846E-8B96D4E4C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2449549" cy="1015727"/>
          </a:xfrm>
          <a:prstGeom prst="rect">
            <a:avLst/>
          </a:prstGeom>
        </p:spPr>
      </p:pic>
      <p:pic>
        <p:nvPicPr>
          <p:cNvPr id="9" name="Picture 8">
            <a:extLst>
              <a:ext uri="{FF2B5EF4-FFF2-40B4-BE49-F238E27FC236}">
                <a16:creationId xmlns:a16="http://schemas.microsoft.com/office/drawing/2014/main" id="{B3DD6453-6C42-DB3E-57B7-F2ED2A31A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 y="5351409"/>
            <a:ext cx="1224137" cy="999712"/>
          </a:xfrm>
          <a:prstGeom prst="rect">
            <a:avLst/>
          </a:prstGeom>
        </p:spPr>
      </p:pic>
      <p:pic>
        <p:nvPicPr>
          <p:cNvPr id="10" name="Picture 9">
            <a:extLst>
              <a:ext uri="{FF2B5EF4-FFF2-40B4-BE49-F238E27FC236}">
                <a16:creationId xmlns:a16="http://schemas.microsoft.com/office/drawing/2014/main" id="{704F65EA-8E55-9971-AE0D-DF88C1C45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2" y="6347945"/>
            <a:ext cx="1224137" cy="510057"/>
          </a:xfrm>
          <a:prstGeom prst="rect">
            <a:avLst/>
          </a:prstGeom>
        </p:spPr>
      </p:pic>
      <p:pic>
        <p:nvPicPr>
          <p:cNvPr id="11" name="Picture 10">
            <a:extLst>
              <a:ext uri="{FF2B5EF4-FFF2-40B4-BE49-F238E27FC236}">
                <a16:creationId xmlns:a16="http://schemas.microsoft.com/office/drawing/2014/main" id="{DA5628A4-CB33-956B-3BE5-09B66ED86F6B}"/>
              </a:ext>
            </a:extLst>
          </p:cNvPr>
          <p:cNvPicPr>
            <a:picLocks noChangeAspect="1"/>
          </p:cNvPicPr>
          <p:nvPr/>
        </p:nvPicPr>
        <p:blipFill>
          <a:blip r:embed="rId6"/>
          <a:stretch>
            <a:fillRect/>
          </a:stretch>
        </p:blipFill>
        <p:spPr>
          <a:xfrm>
            <a:off x="0" y="4132103"/>
            <a:ext cx="1225403" cy="1219306"/>
          </a:xfrm>
          <a:prstGeom prst="rect">
            <a:avLst/>
          </a:prstGeom>
        </p:spPr>
      </p:pic>
    </p:spTree>
    <p:extLst>
      <p:ext uri="{BB962C8B-B14F-4D97-AF65-F5344CB8AC3E}">
        <p14:creationId xmlns:p14="http://schemas.microsoft.com/office/powerpoint/2010/main" val="250240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endParaRPr lang="en-GB"/>
          </a:p>
        </p:txBody>
      </p:sp>
      <p:pic>
        <p:nvPicPr>
          <p:cNvPr id="7" name="Picture 6">
            <a:extLst>
              <a:ext uri="{FF2B5EF4-FFF2-40B4-BE49-F238E27FC236}">
                <a16:creationId xmlns:a16="http://schemas.microsoft.com/office/drawing/2014/main" id="{2544073E-5C85-1EF7-800D-FDBEDE0D443B}"/>
              </a:ext>
            </a:extLst>
          </p:cNvPr>
          <p:cNvPicPr>
            <a:picLocks noChangeAspect="1"/>
          </p:cNvPicPr>
          <p:nvPr/>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170428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endParaRPr lang="en-GB"/>
          </a:p>
        </p:txBody>
      </p:sp>
      <p:pic>
        <p:nvPicPr>
          <p:cNvPr id="7" name="Picture 6">
            <a:extLst>
              <a:ext uri="{FF2B5EF4-FFF2-40B4-BE49-F238E27FC236}">
                <a16:creationId xmlns:a16="http://schemas.microsoft.com/office/drawing/2014/main" id="{4395370E-95A6-E281-9DD5-8D987F84BB06}"/>
              </a:ext>
            </a:extLst>
          </p:cNvPr>
          <p:cNvPicPr>
            <a:picLocks noChangeAspect="1"/>
          </p:cNvPicPr>
          <p:nvPr/>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3292412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8C8E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18186"/>
            <a:ext cx="9144000" cy="2336724"/>
          </a:xfrm>
        </p:spPr>
        <p:txBody>
          <a:bodyPr vert="horz" lIns="91440" tIns="45720" rIns="91440" bIns="45720" rtlCol="0" anchor="b">
            <a:noAutofit/>
          </a:bodyPr>
          <a:lstStyle>
            <a:lvl1pPr>
              <a:defRPr lang="en-US" sz="9600" spc="600" dirty="0">
                <a:solidFill>
                  <a:schemeClr val="bg1"/>
                </a:solidFill>
              </a:defRPr>
            </a:lvl1pPr>
          </a:lstStyle>
          <a:p>
            <a:pPr lvl="0" algn="ctr"/>
            <a:r>
              <a:rPr kumimoji="0" lang="en-GB" sz="9600" b="0" i="0" u="none" strike="noStrike" kern="1200" cap="none" spc="600" normalizeH="0" baseline="0" noProof="0" dirty="0">
                <a:ln>
                  <a:noFill/>
                </a:ln>
                <a:solidFill>
                  <a:prstClr val="white"/>
                </a:solidFill>
                <a:effectLst/>
                <a:uLnTx/>
                <a:uFillTx/>
                <a:latin typeface="Gill Sans MT" panose="020B0502020104020203"/>
                <a:ea typeface="+mj-ea"/>
                <a:cs typeface="+mj-cs"/>
              </a:rPr>
              <a:t>Keldale</a:t>
            </a:r>
            <a:endParaRPr lang="en-US" dirty="0"/>
          </a:p>
        </p:txBody>
      </p:sp>
      <p:sp>
        <p:nvSpPr>
          <p:cNvPr id="3" name="Subtitle 2"/>
          <p:cNvSpPr>
            <a:spLocks noGrp="1"/>
          </p:cNvSpPr>
          <p:nvPr>
            <p:ph type="subTitle" idx="1" hasCustomPrompt="1"/>
          </p:nvPr>
        </p:nvSpPr>
        <p:spPr>
          <a:xfrm>
            <a:off x="1524000" y="4254909"/>
            <a:ext cx="9144000" cy="1655763"/>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600" normalizeH="0" baseline="0" noProof="0" dirty="0">
                <a:ln>
                  <a:noFill/>
                </a:ln>
                <a:solidFill>
                  <a:prstClr val="white"/>
                </a:solidFill>
                <a:effectLst/>
                <a:uLnTx/>
                <a:uFillTx/>
                <a:latin typeface="Gill Sans MT" panose="020B0502020104020203"/>
                <a:ea typeface="+mn-ea"/>
                <a:cs typeface="+mn-cs"/>
              </a:rPr>
              <a:t>Standard slide pack</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500" b="0" i="0" u="none" strike="noStrike" kern="1200" cap="none" spc="600" normalizeH="0" baseline="0" noProof="0" dirty="0">
                <a:ln>
                  <a:noFill/>
                </a:ln>
                <a:solidFill>
                  <a:prstClr val="white"/>
                </a:solidFill>
                <a:effectLst/>
                <a:uLnTx/>
                <a:uFillTx/>
                <a:latin typeface="Gill Sans MT" panose="020B0502020104020203"/>
                <a:ea typeface="+mn-ea"/>
                <a:cs typeface="+mn-cs"/>
              </a:rPr>
              <a:t>©Keldale Business Services 2024</a:t>
            </a:r>
          </a:p>
        </p:txBody>
      </p:sp>
      <p:pic>
        <p:nvPicPr>
          <p:cNvPr id="7" name="Picture 6" descr="A group of people posing for the camera&#10;&#10;Description automatically generated">
            <a:extLst>
              <a:ext uri="{FF2B5EF4-FFF2-40B4-BE49-F238E27FC236}">
                <a16:creationId xmlns:a16="http://schemas.microsoft.com/office/drawing/2014/main" id="{A56CE4F5-9812-C051-6B02-D6F39F0182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7800" y="825909"/>
            <a:ext cx="2449549" cy="6858000"/>
          </a:xfrm>
          <a:prstGeom prst="rect">
            <a:avLst/>
          </a:prstGeom>
        </p:spPr>
      </p:pic>
      <p:pic>
        <p:nvPicPr>
          <p:cNvPr id="8" name="Picture 7">
            <a:extLst>
              <a:ext uri="{FF2B5EF4-FFF2-40B4-BE49-F238E27FC236}">
                <a16:creationId xmlns:a16="http://schemas.microsoft.com/office/drawing/2014/main" id="{FD64BDD2-35C6-8AA9-846E-8B96D4E4C4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
            <a:ext cx="2449549" cy="1015727"/>
          </a:xfrm>
          <a:prstGeom prst="rect">
            <a:avLst/>
          </a:prstGeom>
        </p:spPr>
      </p:pic>
      <p:pic>
        <p:nvPicPr>
          <p:cNvPr id="9" name="Picture 8">
            <a:extLst>
              <a:ext uri="{FF2B5EF4-FFF2-40B4-BE49-F238E27FC236}">
                <a16:creationId xmlns:a16="http://schemas.microsoft.com/office/drawing/2014/main" id="{B3DD6453-6C42-DB3E-57B7-F2ED2A31AA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6" y="5351409"/>
            <a:ext cx="1224137" cy="999712"/>
          </a:xfrm>
          <a:prstGeom prst="rect">
            <a:avLst/>
          </a:prstGeom>
        </p:spPr>
      </p:pic>
      <p:pic>
        <p:nvPicPr>
          <p:cNvPr id="10" name="Picture 9">
            <a:extLst>
              <a:ext uri="{FF2B5EF4-FFF2-40B4-BE49-F238E27FC236}">
                <a16:creationId xmlns:a16="http://schemas.microsoft.com/office/drawing/2014/main" id="{704F65EA-8E55-9971-AE0D-DF88C1C4503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2" y="6347945"/>
            <a:ext cx="1224137" cy="510057"/>
          </a:xfrm>
          <a:prstGeom prst="rect">
            <a:avLst/>
          </a:prstGeom>
        </p:spPr>
      </p:pic>
      <p:pic>
        <p:nvPicPr>
          <p:cNvPr id="11" name="Picture 10">
            <a:extLst>
              <a:ext uri="{FF2B5EF4-FFF2-40B4-BE49-F238E27FC236}">
                <a16:creationId xmlns:a16="http://schemas.microsoft.com/office/drawing/2014/main" id="{DA5628A4-CB33-956B-3BE5-09B66ED86F6B}"/>
              </a:ext>
            </a:extLst>
          </p:cNvPr>
          <p:cNvPicPr>
            <a:picLocks noChangeAspect="1"/>
          </p:cNvPicPr>
          <p:nvPr userDrawn="1"/>
        </p:nvPicPr>
        <p:blipFill>
          <a:blip r:embed="rId6"/>
          <a:stretch>
            <a:fillRect/>
          </a:stretch>
        </p:blipFill>
        <p:spPr>
          <a:xfrm>
            <a:off x="0" y="4132103"/>
            <a:ext cx="1225403" cy="1219307"/>
          </a:xfrm>
          <a:prstGeom prst="rect">
            <a:avLst/>
          </a:prstGeom>
        </p:spPr>
      </p:pic>
    </p:spTree>
    <p:extLst>
      <p:ext uri="{BB962C8B-B14F-4D97-AF65-F5344CB8AC3E}">
        <p14:creationId xmlns:p14="http://schemas.microsoft.com/office/powerpoint/2010/main" val="803813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22/11/2024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C4A670C2-97F7-FBA7-2C83-074AD6728037}"/>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265566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B997C8-9F61-488A-AB39-7C9F950802FE}" type="datetimeFigureOut">
              <a:rPr lang="en-GB" smtClean="0"/>
              <a:t>22/11/2024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FCB1F876-5E04-8CE6-63B9-7ABA6422F1B1}"/>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118022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EB997C8-9F61-488A-AB39-7C9F950802FE}" type="datetimeFigureOut">
              <a:rPr lang="en-GB" smtClean="0"/>
              <a:t>22/11/2024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2AF85032-F5CD-A910-FA91-F34FD580D6F3}"/>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229643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EB997C8-9F61-488A-AB39-7C9F950802FE}" type="datetimeFigureOut">
              <a:rPr lang="en-GB" smtClean="0"/>
              <a:t>22/11/2024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82E12E-F137-423C-BCA3-C241CE1F875A}" type="slidenum">
              <a:rPr lang="en-GB" smtClean="0"/>
              <a:t>‹#›</a:t>
            </a:fld>
            <a:endParaRPr lang="en-GB"/>
          </a:p>
        </p:txBody>
      </p:sp>
      <p:pic>
        <p:nvPicPr>
          <p:cNvPr id="10" name="Picture 9">
            <a:extLst>
              <a:ext uri="{FF2B5EF4-FFF2-40B4-BE49-F238E27FC236}">
                <a16:creationId xmlns:a16="http://schemas.microsoft.com/office/drawing/2014/main" id="{2CEBE134-3047-60C0-D255-14C9BE3A1866}"/>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244342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EB997C8-9F61-488A-AB39-7C9F950802FE}" type="datetimeFigureOut">
              <a:rPr lang="en-GB" smtClean="0"/>
              <a:t>22/11/2024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82E12E-F137-423C-BCA3-C241CE1F875A}" type="slidenum">
              <a:rPr lang="en-GB" smtClean="0"/>
              <a:t>‹#›</a:t>
            </a:fld>
            <a:endParaRPr lang="en-GB"/>
          </a:p>
        </p:txBody>
      </p:sp>
      <p:pic>
        <p:nvPicPr>
          <p:cNvPr id="6" name="Picture 5">
            <a:extLst>
              <a:ext uri="{FF2B5EF4-FFF2-40B4-BE49-F238E27FC236}">
                <a16:creationId xmlns:a16="http://schemas.microsoft.com/office/drawing/2014/main" id="{BAE38EBB-35A2-1854-4378-9F6770995FAC}"/>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674158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997C8-9F61-488A-AB39-7C9F950802FE}" type="datetimeFigureOut">
              <a:rPr lang="en-GB" smtClean="0"/>
              <a:t>22/11/2024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82E12E-F137-423C-BCA3-C241CE1F875A}" type="slidenum">
              <a:rPr lang="en-GB" smtClean="0"/>
              <a:t>‹#›</a:t>
            </a:fld>
            <a:endParaRPr lang="en-GB"/>
          </a:p>
        </p:txBody>
      </p:sp>
      <p:pic>
        <p:nvPicPr>
          <p:cNvPr id="5" name="Picture 4">
            <a:extLst>
              <a:ext uri="{FF2B5EF4-FFF2-40B4-BE49-F238E27FC236}">
                <a16:creationId xmlns:a16="http://schemas.microsoft.com/office/drawing/2014/main" id="{65A9F398-2784-FDED-42B4-53AB834BC0C5}"/>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2438260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EB997C8-9F61-488A-AB39-7C9F950802FE}" type="datetimeFigureOut">
              <a:rPr lang="en-GB" smtClean="0"/>
              <a:t>22/11/2024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B6501E66-D654-7429-4653-4A403273F231}"/>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53028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endParaRPr lang="en-GB"/>
          </a:p>
        </p:txBody>
      </p:sp>
      <p:pic>
        <p:nvPicPr>
          <p:cNvPr id="7" name="Picture 6">
            <a:extLst>
              <a:ext uri="{FF2B5EF4-FFF2-40B4-BE49-F238E27FC236}">
                <a16:creationId xmlns:a16="http://schemas.microsoft.com/office/drawing/2014/main" id="{C4A670C2-97F7-FBA7-2C83-074AD6728037}"/>
              </a:ext>
            </a:extLst>
          </p:cNvPr>
          <p:cNvPicPr>
            <a:picLocks noChangeAspect="1"/>
          </p:cNvPicPr>
          <p:nvPr/>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292586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EB997C8-9F61-488A-AB39-7C9F950802FE}" type="datetimeFigureOut">
              <a:rPr lang="en-GB" smtClean="0"/>
              <a:t>22/11/2024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2E12E-F137-423C-BCA3-C241CE1F875A}" type="slidenum">
              <a:rPr lang="en-GB" smtClean="0"/>
              <a:t>‹#›</a:t>
            </a:fld>
            <a:endParaRPr lang="en-GB"/>
          </a:p>
        </p:txBody>
      </p:sp>
      <p:pic>
        <p:nvPicPr>
          <p:cNvPr id="8" name="Picture 7">
            <a:extLst>
              <a:ext uri="{FF2B5EF4-FFF2-40B4-BE49-F238E27FC236}">
                <a16:creationId xmlns:a16="http://schemas.microsoft.com/office/drawing/2014/main" id="{1760217A-B232-E28A-66EA-C599027843C8}"/>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109577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22/11/2024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2544073E-5C85-1EF7-800D-FDBEDE0D443B}"/>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3566474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B997C8-9F61-488A-AB39-7C9F950802FE}" type="datetimeFigureOut">
              <a:rPr lang="en-GB" smtClean="0"/>
              <a:t>22/11/2024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2E12E-F137-423C-BCA3-C241CE1F875A}" type="slidenum">
              <a:rPr lang="en-GB" smtClean="0"/>
              <a:t>‹#›</a:t>
            </a:fld>
            <a:endParaRPr lang="en-GB"/>
          </a:p>
        </p:txBody>
      </p:sp>
      <p:pic>
        <p:nvPicPr>
          <p:cNvPr id="7" name="Picture 6">
            <a:extLst>
              <a:ext uri="{FF2B5EF4-FFF2-40B4-BE49-F238E27FC236}">
                <a16:creationId xmlns:a16="http://schemas.microsoft.com/office/drawing/2014/main" id="{4395370E-95A6-E281-9DD5-8D987F84BB06}"/>
              </a:ext>
            </a:extLst>
          </p:cNvPr>
          <p:cNvPicPr>
            <a:picLocks noChangeAspect="1"/>
          </p:cNvPicPr>
          <p:nvPr userDrawn="1"/>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300108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endParaRPr lang="en-GB"/>
          </a:p>
        </p:txBody>
      </p:sp>
      <p:pic>
        <p:nvPicPr>
          <p:cNvPr id="7" name="Picture 6">
            <a:extLst>
              <a:ext uri="{FF2B5EF4-FFF2-40B4-BE49-F238E27FC236}">
                <a16:creationId xmlns:a16="http://schemas.microsoft.com/office/drawing/2014/main" id="{FCB1F876-5E04-8CE6-63B9-7ABA6422F1B1}"/>
              </a:ext>
            </a:extLst>
          </p:cNvPr>
          <p:cNvPicPr>
            <a:picLocks noChangeAspect="1"/>
          </p:cNvPicPr>
          <p:nvPr/>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344445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endParaRPr lang="en-GB"/>
          </a:p>
        </p:txBody>
      </p:sp>
      <p:pic>
        <p:nvPicPr>
          <p:cNvPr id="8" name="Picture 7">
            <a:extLst>
              <a:ext uri="{FF2B5EF4-FFF2-40B4-BE49-F238E27FC236}">
                <a16:creationId xmlns:a16="http://schemas.microsoft.com/office/drawing/2014/main" id="{2AF85032-F5CD-A910-FA91-F34FD580D6F3}"/>
              </a:ext>
            </a:extLst>
          </p:cNvPr>
          <p:cNvPicPr>
            <a:picLocks noChangeAspect="1"/>
          </p:cNvPicPr>
          <p:nvPr/>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412276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endParaRPr lang="en-GB"/>
          </a:p>
        </p:txBody>
      </p:sp>
      <p:pic>
        <p:nvPicPr>
          <p:cNvPr id="10" name="Picture 9">
            <a:extLst>
              <a:ext uri="{FF2B5EF4-FFF2-40B4-BE49-F238E27FC236}">
                <a16:creationId xmlns:a16="http://schemas.microsoft.com/office/drawing/2014/main" id="{2CEBE134-3047-60C0-D255-14C9BE3A1866}"/>
              </a:ext>
            </a:extLst>
          </p:cNvPr>
          <p:cNvPicPr>
            <a:picLocks noChangeAspect="1"/>
          </p:cNvPicPr>
          <p:nvPr/>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134070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endParaRPr lang="en-GB"/>
          </a:p>
        </p:txBody>
      </p:sp>
      <p:pic>
        <p:nvPicPr>
          <p:cNvPr id="6" name="Picture 5">
            <a:extLst>
              <a:ext uri="{FF2B5EF4-FFF2-40B4-BE49-F238E27FC236}">
                <a16:creationId xmlns:a16="http://schemas.microsoft.com/office/drawing/2014/main" id="{BAE38EBB-35A2-1854-4378-9F6770995FAC}"/>
              </a:ext>
            </a:extLst>
          </p:cNvPr>
          <p:cNvPicPr>
            <a:picLocks noChangeAspect="1"/>
          </p:cNvPicPr>
          <p:nvPr/>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41913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endParaRPr lang="en-GB"/>
          </a:p>
        </p:txBody>
      </p:sp>
      <p:pic>
        <p:nvPicPr>
          <p:cNvPr id="5" name="Picture 4">
            <a:extLst>
              <a:ext uri="{FF2B5EF4-FFF2-40B4-BE49-F238E27FC236}">
                <a16:creationId xmlns:a16="http://schemas.microsoft.com/office/drawing/2014/main" id="{65A9F398-2784-FDED-42B4-53AB834BC0C5}"/>
              </a:ext>
            </a:extLst>
          </p:cNvPr>
          <p:cNvPicPr>
            <a:picLocks noChangeAspect="1"/>
          </p:cNvPicPr>
          <p:nvPr/>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263525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endParaRPr lang="en-GB"/>
          </a:p>
        </p:txBody>
      </p:sp>
      <p:pic>
        <p:nvPicPr>
          <p:cNvPr id="8" name="Picture 7">
            <a:extLst>
              <a:ext uri="{FF2B5EF4-FFF2-40B4-BE49-F238E27FC236}">
                <a16:creationId xmlns:a16="http://schemas.microsoft.com/office/drawing/2014/main" id="{B6501E66-D654-7429-4653-4A403273F231}"/>
              </a:ext>
            </a:extLst>
          </p:cNvPr>
          <p:cNvPicPr>
            <a:picLocks noChangeAspect="1"/>
          </p:cNvPicPr>
          <p:nvPr/>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99864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endParaRPr lang="en-GB"/>
          </a:p>
        </p:txBody>
      </p:sp>
      <p:pic>
        <p:nvPicPr>
          <p:cNvPr id="8" name="Picture 7">
            <a:extLst>
              <a:ext uri="{FF2B5EF4-FFF2-40B4-BE49-F238E27FC236}">
                <a16:creationId xmlns:a16="http://schemas.microsoft.com/office/drawing/2014/main" id="{1760217A-B232-E28A-66EA-C599027843C8}"/>
              </a:ext>
            </a:extLst>
          </p:cNvPr>
          <p:cNvPicPr>
            <a:picLocks noChangeAspect="1"/>
          </p:cNvPicPr>
          <p:nvPr/>
        </p:nvPicPr>
        <p:blipFill>
          <a:blip r:embed="rId2"/>
          <a:stretch>
            <a:fillRect/>
          </a:stretch>
        </p:blipFill>
        <p:spPr>
          <a:xfrm>
            <a:off x="0" y="6538625"/>
            <a:ext cx="12192000" cy="365760"/>
          </a:xfrm>
          <a:prstGeom prst="rect">
            <a:avLst/>
          </a:prstGeom>
        </p:spPr>
      </p:pic>
    </p:spTree>
    <p:extLst>
      <p:ext uri="{BB962C8B-B14F-4D97-AF65-F5344CB8AC3E}">
        <p14:creationId xmlns:p14="http://schemas.microsoft.com/office/powerpoint/2010/main" val="281381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a:defRPr/>
            </a:pPr>
            <a:endParaRPr lang="en-GB"/>
          </a:p>
        </p:txBody>
      </p:sp>
    </p:spTree>
    <p:extLst>
      <p:ext uri="{BB962C8B-B14F-4D97-AF65-F5344CB8AC3E}">
        <p14:creationId xmlns:p14="http://schemas.microsoft.com/office/powerpoint/2010/main" val="208409423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685800" rtl="0" eaLnBrk="1" latinLnBrk="0" hangingPunct="1">
        <a:lnSpc>
          <a:spcPct val="90000"/>
        </a:lnSpc>
        <a:spcBef>
          <a:spcPct val="0"/>
        </a:spcBef>
        <a:buNone/>
        <a:defRPr sz="3300" kern="1200">
          <a:solidFill>
            <a:srgbClr val="C8C8E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B997C8-9F61-488A-AB39-7C9F950802FE}" type="datetimeFigureOut">
              <a:rPr lang="en-GB" smtClean="0"/>
              <a:t>22/11/2024</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82E12E-F137-423C-BCA3-C241CE1F875A}" type="slidenum">
              <a:rPr lang="en-GB" smtClean="0"/>
              <a:t>‹#›</a:t>
            </a:fld>
            <a:endParaRPr lang="en-GB"/>
          </a:p>
        </p:txBody>
      </p:sp>
    </p:spTree>
    <p:extLst>
      <p:ext uri="{BB962C8B-B14F-4D97-AF65-F5344CB8AC3E}">
        <p14:creationId xmlns:p14="http://schemas.microsoft.com/office/powerpoint/2010/main" val="3760223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377" rtl="0" eaLnBrk="1" latinLnBrk="0" hangingPunct="1">
        <a:lnSpc>
          <a:spcPct val="90000"/>
        </a:lnSpc>
        <a:spcBef>
          <a:spcPct val="0"/>
        </a:spcBef>
        <a:buNone/>
        <a:defRPr sz="4400" kern="1200">
          <a:solidFill>
            <a:srgbClr val="C8C8E6"/>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FF20B4C-0BE7-3268-0861-C2425905F9AB}"/>
              </a:ext>
            </a:extLst>
          </p:cNvPr>
          <p:cNvSpPr>
            <a:spLocks noGrp="1"/>
          </p:cNvSpPr>
          <p:nvPr>
            <p:ph type="ctrTitle"/>
          </p:nvPr>
        </p:nvSpPr>
        <p:spPr>
          <a:xfrm>
            <a:off x="2495550" y="3429001"/>
            <a:ext cx="7200900" cy="1470025"/>
          </a:xfrm>
        </p:spPr>
        <p:txBody>
          <a:bodyPr/>
          <a:lstStyle/>
          <a:p>
            <a:pPr algn="ctr"/>
            <a:r>
              <a:rPr lang="en-GB" altLang="en-US" dirty="0"/>
              <a:t>Bidding with Benefits</a:t>
            </a:r>
            <a:endParaRPr lang="en-GB" altLang="en-US" dirty="0">
              <a:solidFill>
                <a:srgbClr val="2E3192"/>
              </a:solidFill>
            </a:endParaRPr>
          </a:p>
        </p:txBody>
      </p:sp>
      <p:sp>
        <p:nvSpPr>
          <p:cNvPr id="2051" name="Subtitle 2">
            <a:extLst>
              <a:ext uri="{FF2B5EF4-FFF2-40B4-BE49-F238E27FC236}">
                <a16:creationId xmlns:a16="http://schemas.microsoft.com/office/drawing/2014/main" id="{572DC2DA-B3AE-E939-D39B-595121313E6D}"/>
              </a:ext>
            </a:extLst>
          </p:cNvPr>
          <p:cNvSpPr>
            <a:spLocks noGrp="1"/>
          </p:cNvSpPr>
          <p:nvPr>
            <p:ph type="subTitle" idx="1"/>
          </p:nvPr>
        </p:nvSpPr>
        <p:spPr>
          <a:xfrm>
            <a:off x="2495550" y="5084763"/>
            <a:ext cx="7200900" cy="792162"/>
          </a:xfrm>
        </p:spPr>
        <p:txBody>
          <a:bodyPr rtlCol="0">
            <a:normAutofit/>
          </a:bodyPr>
          <a:lstStyle/>
          <a:p>
            <a:pPr>
              <a:defRPr/>
            </a:pPr>
            <a:r>
              <a:rPr lang="en-GB" sz="2800" dirty="0"/>
              <a:t>Matching solutions to your customers’ needs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DC06D15-C159-A813-1EF7-7C557983A2F6}"/>
              </a:ext>
            </a:extLst>
          </p:cNvPr>
          <p:cNvSpPr>
            <a:spLocks noGrp="1" noChangeArrowheads="1"/>
          </p:cNvSpPr>
          <p:nvPr>
            <p:ph type="title"/>
          </p:nvPr>
        </p:nvSpPr>
        <p:spPr/>
        <p:txBody>
          <a:bodyPr vert="horz" lIns="91440" tIns="45720" rIns="91440" bIns="45720" rtlCol="0" anchor="ctr">
            <a:normAutofit/>
          </a:bodyPr>
          <a:lstStyle/>
          <a:p>
            <a:r>
              <a:rPr lang="en-GB" altLang="en-US" sz="4400" dirty="0"/>
              <a:t>The Method</a:t>
            </a:r>
          </a:p>
        </p:txBody>
      </p:sp>
      <p:sp>
        <p:nvSpPr>
          <p:cNvPr id="12291" name="Rectangle 3">
            <a:extLst>
              <a:ext uri="{FF2B5EF4-FFF2-40B4-BE49-F238E27FC236}">
                <a16:creationId xmlns:a16="http://schemas.microsoft.com/office/drawing/2014/main" id="{B91CB13D-86A9-A20B-9FE2-B35112A4C9DB}"/>
              </a:ext>
            </a:extLst>
          </p:cNvPr>
          <p:cNvSpPr>
            <a:spLocks noGrp="1" noChangeArrowheads="1"/>
          </p:cNvSpPr>
          <p:nvPr>
            <p:ph idx="1"/>
          </p:nvPr>
        </p:nvSpPr>
        <p:spPr>
          <a:xfrm>
            <a:off x="2209800" y="1752600"/>
            <a:ext cx="7772400" cy="4343400"/>
          </a:xfrm>
        </p:spPr>
        <p:txBody>
          <a:bodyPr>
            <a:normAutofit/>
          </a:bodyPr>
          <a:lstStyle/>
          <a:p>
            <a:r>
              <a:rPr lang="en-GB" altLang="en-US" sz="2800" dirty="0"/>
              <a:t>Cut &amp; Paste from the ITT</a:t>
            </a:r>
          </a:p>
          <a:p>
            <a:r>
              <a:rPr lang="en-GB" altLang="en-US" sz="2800" dirty="0"/>
              <a:t>Condense to bullets</a:t>
            </a:r>
          </a:p>
        </p:txBody>
      </p:sp>
      <p:sp>
        <p:nvSpPr>
          <p:cNvPr id="12292" name="Text Box 4">
            <a:extLst>
              <a:ext uri="{FF2B5EF4-FFF2-40B4-BE49-F238E27FC236}">
                <a16:creationId xmlns:a16="http://schemas.microsoft.com/office/drawing/2014/main" id="{A409B06A-0719-989D-0C7D-43B002ED09BA}"/>
              </a:ext>
            </a:extLst>
          </p:cNvPr>
          <p:cNvSpPr txBox="1">
            <a:spLocks noChangeArrowheads="1"/>
          </p:cNvSpPr>
          <p:nvPr/>
        </p:nvSpPr>
        <p:spPr bwMode="auto">
          <a:xfrm>
            <a:off x="2781300" y="3212976"/>
            <a:ext cx="6629400" cy="3085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spcBef>
                <a:spcPts val="1200"/>
              </a:spcBef>
              <a:spcAft>
                <a:spcPts val="300"/>
              </a:spcAft>
            </a:pPr>
            <a:r>
              <a:rPr lang="en-GB" altLang="en-US" sz="2400" b="1" i="1" dirty="0"/>
              <a:t>From the ITT document</a:t>
            </a:r>
          </a:p>
          <a:p>
            <a:r>
              <a:rPr lang="en-GB" altLang="en-US" sz="2400" b="1" dirty="0">
                <a:solidFill>
                  <a:srgbClr val="FF0000"/>
                </a:solidFill>
                <a:latin typeface="Tahoma-Bold"/>
              </a:rPr>
              <a:t>4.1 The Council's Priorities and Core Values</a:t>
            </a:r>
          </a:p>
          <a:p>
            <a:r>
              <a:rPr lang="en-GB" altLang="en-US" sz="2000" dirty="0">
                <a:solidFill>
                  <a:srgbClr val="000000"/>
                </a:solidFill>
                <a:latin typeface="Tahoma" panose="020B0604030504040204" pitchFamily="34" charset="0"/>
              </a:rPr>
              <a:t>With these factors as a backdrop there is a shared agenda to concentrate much of the Council’s work around: -</a:t>
            </a:r>
          </a:p>
          <a:p>
            <a:r>
              <a:rPr lang="en-GB" altLang="en-US" sz="2000" dirty="0">
                <a:solidFill>
                  <a:srgbClr val="000000"/>
                </a:solidFill>
                <a:latin typeface="Tahoma" panose="020B0604030504040204" pitchFamily="34" charset="0"/>
              </a:rPr>
              <a:t>Increased educational attainment</a:t>
            </a:r>
          </a:p>
          <a:p>
            <a:pPr lvl="1">
              <a:buFont typeface="Symbol" panose="05050102010706020507" pitchFamily="18" charset="2"/>
              <a:buChar char="·"/>
            </a:pPr>
            <a:r>
              <a:rPr lang="en-GB" altLang="en-US" sz="2000" dirty="0">
                <a:solidFill>
                  <a:srgbClr val="000000"/>
                </a:solidFill>
                <a:latin typeface="Tahoma" panose="020B0604030504040204" pitchFamily="34" charset="0"/>
              </a:rPr>
              <a:t>Sharing prosperity</a:t>
            </a:r>
          </a:p>
          <a:p>
            <a:r>
              <a:rPr lang="en-GB" altLang="en-US" sz="2000" dirty="0">
                <a:solidFill>
                  <a:srgbClr val="000000"/>
                </a:solidFill>
                <a:latin typeface="Tahoma" panose="020B0604030504040204" pitchFamily="34" charset="0"/>
              </a:rPr>
              <a:t>Alleviate poverty</a:t>
            </a:r>
            <a:endParaRPr lang="en-GB" altLang="en-US" dirty="0">
              <a:solidFill>
                <a:srgbClr val="000000"/>
              </a:solidFill>
              <a:latin typeface="Symbol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8F54ABD-04BC-3806-BF40-FDCC9256F913}"/>
              </a:ext>
            </a:extLst>
          </p:cNvPr>
          <p:cNvSpPr>
            <a:spLocks noGrp="1" noChangeArrowheads="1"/>
          </p:cNvSpPr>
          <p:nvPr>
            <p:ph type="title"/>
          </p:nvPr>
        </p:nvSpPr>
        <p:spPr/>
        <p:txBody>
          <a:bodyPr vert="horz" lIns="91440" tIns="45720" rIns="91440" bIns="45720" rtlCol="0" anchor="ctr">
            <a:normAutofit/>
          </a:bodyPr>
          <a:lstStyle/>
          <a:p>
            <a:r>
              <a:rPr lang="en-GB" altLang="en-US" sz="4400" dirty="0"/>
              <a:t>The Method</a:t>
            </a:r>
          </a:p>
        </p:txBody>
      </p:sp>
      <p:sp>
        <p:nvSpPr>
          <p:cNvPr id="13315" name="Rectangle 3">
            <a:extLst>
              <a:ext uri="{FF2B5EF4-FFF2-40B4-BE49-F238E27FC236}">
                <a16:creationId xmlns:a16="http://schemas.microsoft.com/office/drawing/2014/main" id="{978E3EE6-DC60-0A27-878B-6C4A99C8D840}"/>
              </a:ext>
            </a:extLst>
          </p:cNvPr>
          <p:cNvSpPr>
            <a:spLocks noGrp="1" noChangeArrowheads="1"/>
          </p:cNvSpPr>
          <p:nvPr>
            <p:ph idx="1"/>
          </p:nvPr>
        </p:nvSpPr>
        <p:spPr>
          <a:xfrm>
            <a:off x="2209800" y="1752600"/>
            <a:ext cx="7772400" cy="1532384"/>
          </a:xfrm>
        </p:spPr>
        <p:txBody>
          <a:bodyPr>
            <a:normAutofit/>
          </a:bodyPr>
          <a:lstStyle/>
          <a:p>
            <a:r>
              <a:rPr lang="en-GB" altLang="en-US" sz="2800"/>
              <a:t>Cut &amp; Paste from the ITT</a:t>
            </a:r>
          </a:p>
          <a:p>
            <a:r>
              <a:rPr lang="en-GB" altLang="en-US" sz="2800"/>
              <a:t>Condense to bullets</a:t>
            </a:r>
          </a:p>
          <a:p>
            <a:r>
              <a:rPr lang="en-GB" altLang="en-US" sz="2800"/>
              <a:t>Categorise the bullets</a:t>
            </a:r>
          </a:p>
        </p:txBody>
      </p:sp>
      <p:sp>
        <p:nvSpPr>
          <p:cNvPr id="13316" name="Text Box 4">
            <a:extLst>
              <a:ext uri="{FF2B5EF4-FFF2-40B4-BE49-F238E27FC236}">
                <a16:creationId xmlns:a16="http://schemas.microsoft.com/office/drawing/2014/main" id="{91C78C0C-CF07-570C-371E-64EF1A1AE650}"/>
              </a:ext>
            </a:extLst>
          </p:cNvPr>
          <p:cNvSpPr txBox="1">
            <a:spLocks noChangeArrowheads="1"/>
          </p:cNvSpPr>
          <p:nvPr/>
        </p:nvSpPr>
        <p:spPr bwMode="auto">
          <a:xfrm>
            <a:off x="3771900" y="3501008"/>
            <a:ext cx="4648200" cy="29084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spcBef>
                <a:spcPts val="1200"/>
              </a:spcBef>
              <a:spcAft>
                <a:spcPts val="300"/>
              </a:spcAft>
            </a:pPr>
            <a:r>
              <a:rPr lang="en-GB" altLang="en-US" sz="2400" b="1" i="1" dirty="0"/>
              <a:t>Enabler</a:t>
            </a:r>
          </a:p>
          <a:p>
            <a:r>
              <a:rPr lang="en-GB" altLang="en-US" sz="2400" dirty="0"/>
              <a:t>Service Provision Partnership</a:t>
            </a:r>
          </a:p>
          <a:p>
            <a:endParaRPr lang="en-GB" altLang="en-US" sz="2400" dirty="0"/>
          </a:p>
          <a:p>
            <a:pPr lvl="1">
              <a:spcBef>
                <a:spcPts val="1200"/>
              </a:spcBef>
              <a:spcAft>
                <a:spcPts val="300"/>
              </a:spcAft>
            </a:pPr>
            <a:r>
              <a:rPr lang="en-GB" altLang="en-US" sz="2400" b="1" i="1" dirty="0"/>
              <a:t>Features</a:t>
            </a:r>
          </a:p>
          <a:p>
            <a:r>
              <a:rPr lang="en-GB" altLang="en-US" sz="2400" dirty="0"/>
              <a:t>Bring expertise</a:t>
            </a:r>
          </a:p>
          <a:p>
            <a:pPr lvl="1"/>
            <a:r>
              <a:rPr lang="en-GB" altLang="en-US" sz="2400" dirty="0"/>
              <a:t>BPR</a:t>
            </a:r>
          </a:p>
          <a:p>
            <a:pPr lvl="1"/>
            <a:r>
              <a:rPr lang="en-GB" altLang="en-US" sz="2400" dirty="0"/>
              <a:t>ICT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30D6EC9-CE9F-FF27-FC26-37E5778D95CE}"/>
              </a:ext>
            </a:extLst>
          </p:cNvPr>
          <p:cNvSpPr>
            <a:spLocks noGrp="1" noChangeArrowheads="1"/>
          </p:cNvSpPr>
          <p:nvPr>
            <p:ph type="title"/>
          </p:nvPr>
        </p:nvSpPr>
        <p:spPr/>
        <p:txBody>
          <a:bodyPr vert="horz" lIns="91440" tIns="45720" rIns="91440" bIns="45720" rtlCol="0" anchor="ctr">
            <a:normAutofit/>
          </a:bodyPr>
          <a:lstStyle/>
          <a:p>
            <a:r>
              <a:rPr lang="en-GB" altLang="en-US" sz="4400" dirty="0"/>
              <a:t>The Method</a:t>
            </a:r>
          </a:p>
        </p:txBody>
      </p:sp>
      <p:sp>
        <p:nvSpPr>
          <p:cNvPr id="14339" name="Rectangle 3">
            <a:extLst>
              <a:ext uri="{FF2B5EF4-FFF2-40B4-BE49-F238E27FC236}">
                <a16:creationId xmlns:a16="http://schemas.microsoft.com/office/drawing/2014/main" id="{51171984-FA84-0B5B-9686-7A419A7101ED}"/>
              </a:ext>
            </a:extLst>
          </p:cNvPr>
          <p:cNvSpPr>
            <a:spLocks noGrp="1" noChangeArrowheads="1"/>
          </p:cNvSpPr>
          <p:nvPr>
            <p:ph idx="1"/>
          </p:nvPr>
        </p:nvSpPr>
        <p:spPr>
          <a:xfrm>
            <a:off x="2209800" y="1752600"/>
            <a:ext cx="7772400" cy="4343400"/>
          </a:xfrm>
        </p:spPr>
        <p:txBody>
          <a:bodyPr>
            <a:normAutofit/>
          </a:bodyPr>
          <a:lstStyle/>
          <a:p>
            <a:r>
              <a:rPr lang="en-GB" altLang="en-US" sz="2800" dirty="0"/>
              <a:t>Cut &amp; Paste from the ITT</a:t>
            </a:r>
          </a:p>
          <a:p>
            <a:r>
              <a:rPr lang="en-GB" altLang="en-US" sz="2800" dirty="0"/>
              <a:t>Condense to bullets</a:t>
            </a:r>
          </a:p>
          <a:p>
            <a:r>
              <a:rPr lang="en-GB" altLang="en-US" sz="2800" dirty="0"/>
              <a:t>Categorise the bullets</a:t>
            </a:r>
          </a:p>
          <a:p>
            <a:r>
              <a:rPr lang="en-GB" altLang="en-US" sz="2800" dirty="0"/>
              <a:t>Cull to a manageable number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0DA6DAC-B2E5-FF9D-B62A-2221C0001A5F}"/>
              </a:ext>
            </a:extLst>
          </p:cNvPr>
          <p:cNvSpPr>
            <a:spLocks noGrp="1" noChangeArrowheads="1"/>
          </p:cNvSpPr>
          <p:nvPr>
            <p:ph type="title"/>
          </p:nvPr>
        </p:nvSpPr>
        <p:spPr/>
        <p:txBody>
          <a:bodyPr vert="horz" lIns="91440" tIns="45720" rIns="91440" bIns="45720" rtlCol="0" anchor="ctr">
            <a:normAutofit/>
          </a:bodyPr>
          <a:lstStyle/>
          <a:p>
            <a:r>
              <a:rPr lang="en-GB" altLang="en-US" sz="4400" dirty="0"/>
              <a:t>The Method</a:t>
            </a:r>
          </a:p>
        </p:txBody>
      </p:sp>
      <p:sp>
        <p:nvSpPr>
          <p:cNvPr id="15363" name="Rectangle 3">
            <a:extLst>
              <a:ext uri="{FF2B5EF4-FFF2-40B4-BE49-F238E27FC236}">
                <a16:creationId xmlns:a16="http://schemas.microsoft.com/office/drawing/2014/main" id="{88690938-7BB9-F708-3AA2-DC5250802F9D}"/>
              </a:ext>
            </a:extLst>
          </p:cNvPr>
          <p:cNvSpPr>
            <a:spLocks noGrp="1" noChangeArrowheads="1"/>
          </p:cNvSpPr>
          <p:nvPr>
            <p:ph idx="1"/>
          </p:nvPr>
        </p:nvSpPr>
        <p:spPr>
          <a:xfrm>
            <a:off x="2209800" y="1752600"/>
            <a:ext cx="7772400" cy="4343400"/>
          </a:xfrm>
        </p:spPr>
        <p:txBody>
          <a:bodyPr>
            <a:normAutofit/>
          </a:bodyPr>
          <a:lstStyle/>
          <a:p>
            <a:r>
              <a:rPr lang="en-GB" altLang="en-US" sz="2800" dirty="0"/>
              <a:t>Cut &amp; Paste from the ITT</a:t>
            </a:r>
          </a:p>
          <a:p>
            <a:r>
              <a:rPr lang="en-GB" altLang="en-US" sz="2800" dirty="0"/>
              <a:t>Condense to bullets</a:t>
            </a:r>
          </a:p>
          <a:p>
            <a:r>
              <a:rPr lang="en-GB" altLang="en-US" sz="2800" dirty="0"/>
              <a:t>Categorise the bullets</a:t>
            </a:r>
          </a:p>
          <a:p>
            <a:r>
              <a:rPr lang="en-GB" altLang="en-US" sz="2800" dirty="0"/>
              <a:t>Cull to a manageable number</a:t>
            </a:r>
          </a:p>
          <a:p>
            <a:r>
              <a:rPr lang="en-GB" altLang="en-US" sz="2800" dirty="0"/>
              <a:t>Connect the items</a:t>
            </a:r>
          </a:p>
        </p:txBody>
      </p:sp>
      <p:sp>
        <p:nvSpPr>
          <p:cNvPr id="15364" name="Line 5">
            <a:extLst>
              <a:ext uri="{FF2B5EF4-FFF2-40B4-BE49-F238E27FC236}">
                <a16:creationId xmlns:a16="http://schemas.microsoft.com/office/drawing/2014/main" id="{F3F6B299-2298-9C06-0866-A5BF01D99BCB}"/>
              </a:ext>
            </a:extLst>
          </p:cNvPr>
          <p:cNvSpPr>
            <a:spLocks noChangeShapeType="1"/>
          </p:cNvSpPr>
          <p:nvPr/>
        </p:nvSpPr>
        <p:spPr bwMode="auto">
          <a:xfrm>
            <a:off x="9677400" y="4114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5365" name="Picture 6" descr="BDNchain">
            <a:extLst>
              <a:ext uri="{FF2B5EF4-FFF2-40B4-BE49-F238E27FC236}">
                <a16:creationId xmlns:a16="http://schemas.microsoft.com/office/drawing/2014/main" id="{453746D1-7C8C-CD53-358B-9D072D826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76701"/>
            <a:ext cx="9144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9642A1E-4AFE-EFCB-893E-4E99E39F25DE}"/>
              </a:ext>
            </a:extLst>
          </p:cNvPr>
          <p:cNvSpPr>
            <a:spLocks noGrp="1" noChangeArrowheads="1"/>
          </p:cNvSpPr>
          <p:nvPr>
            <p:ph type="title"/>
          </p:nvPr>
        </p:nvSpPr>
        <p:spPr/>
        <p:txBody>
          <a:bodyPr vert="horz" lIns="91440" tIns="45720" rIns="91440" bIns="45720" rtlCol="0" anchor="ctr">
            <a:normAutofit/>
          </a:bodyPr>
          <a:lstStyle/>
          <a:p>
            <a:r>
              <a:rPr lang="en-GB" altLang="en-US" sz="4400" dirty="0"/>
              <a:t>The Method</a:t>
            </a:r>
          </a:p>
        </p:txBody>
      </p:sp>
      <p:sp>
        <p:nvSpPr>
          <p:cNvPr id="16387" name="Rectangle 3">
            <a:extLst>
              <a:ext uri="{FF2B5EF4-FFF2-40B4-BE49-F238E27FC236}">
                <a16:creationId xmlns:a16="http://schemas.microsoft.com/office/drawing/2014/main" id="{2929789F-4C9B-72FF-CB9D-C5DA07486180}"/>
              </a:ext>
            </a:extLst>
          </p:cNvPr>
          <p:cNvSpPr>
            <a:spLocks noGrp="1" noChangeArrowheads="1"/>
          </p:cNvSpPr>
          <p:nvPr>
            <p:ph idx="1"/>
          </p:nvPr>
        </p:nvSpPr>
        <p:spPr>
          <a:xfrm>
            <a:off x="2484439" y="1557338"/>
            <a:ext cx="7223125" cy="3600450"/>
          </a:xfrm>
        </p:spPr>
        <p:txBody>
          <a:bodyPr>
            <a:normAutofit/>
          </a:bodyPr>
          <a:lstStyle/>
          <a:p>
            <a:r>
              <a:rPr lang="en-GB" altLang="en-US" sz="2800"/>
              <a:t>Cut &amp; Paste from the ITT</a:t>
            </a:r>
          </a:p>
          <a:p>
            <a:r>
              <a:rPr lang="en-GB" altLang="en-US" sz="2800"/>
              <a:t>Condense to bullets</a:t>
            </a:r>
          </a:p>
          <a:p>
            <a:r>
              <a:rPr lang="en-GB" altLang="en-US" sz="2800"/>
              <a:t>Categorise the bullets</a:t>
            </a:r>
          </a:p>
          <a:p>
            <a:r>
              <a:rPr lang="en-GB" altLang="en-US" sz="2800"/>
              <a:t>Cull to a manageable number</a:t>
            </a:r>
          </a:p>
          <a:p>
            <a:r>
              <a:rPr lang="en-GB" altLang="en-US" sz="2800"/>
              <a:t>Connect the items</a:t>
            </a:r>
          </a:p>
          <a:p>
            <a:r>
              <a:rPr lang="en-GB" altLang="en-US" sz="2800"/>
              <a:t>Construct the diagram</a:t>
            </a:r>
          </a:p>
        </p:txBody>
      </p:sp>
      <p:pic>
        <p:nvPicPr>
          <p:cNvPr id="16388" name="Picture 4" descr="BDCdemo1a">
            <a:extLst>
              <a:ext uri="{FF2B5EF4-FFF2-40B4-BE49-F238E27FC236}">
                <a16:creationId xmlns:a16="http://schemas.microsoft.com/office/drawing/2014/main" id="{6CBA3E52-7C6F-B9C0-C246-8307FE376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5141914"/>
            <a:ext cx="4356100"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a:extLst>
              <a:ext uri="{FF2B5EF4-FFF2-40B4-BE49-F238E27FC236}">
                <a16:creationId xmlns:a16="http://schemas.microsoft.com/office/drawing/2014/main" id="{BDBE4C50-1E5C-45D5-AD8D-05CDAD168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00892" y="202295"/>
            <a:ext cx="10190215" cy="6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8031573-68B4-5DB5-B8C2-9586A287AF31}"/>
              </a:ext>
            </a:extLst>
          </p:cNvPr>
          <p:cNvSpPr>
            <a:spLocks noGrp="1" noChangeArrowheads="1"/>
          </p:cNvSpPr>
          <p:nvPr>
            <p:ph type="title"/>
          </p:nvPr>
        </p:nvSpPr>
        <p:spPr/>
        <p:txBody>
          <a:bodyPr vert="horz" lIns="91440" tIns="45720" rIns="91440" bIns="45720" rtlCol="0" anchor="ctr">
            <a:normAutofit/>
          </a:bodyPr>
          <a:lstStyle/>
          <a:p>
            <a:r>
              <a:rPr lang="en-GB" altLang="en-US" sz="4400" dirty="0"/>
              <a:t>The Method</a:t>
            </a:r>
          </a:p>
        </p:txBody>
      </p:sp>
      <p:sp>
        <p:nvSpPr>
          <p:cNvPr id="37891" name="Rectangle 3">
            <a:extLst>
              <a:ext uri="{FF2B5EF4-FFF2-40B4-BE49-F238E27FC236}">
                <a16:creationId xmlns:a16="http://schemas.microsoft.com/office/drawing/2014/main" id="{EF6D830F-45C6-F18D-97F6-93C829D5E253}"/>
              </a:ext>
            </a:extLst>
          </p:cNvPr>
          <p:cNvSpPr>
            <a:spLocks noGrp="1" noChangeArrowheads="1"/>
          </p:cNvSpPr>
          <p:nvPr>
            <p:ph idx="1"/>
          </p:nvPr>
        </p:nvSpPr>
        <p:spPr>
          <a:xfrm>
            <a:off x="2063750" y="1484314"/>
            <a:ext cx="7677150" cy="3197225"/>
          </a:xfrm>
        </p:spPr>
        <p:txBody>
          <a:bodyPr rtlCol="0">
            <a:noAutofit/>
          </a:bodyPr>
          <a:lstStyle/>
          <a:p>
            <a:pPr>
              <a:defRPr/>
            </a:pPr>
            <a:r>
              <a:rPr lang="en-GB" sz="2800" dirty="0"/>
              <a:t>Cut &amp; Paste from the ITT</a:t>
            </a:r>
          </a:p>
          <a:p>
            <a:pPr>
              <a:defRPr/>
            </a:pPr>
            <a:r>
              <a:rPr lang="en-GB" sz="2800" dirty="0"/>
              <a:t>Condense to bullets</a:t>
            </a:r>
          </a:p>
          <a:p>
            <a:pPr>
              <a:defRPr/>
            </a:pPr>
            <a:r>
              <a:rPr lang="en-GB" sz="2800" dirty="0"/>
              <a:t>Categorise the bullets</a:t>
            </a:r>
          </a:p>
          <a:p>
            <a:pPr>
              <a:defRPr/>
            </a:pPr>
            <a:r>
              <a:rPr lang="en-GB" sz="2800" dirty="0"/>
              <a:t>Cull to a manageable number</a:t>
            </a:r>
          </a:p>
          <a:p>
            <a:pPr>
              <a:defRPr/>
            </a:pPr>
            <a:r>
              <a:rPr lang="en-GB" sz="2800" dirty="0"/>
              <a:t>Connect the items</a:t>
            </a:r>
          </a:p>
          <a:p>
            <a:pPr>
              <a:defRPr/>
            </a:pPr>
            <a:r>
              <a:rPr lang="en-GB" sz="2800" dirty="0"/>
              <a:t>Construct the diagram</a:t>
            </a:r>
          </a:p>
          <a:p>
            <a:pPr>
              <a:defRPr/>
            </a:pPr>
            <a:r>
              <a:rPr lang="en-GB" sz="2800" dirty="0"/>
              <a:t>Confirm</a:t>
            </a:r>
          </a:p>
          <a:p>
            <a:pPr>
              <a:defRPr/>
            </a:pPr>
            <a:endParaRPr lang="en-GB" sz="2800" dirty="0"/>
          </a:p>
        </p:txBody>
      </p:sp>
      <p:pic>
        <p:nvPicPr>
          <p:cNvPr id="17412" name="Picture 4" descr="BDCdemo2a">
            <a:extLst>
              <a:ext uri="{FF2B5EF4-FFF2-40B4-BE49-F238E27FC236}">
                <a16:creationId xmlns:a16="http://schemas.microsoft.com/office/drawing/2014/main" id="{96FB17D9-8A2B-BCFF-E9DA-FDE96D92D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146676"/>
            <a:ext cx="43434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a:extLst>
              <a:ext uri="{FF2B5EF4-FFF2-40B4-BE49-F238E27FC236}">
                <a16:creationId xmlns:a16="http://schemas.microsoft.com/office/drawing/2014/main" id="{B5074F83-AFEB-46E7-8FFB-E1E2BD629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83432" y="261779"/>
            <a:ext cx="10153128" cy="612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F5B1E4B-85A1-4A6F-5ECE-3E695A8457C6}"/>
              </a:ext>
            </a:extLst>
          </p:cNvPr>
          <p:cNvSpPr>
            <a:spLocks noGrp="1" noChangeArrowheads="1"/>
          </p:cNvSpPr>
          <p:nvPr>
            <p:ph type="title"/>
          </p:nvPr>
        </p:nvSpPr>
        <p:spPr/>
        <p:txBody>
          <a:bodyPr vert="horz" lIns="91440" tIns="45720" rIns="91440" bIns="45720" rtlCol="0" anchor="ctr">
            <a:normAutofit/>
          </a:bodyPr>
          <a:lstStyle/>
          <a:p>
            <a:r>
              <a:rPr lang="en-GB" sz="4400" dirty="0"/>
              <a:t>Making it happen - fundamentals</a:t>
            </a:r>
          </a:p>
        </p:txBody>
      </p:sp>
      <p:sp>
        <p:nvSpPr>
          <p:cNvPr id="18435" name="Rectangle 3">
            <a:extLst>
              <a:ext uri="{FF2B5EF4-FFF2-40B4-BE49-F238E27FC236}">
                <a16:creationId xmlns:a16="http://schemas.microsoft.com/office/drawing/2014/main" id="{21711267-D31A-2491-60F1-C110C26D8C2E}"/>
              </a:ext>
            </a:extLst>
          </p:cNvPr>
          <p:cNvSpPr>
            <a:spLocks noGrp="1" noChangeArrowheads="1"/>
          </p:cNvSpPr>
          <p:nvPr>
            <p:ph idx="1"/>
          </p:nvPr>
        </p:nvSpPr>
        <p:spPr>
          <a:xfrm>
            <a:off x="1559496" y="1825625"/>
            <a:ext cx="9794304" cy="4351338"/>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r>
              <a:rPr lang="en-GB" altLang="en-US" sz="2800" dirty="0"/>
              <a:t>Sponsorship</a:t>
            </a:r>
          </a:p>
          <a:p>
            <a:r>
              <a:rPr lang="en-GB" altLang="en-US" sz="2800" dirty="0"/>
              <a:t>Strategy</a:t>
            </a:r>
          </a:p>
          <a:p>
            <a:r>
              <a:rPr lang="en-GB" altLang="en-US" sz="2800" dirty="0"/>
              <a:t>Benefits management</a:t>
            </a:r>
          </a:p>
          <a:p>
            <a:r>
              <a:rPr lang="en-GB" altLang="en-US" sz="2800" dirty="0"/>
              <a:t>‘Killer’ applications</a:t>
            </a:r>
          </a:p>
          <a:p>
            <a:r>
              <a:rPr lang="en-GB" altLang="en-US" sz="2800" dirty="0"/>
              <a:t>Focus on business change</a:t>
            </a:r>
          </a:p>
          <a:p>
            <a:r>
              <a:rPr lang="en-GB" altLang="en-US" sz="2800" dirty="0"/>
              <a:t>Infrastructure</a:t>
            </a:r>
          </a:p>
          <a:p>
            <a:r>
              <a:rPr lang="en-GB" altLang="en-US" sz="2800" dirty="0"/>
              <a:t>A commitment to action</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9"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0" name="Rectangle 4"/>
          <p:cNvSpPr>
            <a:spLocks noGrp="1" noChangeArrowheads="1"/>
          </p:cNvSpPr>
          <p:nvPr>
            <p:ph type="title"/>
          </p:nvPr>
        </p:nvSpPr>
        <p:spPr>
          <a:noFill/>
          <a:ln/>
        </p:spPr>
        <p:txBody>
          <a:bodyPr>
            <a:normAutofit/>
          </a:bodyPr>
          <a:lstStyle/>
          <a:p>
            <a:r>
              <a:rPr lang="en-GB" dirty="0">
                <a:solidFill>
                  <a:srgbClr val="C8C8E6"/>
                </a:solidFill>
              </a:rPr>
              <a:t>Comments</a:t>
            </a:r>
          </a:p>
        </p:txBody>
      </p:sp>
      <p:sp>
        <p:nvSpPr>
          <p:cNvPr id="5" name="Text Placeholder 4">
            <a:extLst>
              <a:ext uri="{FF2B5EF4-FFF2-40B4-BE49-F238E27FC236}">
                <a16:creationId xmlns:a16="http://schemas.microsoft.com/office/drawing/2014/main" id="{63465CA8-1FE6-A221-6DC9-D67292F278E9}"/>
              </a:ext>
            </a:extLst>
          </p:cNvPr>
          <p:cNvSpPr>
            <a:spLocks noGrp="1"/>
          </p:cNvSpPr>
          <p:nvPr>
            <p:ph type="body" idx="1"/>
          </p:nvPr>
        </p:nvSpPr>
        <p:spPr/>
        <p:txBody>
          <a:bodyPr/>
          <a:lstStyle/>
          <a:p>
            <a:endParaRPr lang="en-GB" dirty="0"/>
          </a:p>
        </p:txBody>
      </p:sp>
      <p:pic>
        <p:nvPicPr>
          <p:cNvPr id="3" name="Picture 2">
            <a:extLst>
              <a:ext uri="{FF2B5EF4-FFF2-40B4-BE49-F238E27FC236}">
                <a16:creationId xmlns:a16="http://schemas.microsoft.com/office/drawing/2014/main" id="{562CC55F-044C-567A-07DD-D66EA9B86E77}"/>
              </a:ext>
            </a:extLst>
          </p:cNvPr>
          <p:cNvPicPr>
            <a:picLocks noChangeAspect="1"/>
          </p:cNvPicPr>
          <p:nvPr/>
        </p:nvPicPr>
        <p:blipFill>
          <a:blip r:embed="rId3"/>
          <a:stretch>
            <a:fillRect/>
          </a:stretch>
        </p:blipFill>
        <p:spPr>
          <a:xfrm>
            <a:off x="0" y="6492240"/>
            <a:ext cx="12192000" cy="365760"/>
          </a:xfrm>
          <a:prstGeom prst="rect">
            <a:avLst/>
          </a:prstGeom>
        </p:spPr>
      </p:pic>
    </p:spTree>
    <p:extLst>
      <p:ext uri="{BB962C8B-B14F-4D97-AF65-F5344CB8AC3E}">
        <p14:creationId xmlns:p14="http://schemas.microsoft.com/office/powerpoint/2010/main" val="36371196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58E821F-CE53-ECA3-8145-BF7830F7105F}"/>
              </a:ext>
            </a:extLst>
          </p:cNvPr>
          <p:cNvSpPr>
            <a:spLocks noGrp="1" noChangeArrowheads="1"/>
          </p:cNvSpPr>
          <p:nvPr>
            <p:ph type="title"/>
          </p:nvPr>
        </p:nvSpPr>
        <p:spPr/>
        <p:txBody>
          <a:bodyPr>
            <a:normAutofit/>
          </a:bodyPr>
          <a:lstStyle/>
          <a:p>
            <a:r>
              <a:rPr lang="en-GB" altLang="en-US" sz="4400" dirty="0"/>
              <a:t>The Benefits-driven Bid</a:t>
            </a:r>
          </a:p>
        </p:txBody>
      </p:sp>
      <p:sp>
        <p:nvSpPr>
          <p:cNvPr id="5123" name="Rectangle 3">
            <a:extLst>
              <a:ext uri="{FF2B5EF4-FFF2-40B4-BE49-F238E27FC236}">
                <a16:creationId xmlns:a16="http://schemas.microsoft.com/office/drawing/2014/main" id="{289BBD82-095A-9A73-3D6D-C07B05F05D0E}"/>
              </a:ext>
            </a:extLst>
          </p:cNvPr>
          <p:cNvSpPr>
            <a:spLocks noGrp="1" noChangeArrowheads="1"/>
          </p:cNvSpPr>
          <p:nvPr>
            <p:ph idx="1"/>
          </p:nvPr>
        </p:nvSpPr>
        <p:spPr>
          <a:xfrm>
            <a:off x="1919288" y="1990726"/>
            <a:ext cx="8208962" cy="4462463"/>
          </a:xfrm>
        </p:spPr>
        <p:txBody>
          <a:bodyPr>
            <a:normAutofit/>
          </a:bodyPr>
          <a:lstStyle/>
          <a:p>
            <a:pPr>
              <a:spcBef>
                <a:spcPts val="500"/>
              </a:spcBef>
              <a:spcAft>
                <a:spcPts val="500"/>
              </a:spcAft>
            </a:pPr>
            <a:r>
              <a:rPr lang="en-GB" altLang="en-US" sz="2800" dirty="0"/>
              <a:t>Benefits Management creates a compelling reason for the customer to act in our favour</a:t>
            </a:r>
          </a:p>
          <a:p>
            <a:pPr>
              <a:spcBef>
                <a:spcPts val="500"/>
              </a:spcBef>
              <a:spcAft>
                <a:spcPts val="500"/>
              </a:spcAft>
            </a:pPr>
            <a:r>
              <a:rPr lang="en-GB" altLang="en-US" sz="2800" dirty="0"/>
              <a:t>A BM bid will be chosen because it clearly shows how it meets the customer’s valid business needs</a:t>
            </a:r>
          </a:p>
          <a:p>
            <a:pPr>
              <a:spcBef>
                <a:spcPts val="500"/>
              </a:spcBef>
              <a:spcAft>
                <a:spcPts val="500"/>
              </a:spcAft>
            </a:pPr>
            <a:r>
              <a:rPr lang="en-GB" altLang="en-US" sz="2800" dirty="0"/>
              <a:t>It proves our willingness to be their partner as they see us take an active part in delivering worthwhile business change. </a:t>
            </a:r>
          </a:p>
          <a:p>
            <a:pPr>
              <a:lnSpc>
                <a:spcPct val="90000"/>
              </a:lnSpc>
            </a:pPr>
            <a:endParaRPr lang="en-GB"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8C8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EBDD-B07C-4F6C-974E-0A49BA7415B2}"/>
              </a:ext>
            </a:extLst>
          </p:cNvPr>
          <p:cNvSpPr>
            <a:spLocks noGrp="1"/>
          </p:cNvSpPr>
          <p:nvPr>
            <p:ph type="ctrTitle" idx="4294967295"/>
          </p:nvPr>
        </p:nvSpPr>
        <p:spPr>
          <a:xfrm>
            <a:off x="1524000" y="1985962"/>
            <a:ext cx="9144000" cy="2886075"/>
          </a:xfrm>
        </p:spPr>
        <p:txBody>
          <a:bodyPr>
            <a:noAutofit/>
          </a:bodyPr>
          <a:lstStyle/>
          <a:p>
            <a:pPr algn="ctr"/>
            <a:r>
              <a:rPr lang="en-GB" sz="6400" spc="600" dirty="0">
                <a:solidFill>
                  <a:schemeClr val="bg1"/>
                </a:solidFill>
              </a:rPr>
              <a:t>Bidding with Benefits</a:t>
            </a:r>
          </a:p>
        </p:txBody>
      </p:sp>
      <p:sp>
        <p:nvSpPr>
          <p:cNvPr id="3" name="Subtitle 2">
            <a:extLst>
              <a:ext uri="{FF2B5EF4-FFF2-40B4-BE49-F238E27FC236}">
                <a16:creationId xmlns:a16="http://schemas.microsoft.com/office/drawing/2014/main" id="{3E0FBB34-9801-4232-9161-59759AC6D137}"/>
              </a:ext>
            </a:extLst>
          </p:cNvPr>
          <p:cNvSpPr>
            <a:spLocks noGrp="1"/>
          </p:cNvSpPr>
          <p:nvPr>
            <p:ph type="subTitle" idx="4294967295"/>
          </p:nvPr>
        </p:nvSpPr>
        <p:spPr>
          <a:xfrm>
            <a:off x="1524000" y="4677139"/>
            <a:ext cx="9144000" cy="754659"/>
          </a:xfrm>
        </p:spPr>
        <p:txBody>
          <a:bodyPr>
            <a:normAutofit/>
          </a:bodyPr>
          <a:lstStyle/>
          <a:p>
            <a:pPr marL="0" indent="0" algn="ctr">
              <a:buNone/>
            </a:pPr>
            <a:r>
              <a:rPr lang="en-GB" spc="600" dirty="0">
                <a:solidFill>
                  <a:prstClr val="white"/>
                </a:solidFill>
                <a:latin typeface="Gill Sans MT" panose="020B0502020104020203"/>
              </a:rPr>
              <a:t>©Keldale Business Services 2024</a:t>
            </a:r>
            <a:endParaRPr lang="en-GB" spc="600" dirty="0">
              <a:solidFill>
                <a:schemeClr val="bg1"/>
              </a:solidFill>
            </a:endParaRPr>
          </a:p>
        </p:txBody>
      </p:sp>
      <p:pic>
        <p:nvPicPr>
          <p:cNvPr id="10" name="Picture 9" descr="A picture containing clothing, indoor&#10;&#10;Description automatically generated">
            <a:extLst>
              <a:ext uri="{FF2B5EF4-FFF2-40B4-BE49-F238E27FC236}">
                <a16:creationId xmlns:a16="http://schemas.microsoft.com/office/drawing/2014/main" id="{691E2A98-CD42-44E4-B5D4-1B5F4175D9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7" y="833283"/>
            <a:ext cx="2635424" cy="6858000"/>
          </a:xfrm>
          <a:prstGeom prst="rect">
            <a:avLst/>
          </a:prstGeom>
        </p:spPr>
      </p:pic>
      <p:pic>
        <p:nvPicPr>
          <p:cNvPr id="4" name="Picture 3">
            <a:extLst>
              <a:ext uri="{FF2B5EF4-FFF2-40B4-BE49-F238E27FC236}">
                <a16:creationId xmlns:a16="http://schemas.microsoft.com/office/drawing/2014/main" id="{62E3C74B-60D4-1306-5B5F-82C0AF1FD8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
            <a:ext cx="2449549" cy="1015727"/>
          </a:xfrm>
          <a:prstGeom prst="rect">
            <a:avLst/>
          </a:prstGeom>
        </p:spPr>
      </p:pic>
    </p:spTree>
    <p:extLst>
      <p:ext uri="{BB962C8B-B14F-4D97-AF65-F5344CB8AC3E}">
        <p14:creationId xmlns:p14="http://schemas.microsoft.com/office/powerpoint/2010/main" val="197512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B98F36D-8559-9D10-F8C9-F750E16E4E71}"/>
              </a:ext>
            </a:extLst>
          </p:cNvPr>
          <p:cNvSpPr>
            <a:spLocks noChangeArrowheads="1"/>
          </p:cNvSpPr>
          <p:nvPr/>
        </p:nvSpPr>
        <p:spPr bwMode="auto">
          <a:xfrm>
            <a:off x="4689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148" name="Rectangle 4">
            <a:extLst>
              <a:ext uri="{FF2B5EF4-FFF2-40B4-BE49-F238E27FC236}">
                <a16:creationId xmlns:a16="http://schemas.microsoft.com/office/drawing/2014/main" id="{D684E1DE-E9FE-67FC-AA33-2EF9CD196B18}"/>
              </a:ext>
            </a:extLst>
          </p:cNvPr>
          <p:cNvSpPr>
            <a:spLocks noChangeArrowheads="1"/>
          </p:cNvSpPr>
          <p:nvPr/>
        </p:nvSpPr>
        <p:spPr bwMode="auto">
          <a:xfrm>
            <a:off x="1890714" y="4365625"/>
            <a:ext cx="8410575" cy="53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GB" altLang="en-US" sz="3200" dirty="0">
                <a:solidFill>
                  <a:srgbClr val="C8C8E6"/>
                </a:solidFill>
                <a:latin typeface="+mn-lt"/>
              </a:rPr>
              <a:t>To optimise the benefits from business change</a:t>
            </a:r>
          </a:p>
        </p:txBody>
      </p:sp>
      <p:sp>
        <p:nvSpPr>
          <p:cNvPr id="6149" name="Rectangle 5">
            <a:extLst>
              <a:ext uri="{FF2B5EF4-FFF2-40B4-BE49-F238E27FC236}">
                <a16:creationId xmlns:a16="http://schemas.microsoft.com/office/drawing/2014/main" id="{100CDD61-6FF4-A0A8-3B62-5097E5090864}"/>
              </a:ext>
            </a:extLst>
          </p:cNvPr>
          <p:cNvSpPr>
            <a:spLocks noGrp="1" noChangeArrowheads="1"/>
          </p:cNvSpPr>
          <p:nvPr>
            <p:ph type="title"/>
          </p:nvPr>
        </p:nvSpPr>
        <p:spPr/>
        <p:txBody>
          <a:bodyPr vert="horz" lIns="91440" tIns="45720" rIns="91440" bIns="45720" rtlCol="0" anchor="ctr">
            <a:normAutofit/>
          </a:bodyPr>
          <a:lstStyle/>
          <a:p>
            <a:r>
              <a:rPr lang="en-GB" altLang="en-US" sz="4400" dirty="0"/>
              <a:t>Benefits Management</a:t>
            </a:r>
          </a:p>
        </p:txBody>
      </p:sp>
      <p:sp>
        <p:nvSpPr>
          <p:cNvPr id="6150" name="Rectangle 6">
            <a:extLst>
              <a:ext uri="{FF2B5EF4-FFF2-40B4-BE49-F238E27FC236}">
                <a16:creationId xmlns:a16="http://schemas.microsoft.com/office/drawing/2014/main" id="{CC0FBBD3-6D15-DE8F-DB85-F9B61CB95138}"/>
              </a:ext>
            </a:extLst>
          </p:cNvPr>
          <p:cNvSpPr>
            <a:spLocks noGrp="1" noChangeArrowheads="1"/>
          </p:cNvSpPr>
          <p:nvPr>
            <p:ph idx="1"/>
          </p:nvPr>
        </p:nvSpPr>
        <p:spPr>
          <a:xfrm>
            <a:off x="1981200" y="2654300"/>
            <a:ext cx="8229600" cy="1638300"/>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marL="0" indent="0">
              <a:buNone/>
            </a:pPr>
            <a:r>
              <a:rPr lang="en-GB" altLang="en-US" sz="2800" dirty="0"/>
              <a:t>Benefits Management is the best application of scarce resources to select and deliver </a:t>
            </a:r>
            <a:r>
              <a:rPr lang="en-GB" altLang="en-US" sz="2800" dirty="0">
                <a:solidFill>
                  <a:srgbClr val="C8C8E6"/>
                </a:solidFill>
              </a:rPr>
              <a:t>appropriate</a:t>
            </a:r>
            <a:r>
              <a:rPr lang="en-GB" altLang="en-US" sz="2800" dirty="0"/>
              <a:t> benefits to </a:t>
            </a:r>
            <a:r>
              <a:rPr lang="en-GB" altLang="en-US" sz="2800" dirty="0">
                <a:solidFill>
                  <a:srgbClr val="C8C8E6"/>
                </a:solidFill>
              </a:rPr>
              <a:t>identified</a:t>
            </a:r>
            <a:r>
              <a:rPr lang="en-GB" altLang="en-US" sz="2800" dirty="0"/>
              <a:t> stakeholders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A27DA3C-C066-67D3-4F54-9552F111C2EA}"/>
              </a:ext>
            </a:extLst>
          </p:cNvPr>
          <p:cNvSpPr>
            <a:spLocks noChangeArrowheads="1"/>
          </p:cNvSpPr>
          <p:nvPr/>
        </p:nvSpPr>
        <p:spPr bwMode="auto">
          <a:xfrm>
            <a:off x="4572000" y="1806575"/>
            <a:ext cx="5678488" cy="164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GB" altLang="en-US" sz="2800" i="1" dirty="0">
                <a:latin typeface="Times" panose="02020603050405020304" pitchFamily="18" charset="0"/>
              </a:rPr>
              <a:t>An advantageous change realised from the transformation of resources to deliver new or improved value adding activity</a:t>
            </a:r>
          </a:p>
        </p:txBody>
      </p:sp>
      <p:sp>
        <p:nvSpPr>
          <p:cNvPr id="7171" name="Rectangle 3">
            <a:extLst>
              <a:ext uri="{FF2B5EF4-FFF2-40B4-BE49-F238E27FC236}">
                <a16:creationId xmlns:a16="http://schemas.microsoft.com/office/drawing/2014/main" id="{9B872774-9F2B-F3D6-31AE-C357EFB2A56B}"/>
              </a:ext>
            </a:extLst>
          </p:cNvPr>
          <p:cNvSpPr>
            <a:spLocks noGrp="1" noChangeArrowheads="1"/>
          </p:cNvSpPr>
          <p:nvPr>
            <p:ph type="title"/>
          </p:nvPr>
        </p:nvSpPr>
        <p:spPr/>
        <p:txBody>
          <a:bodyPr vert="horz" lIns="91440" tIns="45720" rIns="91440" bIns="45720" rtlCol="0" anchor="ctr">
            <a:normAutofit/>
          </a:bodyPr>
          <a:lstStyle/>
          <a:p>
            <a:r>
              <a:rPr lang="en-GB" altLang="en-US" sz="4400" dirty="0"/>
              <a:t>What is a benefit?</a:t>
            </a:r>
          </a:p>
        </p:txBody>
      </p:sp>
      <p:sp>
        <p:nvSpPr>
          <p:cNvPr id="7172" name="Rectangle 4">
            <a:extLst>
              <a:ext uri="{FF2B5EF4-FFF2-40B4-BE49-F238E27FC236}">
                <a16:creationId xmlns:a16="http://schemas.microsoft.com/office/drawing/2014/main" id="{BB66170D-3AA6-A15D-2E14-27968033C334}"/>
              </a:ext>
            </a:extLst>
          </p:cNvPr>
          <p:cNvSpPr>
            <a:spLocks noGrp="1" noChangeArrowheads="1"/>
          </p:cNvSpPr>
          <p:nvPr>
            <p:ph idx="1"/>
          </p:nvPr>
        </p:nvSpPr>
        <p:spPr>
          <a:xfrm>
            <a:off x="1992314" y="1806576"/>
            <a:ext cx="6048375" cy="3743325"/>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r>
              <a:rPr lang="en-GB" altLang="en-US" dirty="0"/>
              <a:t> </a:t>
            </a:r>
            <a:r>
              <a:rPr lang="en-GB" altLang="en-US" sz="3600" dirty="0"/>
              <a:t>Improve</a:t>
            </a:r>
          </a:p>
          <a:p>
            <a:r>
              <a:rPr lang="en-GB" altLang="en-US" sz="3600" dirty="0"/>
              <a:t> Increase</a:t>
            </a:r>
          </a:p>
          <a:p>
            <a:r>
              <a:rPr lang="en-GB" altLang="en-US" sz="3600" dirty="0"/>
              <a:t> Reduce</a:t>
            </a:r>
          </a:p>
          <a:p>
            <a:r>
              <a:rPr lang="en-GB" altLang="en-US" sz="3600" dirty="0"/>
              <a:t> Eliminate</a:t>
            </a:r>
          </a:p>
          <a:p>
            <a:r>
              <a:rPr lang="en-GB" altLang="en-US" sz="3600" dirty="0"/>
              <a:t> Stop</a:t>
            </a:r>
          </a:p>
        </p:txBody>
      </p:sp>
      <p:sp>
        <p:nvSpPr>
          <p:cNvPr id="7173" name="Text Box 5">
            <a:extLst>
              <a:ext uri="{FF2B5EF4-FFF2-40B4-BE49-F238E27FC236}">
                <a16:creationId xmlns:a16="http://schemas.microsoft.com/office/drawing/2014/main" id="{B5C654CC-4AA7-4771-C8B5-E3A4898008D6}"/>
              </a:ext>
            </a:extLst>
          </p:cNvPr>
          <p:cNvSpPr txBox="1">
            <a:spLocks noChangeArrowheads="1"/>
          </p:cNvSpPr>
          <p:nvPr/>
        </p:nvSpPr>
        <p:spPr bwMode="auto">
          <a:xfrm>
            <a:off x="5134223" y="3861048"/>
            <a:ext cx="4554041" cy="954107"/>
          </a:xfrm>
          <a:prstGeom prst="rect">
            <a:avLst/>
          </a:prstGeom>
          <a:noFill/>
          <a:ln>
            <a:noFill/>
          </a:ln>
          <a:effectLst/>
          <a:extLst>
            <a:ext uri="{909E8E84-426E-40DD-AFC4-6F175D3DCCD1}">
              <a14:hiddenFill xmlns:a14="http://schemas.microsoft.com/office/drawing/2010/main">
                <a:solidFill>
                  <a:srgbClr val="333399">
                    <a:alpha val="34901"/>
                  </a:srgbClr>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
                <a:srgbClr val="333399"/>
              </a:buClr>
              <a:buFont typeface="Wingdings" panose="05000000000000000000" pitchFamily="2" charset="2"/>
              <a:buNone/>
            </a:pPr>
            <a:r>
              <a:rPr lang="en-GB" altLang="en-US" sz="2800" i="1" dirty="0"/>
              <a:t>A result that a stakeholder perceives to be of value</a:t>
            </a:r>
            <a:endParaRPr lang="en-US" altLang="en-US" sz="2800" i="1"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66C6566-56D8-261F-3597-EB1C8520039D}"/>
              </a:ext>
            </a:extLst>
          </p:cNvPr>
          <p:cNvSpPr>
            <a:spLocks noGrp="1" noChangeArrowheads="1"/>
          </p:cNvSpPr>
          <p:nvPr>
            <p:ph type="title"/>
          </p:nvPr>
        </p:nvSpPr>
        <p:spPr/>
        <p:txBody>
          <a:bodyPr vert="horz" lIns="91440" tIns="45720" rIns="91440" bIns="45720" rtlCol="0" anchor="ctr">
            <a:normAutofit/>
          </a:bodyPr>
          <a:lstStyle/>
          <a:p>
            <a:r>
              <a:rPr lang="en-GB" sz="4400" dirty="0"/>
              <a:t>Features, Outcomes and Benefits</a:t>
            </a:r>
          </a:p>
        </p:txBody>
      </p:sp>
      <p:sp>
        <p:nvSpPr>
          <p:cNvPr id="8195" name="Rectangle 3">
            <a:extLst>
              <a:ext uri="{FF2B5EF4-FFF2-40B4-BE49-F238E27FC236}">
                <a16:creationId xmlns:a16="http://schemas.microsoft.com/office/drawing/2014/main" id="{CE5DEE87-E9B6-984B-7B93-84A8879E399C}"/>
              </a:ext>
            </a:extLst>
          </p:cNvPr>
          <p:cNvSpPr>
            <a:spLocks noGrp="1" noChangeArrowheads="1"/>
          </p:cNvSpPr>
          <p:nvPr>
            <p:ph idx="1"/>
          </p:nvPr>
        </p:nvSpPr>
        <p:spPr>
          <a:xfrm>
            <a:off x="2784475" y="1754189"/>
            <a:ext cx="6623050" cy="3348037"/>
          </a:xfrm>
        </p:spPr>
        <p:txBody>
          <a:bodyPr/>
          <a:lstStyle/>
          <a:p>
            <a:pPr>
              <a:lnSpc>
                <a:spcPct val="90000"/>
              </a:lnSpc>
            </a:pPr>
            <a:r>
              <a:rPr lang="en-GB" altLang="en-US" sz="2800" dirty="0"/>
              <a:t>Feature - my car is painted ‘Police Car’ white</a:t>
            </a:r>
          </a:p>
          <a:p>
            <a:pPr>
              <a:lnSpc>
                <a:spcPct val="90000"/>
              </a:lnSpc>
            </a:pPr>
            <a:r>
              <a:rPr lang="en-GB" altLang="en-US" sz="2800" dirty="0"/>
              <a:t>Outcome - people move over for me on the motorway so I get home for 6 pm</a:t>
            </a:r>
          </a:p>
          <a:p>
            <a:pPr>
              <a:lnSpc>
                <a:spcPct val="90000"/>
              </a:lnSpc>
            </a:pPr>
            <a:r>
              <a:rPr lang="en-GB" altLang="en-US" sz="2800" dirty="0"/>
              <a:t>Benefit - I get to watch The Simpsons on TV and so improve the quality of my otherwise dull existence </a:t>
            </a:r>
          </a:p>
        </p:txBody>
      </p:sp>
      <p:graphicFrame>
        <p:nvGraphicFramePr>
          <p:cNvPr id="17412" name="Object 4">
            <a:extLst>
              <a:ext uri="{FF2B5EF4-FFF2-40B4-BE49-F238E27FC236}">
                <a16:creationId xmlns:a16="http://schemas.microsoft.com/office/drawing/2014/main" id="{30AAB756-CF30-6BC2-7E50-42FE40CF5142}"/>
              </a:ext>
            </a:extLst>
          </p:cNvPr>
          <p:cNvGraphicFramePr>
            <a:graphicFrameLocks noChangeAspect="1"/>
          </p:cNvGraphicFramePr>
          <p:nvPr>
            <p:extLst>
              <p:ext uri="{D42A27DB-BD31-4B8C-83A1-F6EECF244321}">
                <p14:modId xmlns:p14="http://schemas.microsoft.com/office/powerpoint/2010/main" val="977336272"/>
              </p:ext>
            </p:extLst>
          </p:nvPr>
        </p:nvGraphicFramePr>
        <p:xfrm>
          <a:off x="2819400" y="4724401"/>
          <a:ext cx="6546850" cy="1706563"/>
        </p:xfrm>
        <a:graphic>
          <a:graphicData uri="http://schemas.openxmlformats.org/presentationml/2006/ole">
            <mc:AlternateContent xmlns:mc="http://schemas.openxmlformats.org/markup-compatibility/2006">
              <mc:Choice xmlns:v="urn:schemas-microsoft-com:vml" Requires="v">
                <p:oleObj name="Clip" r:id="rId3" imgW="6515100" imgH="1676490" progId="MS_ClipArt_Gallery.5">
                  <p:embed/>
                </p:oleObj>
              </mc:Choice>
              <mc:Fallback>
                <p:oleObj name="Clip" r:id="rId3" imgW="6515100" imgH="1676490"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724401"/>
                        <a:ext cx="6546850" cy="170656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0-#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62B408A-A653-D523-3CE8-1ED03CE8CC6A}"/>
              </a:ext>
            </a:extLst>
          </p:cNvPr>
          <p:cNvSpPr>
            <a:spLocks noGrp="1" noChangeArrowheads="1"/>
          </p:cNvSpPr>
          <p:nvPr>
            <p:ph type="title"/>
          </p:nvPr>
        </p:nvSpPr>
        <p:spPr/>
        <p:txBody>
          <a:bodyPr vert="horz" lIns="91440" tIns="45720" rIns="91440" bIns="45720" rtlCol="0" anchor="ctr">
            <a:normAutofit/>
          </a:bodyPr>
          <a:lstStyle/>
          <a:p>
            <a:r>
              <a:rPr lang="en-GB" altLang="en-US" sz="4400" dirty="0"/>
              <a:t>Mapping the benefits</a:t>
            </a:r>
          </a:p>
        </p:txBody>
      </p:sp>
      <p:pic>
        <p:nvPicPr>
          <p:cNvPr id="9219" name="Picture 4" descr="BDNexplainedNHSDW">
            <a:extLst>
              <a:ext uri="{FF2B5EF4-FFF2-40B4-BE49-F238E27FC236}">
                <a16:creationId xmlns:a16="http://schemas.microsoft.com/office/drawing/2014/main" id="{91FF54FA-7B57-3379-206E-4C1D5BCCF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14473"/>
            <a:ext cx="9144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8258AB34-0015-4DC1-8911-3752E979B15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4904" y="1116276"/>
            <a:ext cx="9740835" cy="5376597"/>
          </a:xfrm>
        </p:spPr>
      </p:pic>
      <p:sp>
        <p:nvSpPr>
          <p:cNvPr id="2" name="Title 1">
            <a:extLst>
              <a:ext uri="{FF2B5EF4-FFF2-40B4-BE49-F238E27FC236}">
                <a16:creationId xmlns:a16="http://schemas.microsoft.com/office/drawing/2014/main" id="{37FB6F2B-42DB-455F-83BC-BA89B4742D69}"/>
              </a:ext>
            </a:extLst>
          </p:cNvPr>
          <p:cNvSpPr>
            <a:spLocks noGrp="1"/>
          </p:cNvSpPr>
          <p:nvPr>
            <p:ph type="title"/>
          </p:nvPr>
        </p:nvSpPr>
        <p:spPr/>
        <p:txBody>
          <a:bodyPr>
            <a:normAutofit/>
          </a:bodyPr>
          <a:lstStyle/>
          <a:p>
            <a:r>
              <a:rPr lang="en-GB" sz="4400" dirty="0"/>
              <a:t>Mapping for a sale</a:t>
            </a:r>
          </a:p>
        </p:txBody>
      </p:sp>
    </p:spTree>
    <p:extLst>
      <p:ext uri="{BB962C8B-B14F-4D97-AF65-F5344CB8AC3E}">
        <p14:creationId xmlns:p14="http://schemas.microsoft.com/office/powerpoint/2010/main" val="260788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7">
            <a:extLst>
              <a:ext uri="{FF2B5EF4-FFF2-40B4-BE49-F238E27FC236}">
                <a16:creationId xmlns:a16="http://schemas.microsoft.com/office/drawing/2014/main" id="{34BB15E6-4677-C9C8-6FA5-3D41E6930B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p:blipFill>
        <p:spPr>
          <a:xfrm>
            <a:off x="1343472" y="188640"/>
            <a:ext cx="10226352" cy="633148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Rectangle 2">
            <a:extLst>
              <a:ext uri="{FF2B5EF4-FFF2-40B4-BE49-F238E27FC236}">
                <a16:creationId xmlns:a16="http://schemas.microsoft.com/office/drawing/2014/main" id="{00B71149-984F-F879-A20B-A87DFF738A5E}"/>
              </a:ext>
            </a:extLst>
          </p:cNvPr>
          <p:cNvSpPr>
            <a:spLocks noGrp="1" noChangeArrowheads="1"/>
          </p:cNvSpPr>
          <p:nvPr>
            <p:ph type="title"/>
          </p:nvPr>
        </p:nvSpPr>
        <p:spPr>
          <a:xfrm>
            <a:off x="479376" y="201418"/>
            <a:ext cx="10658400" cy="1067342"/>
          </a:xfrm>
        </p:spPr>
        <p:txBody>
          <a:bodyPr>
            <a:normAutofit/>
          </a:bodyPr>
          <a:lstStyle/>
          <a:p>
            <a:r>
              <a:rPr lang="en-GB" altLang="en-US" sz="4400" dirty="0"/>
              <a:t>An Example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6F76943-DB9D-0810-609E-1EE2F7E6DCBB}"/>
              </a:ext>
            </a:extLst>
          </p:cNvPr>
          <p:cNvSpPr>
            <a:spLocks noGrp="1" noChangeArrowheads="1"/>
          </p:cNvSpPr>
          <p:nvPr>
            <p:ph type="title"/>
          </p:nvPr>
        </p:nvSpPr>
        <p:spPr/>
        <p:txBody>
          <a:bodyPr vert="horz" lIns="91440" tIns="45720" rIns="91440" bIns="45720" rtlCol="0" anchor="ctr">
            <a:normAutofit/>
          </a:bodyPr>
          <a:lstStyle/>
          <a:p>
            <a:r>
              <a:rPr lang="en-GB" altLang="en-US" sz="4400" dirty="0"/>
              <a:t>The Method</a:t>
            </a:r>
          </a:p>
        </p:txBody>
      </p:sp>
      <p:sp>
        <p:nvSpPr>
          <p:cNvPr id="11267" name="Rectangle 3">
            <a:extLst>
              <a:ext uri="{FF2B5EF4-FFF2-40B4-BE49-F238E27FC236}">
                <a16:creationId xmlns:a16="http://schemas.microsoft.com/office/drawing/2014/main" id="{052047F0-4F7E-4B0F-EA57-6FFE98780C07}"/>
              </a:ext>
            </a:extLst>
          </p:cNvPr>
          <p:cNvSpPr>
            <a:spLocks noGrp="1" noChangeArrowheads="1"/>
          </p:cNvSpPr>
          <p:nvPr>
            <p:ph idx="1"/>
          </p:nvPr>
        </p:nvSpPr>
        <p:spPr>
          <a:xfrm>
            <a:off x="2209800" y="1752600"/>
            <a:ext cx="7772400" cy="4343400"/>
          </a:xfrm>
        </p:spPr>
        <p:txBody>
          <a:bodyPr>
            <a:normAutofit/>
          </a:bodyPr>
          <a:lstStyle/>
          <a:p>
            <a:r>
              <a:rPr lang="en-GB" altLang="en-US" sz="2800" dirty="0"/>
              <a:t>Cut &amp; Paste from the ITT</a:t>
            </a:r>
          </a:p>
        </p:txBody>
      </p:sp>
      <p:sp>
        <p:nvSpPr>
          <p:cNvPr id="11268" name="Text Box 4">
            <a:extLst>
              <a:ext uri="{FF2B5EF4-FFF2-40B4-BE49-F238E27FC236}">
                <a16:creationId xmlns:a16="http://schemas.microsoft.com/office/drawing/2014/main" id="{E463B9B9-7C20-0B80-5433-853B7C4C3AD9}"/>
              </a:ext>
            </a:extLst>
          </p:cNvPr>
          <p:cNvSpPr txBox="1">
            <a:spLocks noChangeArrowheads="1"/>
          </p:cNvSpPr>
          <p:nvPr/>
        </p:nvSpPr>
        <p:spPr bwMode="auto">
          <a:xfrm>
            <a:off x="2590800" y="2286000"/>
            <a:ext cx="7177608" cy="363945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spcBef>
                <a:spcPts val="1200"/>
              </a:spcBef>
              <a:spcAft>
                <a:spcPts val="300"/>
              </a:spcAft>
            </a:pPr>
            <a:r>
              <a:rPr lang="en-GB" altLang="en-US" sz="2400" b="1" i="1" dirty="0"/>
              <a:t>From the ITT document</a:t>
            </a:r>
          </a:p>
          <a:p>
            <a:r>
              <a:rPr lang="en-GB" altLang="en-US" sz="2400" b="1" dirty="0">
                <a:solidFill>
                  <a:srgbClr val="FF0000"/>
                </a:solidFill>
                <a:latin typeface="Tahoma-Bold"/>
              </a:rPr>
              <a:t>4.1 The Council's Priorities and Core Values</a:t>
            </a:r>
          </a:p>
          <a:p>
            <a:r>
              <a:rPr lang="en-GB" altLang="en-US" sz="2000" dirty="0">
                <a:solidFill>
                  <a:srgbClr val="000000"/>
                </a:solidFill>
                <a:latin typeface="Tahoma" panose="020B0604030504040204" pitchFamily="34" charset="0"/>
              </a:rPr>
              <a:t>With these factors as a backdrop there is a shared agenda to concentrate much of the Council’s work around: -</a:t>
            </a:r>
          </a:p>
          <a:p>
            <a:pPr>
              <a:buFontTx/>
              <a:buChar char="•"/>
            </a:pPr>
            <a:r>
              <a:rPr lang="en-GB" altLang="en-US" sz="2000" dirty="0">
                <a:solidFill>
                  <a:srgbClr val="000000"/>
                </a:solidFill>
                <a:latin typeface="SymbolMT"/>
              </a:rPr>
              <a:t> </a:t>
            </a:r>
            <a:r>
              <a:rPr lang="en-GB" altLang="en-US" sz="2000" dirty="0">
                <a:solidFill>
                  <a:srgbClr val="000000"/>
                </a:solidFill>
                <a:latin typeface="Tahoma" panose="020B0604030504040204" pitchFamily="34" charset="0"/>
              </a:rPr>
              <a:t>Increasing educational attainment at all levels and increasing basic skills in order to give our population a better chance of sharing in the town's economic prosperity;</a:t>
            </a:r>
          </a:p>
          <a:p>
            <a:pPr>
              <a:buFontTx/>
              <a:buChar char="•"/>
            </a:pPr>
            <a:r>
              <a:rPr lang="en-GB" altLang="en-US" sz="2000" dirty="0">
                <a:solidFill>
                  <a:srgbClr val="000000"/>
                </a:solidFill>
                <a:latin typeface="SymbolMT"/>
              </a:rPr>
              <a:t> </a:t>
            </a:r>
            <a:r>
              <a:rPr lang="en-GB" altLang="en-US" sz="2000" dirty="0">
                <a:solidFill>
                  <a:srgbClr val="000000"/>
                </a:solidFill>
                <a:latin typeface="Tahoma" panose="020B0604030504040204" pitchFamily="34" charset="0"/>
              </a:rPr>
              <a:t>Working to alleviate the effects of poverty and discrimination through our housing, benefits, regeneration, family support, crime reduction, community and partnership work;</a:t>
            </a:r>
          </a:p>
        </p:txBody>
      </p:sp>
    </p:spTree>
  </p:cSld>
  <p:clrMapOvr>
    <a:masterClrMapping/>
  </p:clrMapOvr>
</p:sld>
</file>

<file path=ppt/theme/theme1.xml><?xml version="1.0" encoding="utf-8"?>
<a:theme xmlns:a="http://schemas.openxmlformats.org/drawingml/2006/main" name="Keldale plain 24">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dale plain 24.potx" id="{4E54234C-ADB5-4BD1-912B-7F03D1A70B3C}" vid="{5DCA21CA-BCB9-4B52-9BBB-226710791EF2}"/>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dale plain 24.potx" id="{4E54234C-ADB5-4BD1-912B-7F03D1A70B3C}" vid="{5DCA21CA-BCB9-4B52-9BBB-226710791EF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Keldale plain 24</Template>
  <TotalTime>529</TotalTime>
  <Words>2615</Words>
  <Application>Microsoft Office PowerPoint</Application>
  <PresentationFormat>Widescreen</PresentationFormat>
  <Paragraphs>181</Paragraphs>
  <Slides>20</Slides>
  <Notes>20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2" baseType="lpstr">
      <vt:lpstr>Arial</vt:lpstr>
      <vt:lpstr>Calibri</vt:lpstr>
      <vt:lpstr>Gill Sans MT</vt:lpstr>
      <vt:lpstr>Symbol</vt:lpstr>
      <vt:lpstr>SymbolMT</vt:lpstr>
      <vt:lpstr>Tahoma</vt:lpstr>
      <vt:lpstr>Tahoma-Bold</vt:lpstr>
      <vt:lpstr>Times</vt:lpstr>
      <vt:lpstr>Wingdings</vt:lpstr>
      <vt:lpstr>Keldale plain 24</vt:lpstr>
      <vt:lpstr>Office Theme</vt:lpstr>
      <vt:lpstr>Clip</vt:lpstr>
      <vt:lpstr>Bidding with Benefits</vt:lpstr>
      <vt:lpstr>The Benefits-driven Bid</vt:lpstr>
      <vt:lpstr>Benefits Management</vt:lpstr>
      <vt:lpstr>What is a benefit?</vt:lpstr>
      <vt:lpstr>Features, Outcomes and Benefits</vt:lpstr>
      <vt:lpstr>Mapping the benefits</vt:lpstr>
      <vt:lpstr>Mapping for a sale</vt:lpstr>
      <vt:lpstr>An Example</vt:lpstr>
      <vt:lpstr>The Method</vt:lpstr>
      <vt:lpstr>The Method</vt:lpstr>
      <vt:lpstr>The Method</vt:lpstr>
      <vt:lpstr>The Method</vt:lpstr>
      <vt:lpstr>The Method</vt:lpstr>
      <vt:lpstr>The Method</vt:lpstr>
      <vt:lpstr>PowerPoint Presentation</vt:lpstr>
      <vt:lpstr>The Method</vt:lpstr>
      <vt:lpstr>PowerPoint Presentation</vt:lpstr>
      <vt:lpstr>Making it happen - fundamentals</vt:lpstr>
      <vt:lpstr>Comments</vt:lpstr>
      <vt:lpstr>Bidding with Benefits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Bidding with Benefits</dc:title>
  <dc:creator>David Waller</dc:creator>
  <cp:lastModifiedBy>David Waller</cp:lastModifiedBy>
  <cp:revision>15</cp:revision>
  <dcterms:created xsi:type="dcterms:W3CDTF">2005-07-06T09:33:15Z</dcterms:created>
  <dcterms:modified xsi:type="dcterms:W3CDTF">2024-11-22T15:45:27Z</dcterms:modified>
</cp:coreProperties>
</file>