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321" r:id="rId3"/>
    <p:sldId id="288" r:id="rId4"/>
    <p:sldId id="282" r:id="rId5"/>
    <p:sldId id="283" r:id="rId6"/>
    <p:sldId id="289" r:id="rId7"/>
    <p:sldId id="286" r:id="rId8"/>
    <p:sldId id="279" r:id="rId9"/>
    <p:sldId id="270" r:id="rId10"/>
    <p:sldId id="271" r:id="rId11"/>
    <p:sldId id="290" r:id="rId12"/>
    <p:sldId id="291" r:id="rId13"/>
    <p:sldId id="284" r:id="rId14"/>
    <p:sldId id="287" r:id="rId15"/>
    <p:sldId id="292" r:id="rId16"/>
    <p:sldId id="281" r:id="rId17"/>
    <p:sldId id="293" r:id="rId18"/>
    <p:sldId id="277" r:id="rId19"/>
    <p:sldId id="320" r:id="rId20"/>
    <p:sldId id="263"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66746" autoAdjust="0"/>
  </p:normalViewPr>
  <p:slideViewPr>
    <p:cSldViewPr snapToGrid="0">
      <p:cViewPr varScale="1">
        <p:scale>
          <a:sx n="61" d="100"/>
          <a:sy n="61" d="100"/>
        </p:scale>
        <p:origin x="1382" y="34"/>
      </p:cViewPr>
      <p:guideLst/>
    </p:cSldViewPr>
  </p:slideViewPr>
  <p:notesTextViewPr>
    <p:cViewPr>
      <p:scale>
        <a:sx n="1" d="1"/>
        <a:sy n="1" d="1"/>
      </p:scale>
      <p:origin x="0" y="-926"/>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3F225-ECFE-4ECC-B3C1-7433DACD1E0E}" type="datetimeFigureOut">
              <a:rPr lang="en-GB" smtClean="0"/>
              <a:t>19/09/2021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C5F30-975F-4519-BEAE-A49D6AD60D40}" type="slidenum">
              <a:rPr lang="en-GB" smtClean="0"/>
              <a:t>‹#›</a:t>
            </a:fld>
            <a:endParaRPr lang="en-GB"/>
          </a:p>
        </p:txBody>
      </p:sp>
    </p:spTree>
    <p:extLst>
      <p:ext uri="{BB962C8B-B14F-4D97-AF65-F5344CB8AC3E}">
        <p14:creationId xmlns:p14="http://schemas.microsoft.com/office/powerpoint/2010/main" val="213277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Benefits Management can’t explain its own benefits then it’s not much good, is it.</a:t>
            </a:r>
          </a:p>
          <a:p>
            <a:endParaRPr lang="en-GB" dirty="0"/>
          </a:p>
        </p:txBody>
      </p:sp>
      <p:sp>
        <p:nvSpPr>
          <p:cNvPr id="4" name="Slide Number Placeholder 3"/>
          <p:cNvSpPr>
            <a:spLocks noGrp="1"/>
          </p:cNvSpPr>
          <p:nvPr>
            <p:ph type="sldNum" sz="quarter" idx="5"/>
          </p:nvPr>
        </p:nvSpPr>
        <p:spPr/>
        <p:txBody>
          <a:bodyPr/>
          <a:lstStyle/>
          <a:p>
            <a:fld id="{8EF28FB1-3ECC-4C1A-B5AC-B7D87343FABA}" type="slidenum">
              <a:rPr lang="en-GB" smtClean="0"/>
              <a:t>1</a:t>
            </a:fld>
            <a:endParaRPr lang="en-GB"/>
          </a:p>
        </p:txBody>
      </p:sp>
    </p:spTree>
    <p:extLst>
      <p:ext uri="{BB962C8B-B14F-4D97-AF65-F5344CB8AC3E}">
        <p14:creationId xmlns:p14="http://schemas.microsoft.com/office/powerpoint/2010/main" val="4258809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cargo is what it’s all about. </a:t>
            </a:r>
          </a:p>
          <a:p>
            <a:endParaRPr lang="en-GB" dirty="0"/>
          </a:p>
        </p:txBody>
      </p:sp>
      <p:sp>
        <p:nvSpPr>
          <p:cNvPr id="4" name="Slide Number Placeholder 3"/>
          <p:cNvSpPr>
            <a:spLocks noGrp="1"/>
          </p:cNvSpPr>
          <p:nvPr>
            <p:ph type="sldNum" sz="quarter" idx="10"/>
          </p:nvPr>
        </p:nvSpPr>
        <p:spPr/>
        <p:txBody>
          <a:bodyPr/>
          <a:lstStyle/>
          <a:p>
            <a:fld id="{83D9FFF0-62B1-44FE-B08D-A997ED2EA4FC}" type="slidenum">
              <a:rPr lang="en-US" smtClean="0"/>
              <a:pPr/>
              <a:t>10</a:t>
            </a:fld>
            <a:endParaRPr lang="en-US"/>
          </a:p>
        </p:txBody>
      </p:sp>
    </p:spTree>
    <p:extLst>
      <p:ext uri="{BB962C8B-B14F-4D97-AF65-F5344CB8AC3E}">
        <p14:creationId xmlns:p14="http://schemas.microsoft.com/office/powerpoint/2010/main" val="168025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412" fontAlgn="base">
              <a:spcBef>
                <a:spcPct val="30000"/>
              </a:spcBef>
              <a:spcAft>
                <a:spcPct val="0"/>
              </a:spcAft>
              <a:defRPr/>
            </a:pPr>
            <a:r>
              <a:rPr lang="en-GB" dirty="0"/>
              <a:t>Different stakeholders want different things. Hence the need to work out who you are doing it for and what they perceive as being valuable</a:t>
            </a:r>
          </a:p>
          <a:p>
            <a:endParaRPr lang="en-GB" dirty="0"/>
          </a:p>
        </p:txBody>
      </p:sp>
      <p:sp>
        <p:nvSpPr>
          <p:cNvPr id="4" name="Slide Number Placeholder 3"/>
          <p:cNvSpPr>
            <a:spLocks noGrp="1"/>
          </p:cNvSpPr>
          <p:nvPr>
            <p:ph type="sldNum" sz="quarter" idx="10"/>
          </p:nvPr>
        </p:nvSpPr>
        <p:spPr/>
        <p:txBody>
          <a:bodyPr/>
          <a:lstStyle/>
          <a:p>
            <a:fld id="{83D9FFF0-62B1-44FE-B08D-A997ED2EA4FC}" type="slidenum">
              <a:rPr lang="en-US" smtClean="0"/>
              <a:pPr/>
              <a:t>11</a:t>
            </a:fld>
            <a:endParaRPr lang="en-US"/>
          </a:p>
        </p:txBody>
      </p:sp>
    </p:spTree>
    <p:extLst>
      <p:ext uri="{BB962C8B-B14F-4D97-AF65-F5344CB8AC3E}">
        <p14:creationId xmlns:p14="http://schemas.microsoft.com/office/powerpoint/2010/main" val="271132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48C7A-39B0-4182-9ED0-8C9559CBB59A}" type="slidenum">
              <a:rPr lang="en-US"/>
              <a:pPr/>
              <a:t>12</a:t>
            </a:fld>
            <a:endParaRPr lang="en-US"/>
          </a:p>
        </p:txBody>
      </p:sp>
      <p:sp>
        <p:nvSpPr>
          <p:cNvPr id="44034" name="Rectangle 2"/>
          <p:cNvSpPr>
            <a:spLocks noGrp="1" noRot="1" noChangeAspect="1" noChangeArrowheads="1" noTextEdit="1"/>
          </p:cNvSpPr>
          <p:nvPr>
            <p:ph type="sldImg"/>
          </p:nvPr>
        </p:nvSpPr>
        <p:spPr>
          <a:xfrm>
            <a:off x="109538" y="779463"/>
            <a:ext cx="6646862" cy="3740150"/>
          </a:xfrm>
          <a:ln/>
        </p:spPr>
      </p:sp>
      <p:sp>
        <p:nvSpPr>
          <p:cNvPr id="44035" name="Rectangle 3"/>
          <p:cNvSpPr>
            <a:spLocks noGrp="1" noChangeArrowheads="1"/>
          </p:cNvSpPr>
          <p:nvPr>
            <p:ph type="body" idx="1"/>
          </p:nvPr>
        </p:nvSpPr>
        <p:spPr>
          <a:xfrm>
            <a:off x="915247" y="4755274"/>
            <a:ext cx="5033857" cy="4519246"/>
          </a:xfrm>
        </p:spPr>
        <p:txBody>
          <a:bodyPr/>
          <a:lstStyle/>
          <a:p>
            <a:r>
              <a:rPr lang="en-GB" dirty="0"/>
              <a:t>Stakeholder Analysis:</a:t>
            </a:r>
          </a:p>
          <a:p>
            <a:r>
              <a:rPr lang="en-GB" dirty="0"/>
              <a:t>Think of all the people / groups that will be affected by the change.</a:t>
            </a:r>
          </a:p>
          <a:p>
            <a:r>
              <a:rPr lang="en-GB" dirty="0"/>
              <a:t>Who are the key ones who have a significant influence on the project?</a:t>
            </a:r>
          </a:p>
          <a:p>
            <a:r>
              <a:rPr lang="en-GB" dirty="0"/>
              <a:t>What business changes will they make for the project to be successful?</a:t>
            </a:r>
          </a:p>
          <a:p>
            <a:r>
              <a:rPr lang="en-GB" dirty="0"/>
              <a:t>What benefits and </a:t>
            </a:r>
            <a:r>
              <a:rPr lang="en-GB" dirty="0" err="1"/>
              <a:t>disbenefits</a:t>
            </a:r>
            <a:r>
              <a:rPr lang="en-GB" dirty="0"/>
              <a:t> will they get, “What’s in it for them?”</a:t>
            </a:r>
          </a:p>
          <a:p>
            <a:r>
              <a:rPr lang="en-GB" dirty="0"/>
              <a:t>How committed to success will they be? Where do they sit currently in terms of commitment and where do we want them to be?</a:t>
            </a:r>
          </a:p>
          <a:p>
            <a:r>
              <a:rPr lang="en-GB" dirty="0"/>
              <a:t>What would you (more correctly, their responsible manager) do to manage them to a more positive position?</a:t>
            </a:r>
          </a:p>
          <a:p>
            <a:endParaRPr lang="en-GB" dirty="0"/>
          </a:p>
          <a:p>
            <a:r>
              <a:rPr lang="en-GB"/>
              <a:t>Use the Benjamin </a:t>
            </a:r>
            <a:r>
              <a:rPr lang="en-GB" dirty="0"/>
              <a:t>&amp; </a:t>
            </a:r>
            <a:r>
              <a:rPr lang="en-GB"/>
              <a:t>Levinson grid.</a:t>
            </a:r>
            <a:endParaRPr lang="en-GB" dirty="0"/>
          </a:p>
          <a:p>
            <a:endParaRPr lang="en-GB" dirty="0"/>
          </a:p>
          <a:p>
            <a:r>
              <a:rPr lang="en-GB" dirty="0"/>
              <a:t>I use these categories of stakeholder. The Sponsor is the person / entity who wants the project, the ultimate customer. They permit it to happen so everyone else’s benefits depend on them. Clients pay for the project. They may not be the Consumers who use it, e.g. parents buying for their children, hospitals buying for their patients. Suppliers produce the goods and Influencers affect the project through the other stakeholders. They may have no active involvement in it at all.</a:t>
            </a:r>
          </a:p>
          <a:p>
            <a:endParaRPr lang="en-GB" dirty="0"/>
          </a:p>
          <a:p>
            <a:endParaRPr lang="en-GB" dirty="0"/>
          </a:p>
          <a:p>
            <a:r>
              <a:rPr lang="en-GB" dirty="0"/>
              <a:t>A common mistake going from no stakeholder analysis, giving people what’s good for them, “The man in Whitehall knows best…” to the other extreme of forgetting / ignoring the Man in Whitehall and concentrating on the benefits recipients. Two key groups of stakeholders who get lost in this approach are the project sponsors and the project team. Both have critical roles to play. Project X is not for ‘</a:t>
            </a:r>
            <a:r>
              <a:rPr lang="en-GB" i="1" dirty="0"/>
              <a:t>the patients</a:t>
            </a:r>
            <a:r>
              <a:rPr lang="en-GB" dirty="0"/>
              <a:t>’. Project X is for the commissioning body who pays for it so they can expect to have some influence over what their money is being spent on.</a:t>
            </a:r>
          </a:p>
          <a:p>
            <a:endParaRPr lang="en-GB" dirty="0"/>
          </a:p>
          <a:p>
            <a:endParaRPr lang="en-GB" dirty="0"/>
          </a:p>
          <a:p>
            <a:endParaRPr lang="en-GB" dirty="0"/>
          </a:p>
        </p:txBody>
      </p:sp>
    </p:spTree>
    <p:extLst>
      <p:ext uri="{BB962C8B-B14F-4D97-AF65-F5344CB8AC3E}">
        <p14:creationId xmlns:p14="http://schemas.microsoft.com/office/powerpoint/2010/main" val="356890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22AE8-6B95-4143-B466-33BCC24DB982}" type="slidenum">
              <a:rPr lang="en-US"/>
              <a:pPr/>
              <a:t>13</a:t>
            </a:fld>
            <a:endParaRPr lang="en-US"/>
          </a:p>
        </p:txBody>
      </p:sp>
      <p:sp>
        <p:nvSpPr>
          <p:cNvPr id="142338" name="Rectangle 2"/>
          <p:cNvSpPr>
            <a:spLocks noGrp="1" noRot="1" noChangeAspect="1" noChangeArrowheads="1" noTextEdit="1"/>
          </p:cNvSpPr>
          <p:nvPr>
            <p:ph type="sldImg"/>
          </p:nvPr>
        </p:nvSpPr>
        <p:spPr>
          <a:xfrm>
            <a:off x="752475" y="685800"/>
            <a:ext cx="3067050" cy="1725613"/>
          </a:xfrm>
          <a:ln/>
        </p:spPr>
      </p:sp>
      <p:sp>
        <p:nvSpPr>
          <p:cNvPr id="142339" name="Rectangle 3"/>
          <p:cNvSpPr>
            <a:spLocks noGrp="1" noChangeArrowheads="1"/>
          </p:cNvSpPr>
          <p:nvPr>
            <p:ph type="body" idx="1"/>
          </p:nvPr>
        </p:nvSpPr>
        <p:spPr>
          <a:xfrm>
            <a:off x="914400" y="2555875"/>
            <a:ext cx="5029200" cy="5902325"/>
          </a:xfrm>
        </p:spPr>
        <p:txBody>
          <a:bodyPr/>
          <a:lstStyle/>
          <a:p>
            <a:pPr>
              <a:spcAft>
                <a:spcPts val="600"/>
              </a:spcAft>
            </a:pPr>
            <a:r>
              <a:rPr lang="en-GB" dirty="0"/>
              <a:t>The benefits dependency network is one of the key elements of the benefits management method. It is a tool that shows the linkage from the solution, through business activities, outcomes and benefits to the organisation's overall drivers. It confirms that the system you intend to introduce will actually provide the results you are seeking. Any function that isn’t linked to a benefit is obviously of doubtful value. Functions with many or vital links can be picked out for special attention.</a:t>
            </a:r>
          </a:p>
          <a:p>
            <a:pPr>
              <a:spcAft>
                <a:spcPts val="600"/>
              </a:spcAft>
            </a:pPr>
            <a:r>
              <a:rPr lang="en-GB" dirty="0"/>
              <a:t>Starting on the left, you ask ‘Why?’ to make the connections, ‘Why use this ICT tool?’</a:t>
            </a:r>
          </a:p>
          <a:p>
            <a:pPr>
              <a:spcAft>
                <a:spcPts val="600"/>
              </a:spcAft>
            </a:pPr>
            <a:r>
              <a:rPr lang="en-GB" dirty="0"/>
              <a:t>Starting from the right, ask ‘How?’ ‘How will I meet my objective?’ </a:t>
            </a:r>
          </a:p>
          <a:p>
            <a:pPr>
              <a:spcAft>
                <a:spcPts val="600"/>
              </a:spcAft>
            </a:pPr>
            <a:endParaRPr lang="en-GB" dirty="0"/>
          </a:p>
          <a:p>
            <a:pPr>
              <a:spcAft>
                <a:spcPts val="600"/>
              </a:spcAft>
            </a:pPr>
            <a:r>
              <a:rPr lang="en-GB" dirty="0"/>
              <a:t>There’s a general flow from Means through Ways to Ends, what you use, what you do, what you get. Treat the labels more as a continuum than a rigid set of columns. This is a model of your actual situation so don’t try to force reality into the model, let the model resemble your reality.</a:t>
            </a:r>
          </a:p>
          <a:p>
            <a:pPr>
              <a:spcAft>
                <a:spcPts val="600"/>
              </a:spcAft>
            </a:pPr>
            <a:endParaRPr lang="en-GB" dirty="0"/>
          </a:p>
          <a:p>
            <a:r>
              <a:rPr lang="en-GB" b="1" dirty="0"/>
              <a:t>How to build it</a:t>
            </a:r>
          </a:p>
          <a:p>
            <a:r>
              <a:rPr lang="en-GB" dirty="0"/>
              <a:t>We need teamwork to make the most of this, the right people with the right knowledge and experience to build the diagrams objectively. A lot of the preliminary study can be done individually and the results passed around between colleagues. The diagram will be created in a group workshop though. It's better for everyone to talk and build the diagram with post-its on a wall than try to draw the thing on a PC. The agreed post-it diagram can then be copied onto a drawing application for further review before it is put into words for the proposition, plan, etc.</a:t>
            </a:r>
          </a:p>
        </p:txBody>
      </p:sp>
    </p:spTree>
    <p:extLst>
      <p:ext uri="{BB962C8B-B14F-4D97-AF65-F5344CB8AC3E}">
        <p14:creationId xmlns:p14="http://schemas.microsoft.com/office/powerpoint/2010/main" val="111806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fld id="{13EE2FBF-9C67-4732-8CE5-5C0015ACC122}" type="slidenum">
              <a:rPr lang="en-US" sz="1200">
                <a:solidFill>
                  <a:schemeClr val="tx1"/>
                </a:solidFill>
              </a:rPr>
              <a:pPr eaLnBrk="1" hangingPunct="1"/>
              <a:t>14</a:t>
            </a:fld>
            <a:endParaRPr lang="en-US" sz="1200">
              <a:solidFill>
                <a:schemeClr val="tx1"/>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dirty="0"/>
              <a:t>In this generic example we have categories of stakeholder The Sponsor is the person / entity who wants the project, the ultimate customer. They permit it to happen so everyone else’s benefits depend on them. Clients pay for the project. They may not be the Consumers who use it, e.g. parents buying for their children, hospitals buying for their patients. Suppliers produce the goods and Influencers affect the project through the other stakeholders. They may have no active involvement in it at all.</a:t>
            </a:r>
          </a:p>
          <a:p>
            <a:pPr eaLnBrk="1" hangingPunct="1"/>
            <a:r>
              <a:rPr lang="en-GB" dirty="0"/>
              <a:t>The Drivers, the outside influences that make you act, fall into PESTLE categories. They don’t have to. It’s just a good way of analysing the context in which you have to operate. </a:t>
            </a:r>
          </a:p>
          <a:p>
            <a:pPr eaLnBrk="1" hangingPunct="1"/>
            <a:r>
              <a:rPr lang="en-GB" dirty="0"/>
              <a:t>Likewise, Objectives are split as per the Balanced Scorecard. Most objectives fit into quality of service, quantity of service, customer experience and finance.</a:t>
            </a:r>
          </a:p>
          <a:p>
            <a:pPr eaLnBrk="1" hangingPunct="1"/>
            <a:r>
              <a:rPr lang="en-GB" dirty="0"/>
              <a:t>Benefits are split by stakeholder. There is one stakeholder per benefit. If X is a benefit to customers and staff then X is two benefits. More likely, X isn’t a benefit at all but an enabler or outcome, something to be used to deliver benefits.</a:t>
            </a:r>
          </a:p>
          <a:p>
            <a:pPr eaLnBrk="1" hangingPunct="1"/>
            <a:r>
              <a:rPr lang="en-GB" dirty="0"/>
              <a:t>Activities may be in silos or multi-agent. They can be as simple as one step in a process or as complex as public-private partnerships.</a:t>
            </a:r>
          </a:p>
          <a:p>
            <a:pPr eaLnBrk="1" hangingPunct="1"/>
            <a:r>
              <a:rPr lang="en-GB" dirty="0"/>
              <a:t>Change managers split enablers into people, process, technology. Economists may use land, labour, capital, enterprise. </a:t>
            </a:r>
          </a:p>
          <a:p>
            <a:pPr eaLnBrk="1" hangingPunct="1"/>
            <a:r>
              <a:rPr lang="en-GB" dirty="0"/>
              <a:t>You don’t work in a vacuum so there’s bound to be some outside dependencies to consider as well.</a:t>
            </a:r>
          </a:p>
          <a:p>
            <a:pPr eaLnBrk="1" hangingPunct="1"/>
            <a:r>
              <a:rPr lang="en-GB" dirty="0"/>
              <a:t>These are all just tidy ways to help you break down your organisation in a logical manner. They are not mandatory but they do help.</a:t>
            </a:r>
          </a:p>
          <a:p>
            <a:pPr eaLnBrk="1" hangingPunct="1"/>
            <a:r>
              <a:rPr lang="en-GB" dirty="0"/>
              <a:t>Have a try at</a:t>
            </a:r>
            <a:r>
              <a:rPr lang="en-GB" baseline="0" dirty="0"/>
              <a:t> one of these for your own organisation</a:t>
            </a:r>
            <a:r>
              <a:rPr lang="en-GB" dirty="0"/>
              <a:t>. They are much more fun to play with than just look at.</a:t>
            </a:r>
          </a:p>
        </p:txBody>
      </p:sp>
    </p:spTree>
    <p:extLst>
      <p:ext uri="{BB962C8B-B14F-4D97-AF65-F5344CB8AC3E}">
        <p14:creationId xmlns:p14="http://schemas.microsoft.com/office/powerpoint/2010/main" val="102912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a:t>
            </a:r>
            <a:r>
              <a:rPr lang="en-GB" baseline="0" dirty="0"/>
              <a:t> the Venn diagram at the start? Here’s how it looks as a BDN for a generic enterprise.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15</a:t>
            </a:fld>
            <a:endParaRPr lang="en-GB"/>
          </a:p>
        </p:txBody>
      </p:sp>
    </p:spTree>
    <p:extLst>
      <p:ext uri="{BB962C8B-B14F-4D97-AF65-F5344CB8AC3E}">
        <p14:creationId xmlns:p14="http://schemas.microsoft.com/office/powerpoint/2010/main" val="377183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are some practical examples of how it worked. Most of the examples are from jobs in the public sector. The principles apply just as well in the private sector.</a:t>
            </a:r>
          </a:p>
        </p:txBody>
      </p:sp>
      <p:sp>
        <p:nvSpPr>
          <p:cNvPr id="4" name="Slide Number Placeholder 3"/>
          <p:cNvSpPr>
            <a:spLocks noGrp="1"/>
          </p:cNvSpPr>
          <p:nvPr>
            <p:ph type="sldNum" sz="quarter" idx="10"/>
          </p:nvPr>
        </p:nvSpPr>
        <p:spPr/>
        <p:txBody>
          <a:bodyPr/>
          <a:lstStyle/>
          <a:p>
            <a:fld id="{012D96EC-0595-47D3-941C-0C74044526B6}" type="slidenum">
              <a:rPr lang="en-GB" smtClean="0"/>
              <a:t>16</a:t>
            </a:fld>
            <a:endParaRPr lang="en-GB"/>
          </a:p>
        </p:txBody>
      </p:sp>
    </p:spTree>
    <p:extLst>
      <p:ext uri="{BB962C8B-B14F-4D97-AF65-F5344CB8AC3E}">
        <p14:creationId xmlns:p14="http://schemas.microsoft.com/office/powerpoint/2010/main" val="3392308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D0D46616-4985-4849-89AD-8E5486DCB487}" type="slidenum">
              <a:rPr lang="en-US" sz="1300">
                <a:solidFill>
                  <a:schemeClr val="tx1"/>
                </a:solidFill>
              </a:rPr>
              <a:pPr eaLnBrk="1" hangingPunct="1"/>
              <a:t>17</a:t>
            </a:fld>
            <a:endParaRPr lang="en-US" sz="130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GB" dirty="0"/>
              <a:t>If time allows,</a:t>
            </a:r>
            <a:r>
              <a:rPr lang="en-GB" baseline="0" dirty="0"/>
              <a:t> a little more detail on the practical BDN.</a:t>
            </a:r>
          </a:p>
          <a:p>
            <a:pPr eaLnBrk="1" hangingPunct="1"/>
            <a:endParaRPr lang="en-GB" baseline="0" dirty="0"/>
          </a:p>
          <a:p>
            <a:pPr eaLnBrk="1" hangingPunct="1"/>
            <a:r>
              <a:rPr lang="en-GB" dirty="0"/>
              <a:t>Here’s a hypothetical example, based on an NHS transformational change programme, March 06.</a:t>
            </a:r>
          </a:p>
          <a:p>
            <a:pPr eaLnBrk="1" hangingPunct="1"/>
            <a:r>
              <a:rPr lang="en-GB" dirty="0"/>
              <a:t>The objectives are pretty generic and represent the high-level stakeholder groups of patients, policy makers and the organisation itself. All the connections are made. There are no dead-ends in the diagram so everything has a purpose and contributes to the objective to some extent. The diagram starts the discussion about the relative contributions and allows decisions to be made about priorities and allocating resources.</a:t>
            </a:r>
          </a:p>
          <a:p>
            <a:pPr eaLnBrk="1" hangingPunct="1"/>
            <a:r>
              <a:rPr lang="en-GB" dirty="0"/>
              <a:t>This is manageable, a feasible amount of activity delivers selected benefits that are directly connected to the organisation’s objectives.</a:t>
            </a:r>
          </a:p>
        </p:txBody>
      </p:sp>
    </p:spTree>
    <p:extLst>
      <p:ext uri="{BB962C8B-B14F-4D97-AF65-F5344CB8AC3E}">
        <p14:creationId xmlns:p14="http://schemas.microsoft.com/office/powerpoint/2010/main" val="400212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3000">
                <a:solidFill>
                  <a:schemeClr val="hlink"/>
                </a:solidFill>
                <a:latin typeface="Arial" charset="0"/>
                <a:ea typeface="ヒラギノ角ゴ Pro W3" pitchFamily="-48" charset="-128"/>
              </a:defRPr>
            </a:lvl1pPr>
            <a:lvl2pPr marL="782772" indent="-301066" eaLnBrk="0" hangingPunct="0">
              <a:defRPr sz="3000">
                <a:solidFill>
                  <a:schemeClr val="hlink"/>
                </a:solidFill>
                <a:latin typeface="Arial" charset="0"/>
                <a:ea typeface="ヒラギノ角ゴ Pro W3" pitchFamily="-48" charset="-128"/>
              </a:defRPr>
            </a:lvl2pPr>
            <a:lvl3pPr marL="1204265" indent="-240853" eaLnBrk="0" hangingPunct="0">
              <a:defRPr sz="3000">
                <a:solidFill>
                  <a:schemeClr val="hlink"/>
                </a:solidFill>
                <a:latin typeface="Arial" charset="0"/>
                <a:ea typeface="ヒラギノ角ゴ Pro W3" pitchFamily="-48" charset="-128"/>
              </a:defRPr>
            </a:lvl3pPr>
            <a:lvl4pPr marL="1685971" indent="-240853" eaLnBrk="0" hangingPunct="0">
              <a:defRPr sz="3000">
                <a:solidFill>
                  <a:schemeClr val="hlink"/>
                </a:solidFill>
                <a:latin typeface="Arial" charset="0"/>
                <a:ea typeface="ヒラギノ角ゴ Pro W3" pitchFamily="-48" charset="-128"/>
              </a:defRPr>
            </a:lvl4pPr>
            <a:lvl5pPr marL="2167677" indent="-240853" eaLnBrk="0" hangingPunct="0">
              <a:defRPr sz="3000">
                <a:solidFill>
                  <a:schemeClr val="hlink"/>
                </a:solidFill>
                <a:latin typeface="Arial" charset="0"/>
                <a:ea typeface="ヒラギノ角ゴ Pro W3" pitchFamily="-48" charset="-128"/>
              </a:defRPr>
            </a:lvl5pPr>
            <a:lvl6pPr marL="2649383"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6pPr>
            <a:lvl7pPr marL="3131088"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7pPr>
            <a:lvl8pPr marL="3612794"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8pPr>
            <a:lvl9pPr marL="4094500" indent="-240853" algn="ctr" eaLnBrk="0" fontAlgn="base" hangingPunct="0">
              <a:spcBef>
                <a:spcPct val="20000"/>
              </a:spcBef>
              <a:spcAft>
                <a:spcPct val="0"/>
              </a:spcAft>
              <a:defRPr sz="3000">
                <a:solidFill>
                  <a:schemeClr val="hlink"/>
                </a:solidFill>
                <a:latin typeface="Arial" charset="0"/>
                <a:ea typeface="ヒラギノ角ゴ Pro W3" pitchFamily="-48" charset="-128"/>
              </a:defRPr>
            </a:lvl9pPr>
          </a:lstStyle>
          <a:p>
            <a:pPr eaLnBrk="1" hangingPunct="1"/>
            <a:fld id="{7B9CF55F-57CD-4019-8801-32EAB11B4FDD}" type="slidenum">
              <a:rPr lang="en-US" sz="1300">
                <a:solidFill>
                  <a:schemeClr val="tx1"/>
                </a:solidFill>
              </a:rPr>
              <a:pPr eaLnBrk="1" hangingPunct="1"/>
              <a:t>18</a:t>
            </a:fld>
            <a:endParaRPr lang="en-US" sz="130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GB" dirty="0"/>
              <a:t>Imagine that the programme had chosen 50 benefits instead of 3. Life gets much more complex here. Many business cases get drafted on the basis of quantity, not quality. The more benefits you put in, the more likely you are to be picked from the pack of competing business cases. Delivery is another matter though. Once you take the table of benefits out of the business case and map it you begin to see how impractical your project is.</a:t>
            </a:r>
          </a:p>
        </p:txBody>
      </p:sp>
    </p:spTree>
    <p:extLst>
      <p:ext uri="{BB962C8B-B14F-4D97-AF65-F5344CB8AC3E}">
        <p14:creationId xmlns:p14="http://schemas.microsoft.com/office/powerpoint/2010/main" val="93439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9F17A-2644-452A-8298-CD1677B3F26B}" type="slidenum">
              <a:rPr lang="en-US"/>
              <a:pPr/>
              <a:t>19</a:t>
            </a:fld>
            <a:endParaRPr lang="en-US"/>
          </a:p>
        </p:txBody>
      </p:sp>
      <p:sp>
        <p:nvSpPr>
          <p:cNvPr id="104450" name="Rectangle 2"/>
          <p:cNvSpPr>
            <a:spLocks noGrp="1" noRot="1" noChangeAspect="1" noChangeArrowheads="1" noTextEdit="1"/>
          </p:cNvSpPr>
          <p:nvPr>
            <p:ph type="sldImg"/>
          </p:nvPr>
        </p:nvSpPr>
        <p:spPr>
          <a:xfrm>
            <a:off x="388938" y="712788"/>
            <a:ext cx="6081712" cy="3421062"/>
          </a:xfrm>
          <a:ln/>
        </p:spPr>
      </p:sp>
      <p:sp>
        <p:nvSpPr>
          <p:cNvPr id="104451" name="Rectangle 3"/>
          <p:cNvSpPr>
            <a:spLocks noGrp="1" noChangeArrowheads="1"/>
          </p:cNvSpPr>
          <p:nvPr>
            <p:ph type="body" idx="1"/>
          </p:nvPr>
        </p:nvSpPr>
        <p:spPr>
          <a:xfrm>
            <a:off x="914400" y="4348163"/>
            <a:ext cx="5029200" cy="4135437"/>
          </a:xfrm>
        </p:spPr>
        <p:txBody>
          <a:bodyPr/>
          <a:lstStyle/>
          <a:p>
            <a:pPr marL="228600" indent="-228600">
              <a:lnSpc>
                <a:spcPct val="80000"/>
              </a:lnSpc>
            </a:pPr>
            <a:r>
              <a:rPr lang="en-GB" sz="1000" dirty="0"/>
              <a:t>Things we’ve seen before.</a:t>
            </a:r>
          </a:p>
          <a:p>
            <a:pPr marL="228600" indent="-228600">
              <a:lnSpc>
                <a:spcPct val="80000"/>
              </a:lnSpc>
            </a:pPr>
            <a:r>
              <a:rPr lang="en-GB" dirty="0"/>
              <a:t>1. Specific – Objectives should specify what they want to achieve.</a:t>
            </a:r>
            <a:br>
              <a:rPr lang="en-GB" dirty="0"/>
            </a:br>
            <a:r>
              <a:rPr lang="en-GB" dirty="0"/>
              <a:t>2. Measurable – You should be able to measure whether you are meeting the objectives or not.</a:t>
            </a:r>
            <a:br>
              <a:rPr lang="en-GB" dirty="0"/>
            </a:br>
            <a:r>
              <a:rPr lang="en-GB" dirty="0"/>
              <a:t>3. Achievable - Are the objectives you set, achievable and attainable?</a:t>
            </a:r>
            <a:br>
              <a:rPr lang="en-GB" dirty="0"/>
            </a:br>
            <a:r>
              <a:rPr lang="en-GB" dirty="0"/>
              <a:t>4. Realistic – Can you realistically achieve the objectives with the resources you have?</a:t>
            </a:r>
            <a:br>
              <a:rPr lang="en-GB" dirty="0"/>
            </a:br>
            <a:r>
              <a:rPr lang="en-GB" dirty="0"/>
              <a:t>5. Time – When do you want to achieve the set objectives? </a:t>
            </a:r>
            <a:endParaRPr lang="en-GB" sz="1000" dirty="0"/>
          </a:p>
          <a:p>
            <a:pPr marL="228600" indent="-228600">
              <a:lnSpc>
                <a:spcPct val="80000"/>
              </a:lnSpc>
            </a:pPr>
            <a:r>
              <a:rPr lang="en-GB" sz="1000" dirty="0"/>
              <a:t>One area of confusion was the definition of objective, benefit and outcome. The same item could be phrased to fit any of the three categories so the significance of the differences wasn’t fully grasped. Applying SMART principle to the objectives encouraged people to narrow them down to tactical outcomes. Just because something should be measurable and timely doesn’t mean it should be a short-term cost saving. </a:t>
            </a:r>
          </a:p>
          <a:p>
            <a:pPr marL="228600" indent="-228600">
              <a:lnSpc>
                <a:spcPct val="80000"/>
              </a:lnSpc>
            </a:pPr>
            <a:r>
              <a:rPr lang="en-GB" sz="1000" dirty="0"/>
              <a:t>This is vital to get right. We do too much without fully grasping the reasons why we are doing it. It opens up whole debates about governance and leadership.</a:t>
            </a:r>
          </a:p>
          <a:p>
            <a:pPr marL="228600" indent="-228600">
              <a:lnSpc>
                <a:spcPct val="80000"/>
              </a:lnSpc>
            </a:pPr>
            <a:r>
              <a:rPr lang="en-GB" sz="1000" dirty="0"/>
              <a:t>Other teams simply used the method to validate or justify their existing plans. One programme came up with 23 plans and connected them to 13 benefits. The first draft of another plan had 35 objectives, all of the nature, implement project 1, project 2, etc.</a:t>
            </a:r>
          </a:p>
          <a:p>
            <a:pPr marL="228600" indent="-228600">
              <a:lnSpc>
                <a:spcPct val="80000"/>
              </a:lnSpc>
            </a:pPr>
            <a:r>
              <a:rPr lang="en-GB" sz="1000" dirty="0"/>
              <a:t>Sometimes the benefits are inappropriate. There are some ‘usual suspects’ that crop up every time, no matter what the project is about, e.g. improve patient care. Sometimes a limiting factor is turned round into a benefit. A workshop on Junior doctors’ working hours had a factor of no detriment to patient care. In two sentences this had become a benefit of improving patient care, an un-necessary potential burden on the project.</a:t>
            </a:r>
          </a:p>
          <a:p>
            <a:pPr marL="228600" indent="-228600">
              <a:lnSpc>
                <a:spcPct val="80000"/>
              </a:lnSpc>
            </a:pPr>
            <a:endParaRPr lang="en-GB" sz="1000" dirty="0"/>
          </a:p>
          <a:p>
            <a:pPr marL="228600" indent="-228600">
              <a:lnSpc>
                <a:spcPct val="80000"/>
              </a:lnSpc>
            </a:pPr>
            <a:r>
              <a:rPr lang="en-GB" sz="1000" dirty="0"/>
              <a:t>There was some degree of rationalisation though. A great strength of the BDN is that it shows just how much change effort is going to be needed to deliver the selected benefits. The more benefits, the much more effort. </a:t>
            </a:r>
          </a:p>
          <a:p>
            <a:pPr marL="228600" indent="-228600">
              <a:lnSpc>
                <a:spcPct val="80000"/>
              </a:lnSpc>
            </a:pPr>
            <a:r>
              <a:rPr lang="en-GB" sz="1000" dirty="0"/>
              <a:t>It  provided evidence to stop the projects which didn’t link into priority objectives and indeed one LHC had benefits which did not link into the objective, this was a very powerful message.</a:t>
            </a:r>
          </a:p>
          <a:p>
            <a:pPr marL="228600" indent="-228600">
              <a:lnSpc>
                <a:spcPct val="80000"/>
              </a:lnSpc>
            </a:pPr>
            <a:r>
              <a:rPr lang="en-GB" sz="1000" dirty="0"/>
              <a:t>Iteration works, the third pass will look much better than the first one. </a:t>
            </a:r>
          </a:p>
          <a:p>
            <a:pPr marL="228600" indent="-228600">
              <a:lnSpc>
                <a:spcPct val="80000"/>
              </a:lnSpc>
            </a:pPr>
            <a:endParaRPr lang="en-GB" sz="1000" dirty="0"/>
          </a:p>
        </p:txBody>
      </p:sp>
    </p:spTree>
    <p:extLst>
      <p:ext uri="{BB962C8B-B14F-4D97-AF65-F5344CB8AC3E}">
        <p14:creationId xmlns:p14="http://schemas.microsoft.com/office/powerpoint/2010/main" val="146065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David Waller</a:t>
            </a:r>
          </a:p>
          <a:p>
            <a:r>
              <a:rPr lang="en-GB" dirty="0"/>
              <a:t>Managing Director, Keldale Business Services Ltd</a:t>
            </a:r>
          </a:p>
          <a:p>
            <a:r>
              <a:rPr lang="en-GB" dirty="0"/>
              <a:t>Benefits Management Specialist</a:t>
            </a:r>
          </a:p>
          <a:p>
            <a:endParaRPr lang="en-GB" dirty="0"/>
          </a:p>
          <a:p>
            <a:r>
              <a:rPr lang="en-GB" dirty="0"/>
              <a:t>A benefit is a result that a stakeholder perceives to be worthwhile.</a:t>
            </a:r>
          </a:p>
          <a:p>
            <a:r>
              <a:rPr lang="en-GB" dirty="0"/>
              <a:t>And behind that simple statement lies all the complexity in health and social care that comes from many, differing stakeholders and what they believe is valuable to them.</a:t>
            </a:r>
          </a:p>
          <a:p>
            <a:r>
              <a:rPr lang="en-GB" dirty="0"/>
              <a:t>Benefits Management (BM) is all about the decisions, processes and activities that make the best use of scarce resources to deliver the right benefits to the right stakeholders.</a:t>
            </a:r>
          </a:p>
          <a:p>
            <a:r>
              <a:rPr lang="en-GB" dirty="0"/>
              <a:t>David was active in Cranfield University's Benefits Management research, applying the method in the rollout of BT's intranet, one of the first, largest and most successful corporate intranets. He then took this experience to customers in finance, utilities and central government.</a:t>
            </a:r>
          </a:p>
          <a:p>
            <a:r>
              <a:rPr lang="en-GB" dirty="0"/>
              <a:t>David was recruited into the NHS to establish a public sector focused benefits management toolset. Since he moved into health, he has covered a range of topics from telecare to service re-structuring and helped hospitals achieve strategic benefits from electronic patient records. He has led on Benefits, writing business cases and guiding teams for national IT programmes on topics from data standards and interoperability to adult social care and child protection.</a:t>
            </a:r>
          </a:p>
          <a:p>
            <a:r>
              <a:rPr lang="en-GB" dirty="0"/>
              <a:t>The national learning group he mentors for Benefits Managers enables him to keep the methodology fresh and at the forefront of service improvement.</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83C5F30-975F-4519-BEAE-A49D6AD60D40}" type="slidenum">
              <a:rPr lang="en-GB" smtClean="0"/>
              <a:t>2</a:t>
            </a:fld>
            <a:endParaRPr lang="en-GB"/>
          </a:p>
        </p:txBody>
      </p:sp>
    </p:spTree>
    <p:extLst>
      <p:ext uri="{BB962C8B-B14F-4D97-AF65-F5344CB8AC3E}">
        <p14:creationId xmlns:p14="http://schemas.microsoft.com/office/powerpoint/2010/main" val="16427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191AA-F97F-4C81-B972-7231BFAB5E3A}" type="slidenum">
              <a:rPr lang="en-US" altLang="en-US"/>
              <a:pPr/>
              <a:t>3</a:t>
            </a:fld>
            <a:endParaRPr lang="en-US" alt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xfrm>
            <a:off x="906357" y="4715153"/>
            <a:ext cx="4984962" cy="4466987"/>
          </a:xfrm>
        </p:spPr>
        <p:txBody>
          <a:bodyPr/>
          <a:lstStyle/>
          <a:p>
            <a:r>
              <a:rPr lang="en-GB" altLang="en-US" dirty="0"/>
              <a:t>I believe</a:t>
            </a:r>
            <a:r>
              <a:rPr lang="en-GB" altLang="en-US" baseline="0" dirty="0"/>
              <a:t> that BM is a broadly applicable method that works well outside the confines of IT projects, it’s usual habitat.</a:t>
            </a:r>
          </a:p>
          <a:p>
            <a:r>
              <a:rPr lang="en-GB" altLang="en-US" dirty="0"/>
              <a:t>Within any enterprise we have a number of activities that can be improved by the application of BM tools and principles.</a:t>
            </a:r>
          </a:p>
          <a:p>
            <a:pPr>
              <a:spcAft>
                <a:spcPts val="600"/>
              </a:spcAft>
            </a:pPr>
            <a:r>
              <a:rPr lang="en-GB" altLang="en-US" dirty="0"/>
              <a:t>Though Cranfield started with deriving benefits from a single IT project, the method has expanded its relevance across the entire business. This diagram tries to show this by overlaying BM on the Inbound / Inside / Outbound (Buy Side / Inside / Sell Side) model that some of you will recognise. I’ve drawn it as a Venn diagram because these items are rarely isolated from each other, there’s always a fair amount of overlapping between them.</a:t>
            </a:r>
          </a:p>
          <a:p>
            <a:pPr>
              <a:spcAft>
                <a:spcPts val="600"/>
              </a:spcAft>
            </a:pPr>
            <a:r>
              <a:rPr lang="en-GB" altLang="en-US" dirty="0"/>
              <a:t>Even deep within the Public Sector we have internal customer / supplier relationships. The Buy Side / Inside / Sell Side model is appropriate to all business units and local service systems.</a:t>
            </a:r>
          </a:p>
          <a:p>
            <a:pPr>
              <a:spcAft>
                <a:spcPts val="600"/>
              </a:spcAft>
            </a:pPr>
            <a:r>
              <a:rPr lang="en-GB" altLang="en-US" dirty="0"/>
              <a:t>I’ve left a little diagram in the bottom corner as a reminder of the linkages between enabler and objective. It’s a BDN and we’ll get to it in a few minutes.</a:t>
            </a:r>
          </a:p>
          <a:p>
            <a:pPr>
              <a:spcAft>
                <a:spcPts val="600"/>
              </a:spcAft>
            </a:pPr>
            <a:r>
              <a:rPr lang="en-GB" altLang="en-US" dirty="0"/>
              <a:t>Just picking out</a:t>
            </a:r>
            <a:r>
              <a:rPr lang="en-GB" altLang="en-US" baseline="0" dirty="0"/>
              <a:t> a few examples:</a:t>
            </a:r>
            <a:endParaRPr lang="en-GB" altLang="en-US" dirty="0"/>
          </a:p>
          <a:p>
            <a:pPr>
              <a:spcAft>
                <a:spcPts val="600"/>
              </a:spcAft>
            </a:pPr>
            <a:endParaRPr lang="en-GB" altLang="en-US" dirty="0"/>
          </a:p>
          <a:p>
            <a:pPr>
              <a:spcAft>
                <a:spcPts val="600"/>
              </a:spcAft>
            </a:pPr>
            <a:r>
              <a:rPr lang="en-US" altLang="en-US" b="1" i="1" dirty="0"/>
              <a:t>Options and Choices – developing strategy and policy</a:t>
            </a:r>
          </a:p>
          <a:p>
            <a:r>
              <a:rPr lang="en-GB" altLang="en-US" dirty="0"/>
              <a:t>Advanced benefits management is a strategic business planning tool that enables senior managers to use a rational methodology for selecting and delivering successful business strategies and ICT application portfolios. The Benefits Drivers here are the organisation’s strategy, objectives, raison d’être. The context can be the who, what, where of the health economy. The Realisation Plan for the new strategy comes from </a:t>
            </a:r>
            <a:r>
              <a:rPr lang="en-GB" altLang="en-US" i="1" dirty="0"/>
              <a:t>Benefits</a:t>
            </a:r>
            <a:r>
              <a:rPr lang="en-GB" altLang="en-US" dirty="0"/>
              <a:t>, not pet projects, fair shares or face saving.</a:t>
            </a:r>
          </a:p>
          <a:p>
            <a:r>
              <a:rPr lang="en-GB" altLang="en-US" dirty="0"/>
              <a:t>It is using BM to decide the best course of action to take, doing the right thing.</a:t>
            </a:r>
          </a:p>
          <a:p>
            <a:endParaRPr lang="en-US" altLang="en-US" b="1" i="1" dirty="0"/>
          </a:p>
          <a:p>
            <a:r>
              <a:rPr lang="en-US" altLang="en-US" b="1" i="1" dirty="0"/>
              <a:t>Inbound</a:t>
            </a:r>
          </a:p>
          <a:p>
            <a:r>
              <a:rPr lang="en-US" altLang="en-US" b="1" dirty="0"/>
              <a:t>Supplier Relationships</a:t>
            </a:r>
          </a:p>
          <a:p>
            <a:r>
              <a:rPr lang="en-GB" altLang="en-US" dirty="0"/>
              <a:t>Open dialogue with a clear understanding of agreed joint aims and mutual benefits will build a solid working relationship with key suppliers. As the customer, the enterprise creates the right hand side, the objectives and benefits half of the benefits dependency network. The supplier can then map their offered solution as the left hand side. Working together, the diagram can be improved to develop the optimum solution and a strong working relationship into the bargain.</a:t>
            </a:r>
          </a:p>
          <a:p>
            <a:r>
              <a:rPr lang="en-US" altLang="en-US" b="1" i="1" dirty="0"/>
              <a:t>Outbound</a:t>
            </a:r>
          </a:p>
          <a:p>
            <a:r>
              <a:rPr lang="en-GB" altLang="en-US" dirty="0"/>
              <a:t>Though I will refer to external ‘customers’ here, remember this applies just as well within the organisation where some of us have to ‘sell’ our services to our colleagues.</a:t>
            </a:r>
            <a:endParaRPr lang="en-US" altLang="en-US" b="1" dirty="0"/>
          </a:p>
          <a:p>
            <a:r>
              <a:rPr lang="en-US" altLang="en-US" b="1" dirty="0"/>
              <a:t>Solution Development</a:t>
            </a:r>
          </a:p>
          <a:p>
            <a:r>
              <a:rPr lang="en-GB" altLang="en-US" dirty="0"/>
              <a:t>As we deal with innovation and disruptive technology we are faced with recurring questions about how it is to be used. Working through the left hand side of the benefits dependency network builds reasons for </a:t>
            </a:r>
            <a:r>
              <a:rPr lang="en-GB" altLang="en-US" i="1" dirty="0"/>
              <a:t>why</a:t>
            </a:r>
            <a:r>
              <a:rPr lang="en-GB" altLang="en-US" dirty="0"/>
              <a:t> you should want to use a particular technology. Creating solutions in search of problems is </a:t>
            </a:r>
            <a:r>
              <a:rPr lang="en-GB" altLang="en-US" i="1" dirty="0"/>
              <a:t>bad</a:t>
            </a:r>
            <a:r>
              <a:rPr lang="en-GB" altLang="en-US" dirty="0"/>
              <a:t> if we try to force the solution onto any problem that comes our way. However, the benefits network provides a set of potential problems we can solve.</a:t>
            </a:r>
          </a:p>
          <a:p>
            <a:endParaRPr lang="en-GB" altLang="en-US" dirty="0"/>
          </a:p>
          <a:p>
            <a:endParaRPr lang="en-GB" altLang="en-US" dirty="0"/>
          </a:p>
          <a:p>
            <a:r>
              <a:rPr lang="en-GB" altLang="en-US" dirty="0"/>
              <a:t>For later</a:t>
            </a:r>
            <a:r>
              <a:rPr lang="en-GB" altLang="en-US" baseline="0" dirty="0"/>
              <a:t> reference if the class asks:</a:t>
            </a:r>
            <a:endParaRPr lang="en-GB" altLang="en-US" dirty="0"/>
          </a:p>
          <a:p>
            <a:pPr>
              <a:spcAft>
                <a:spcPts val="600"/>
              </a:spcAft>
            </a:pPr>
            <a:r>
              <a:rPr lang="en-US" altLang="en-US" b="1" i="1" dirty="0"/>
              <a:t>Options and Choices – developing strategy and policy</a:t>
            </a:r>
          </a:p>
          <a:p>
            <a:r>
              <a:rPr lang="en-GB" altLang="en-US" dirty="0"/>
              <a:t>Advanced benefits management is a strategic business planning tool that enables senior managers to use a rational methodology for selecting and delivering successful business strategies and ICT application portfolios. The Benefits Drivers here are the organisation’s strategy, objectives, raison d’être. The context can be the who, what, where of the health economy. The Realisation Plan for the new strategy comes from </a:t>
            </a:r>
            <a:r>
              <a:rPr lang="en-GB" altLang="en-US" i="1" dirty="0"/>
              <a:t>Benefits</a:t>
            </a:r>
            <a:r>
              <a:rPr lang="en-GB" altLang="en-US" dirty="0"/>
              <a:t>, not pet projects, fair shares or face saving.</a:t>
            </a:r>
          </a:p>
          <a:p>
            <a:r>
              <a:rPr lang="en-GB" altLang="en-US" dirty="0"/>
              <a:t>It is using BM to decide the best course of action to take, doing the right thing.</a:t>
            </a:r>
            <a:endParaRPr lang="en-US" altLang="en-US" b="1" i="1" dirty="0"/>
          </a:p>
          <a:p>
            <a:r>
              <a:rPr lang="en-US" altLang="en-US" b="1" i="1" dirty="0"/>
              <a:t>Inbound</a:t>
            </a:r>
          </a:p>
          <a:p>
            <a:r>
              <a:rPr lang="en-US" altLang="en-US" b="1" dirty="0"/>
              <a:t>Supplier Relationships</a:t>
            </a:r>
          </a:p>
          <a:p>
            <a:r>
              <a:rPr lang="en-GB" altLang="en-US" dirty="0"/>
              <a:t>Open dialogue with a clear understanding of agreed joint aims and mutual benefits will build a solid working relationship with key suppliers. As the customer, the enterprise creates the right hand side, the objectives and benefits half of the benefits dependency network. The supplier can then map their offered solution as the left hand side. Working together, the diagram can be improved to develop the optimum solution and a strong working relationship into the bargain.</a:t>
            </a:r>
            <a:endParaRPr lang="en-US" altLang="en-US" b="1" dirty="0"/>
          </a:p>
          <a:p>
            <a:r>
              <a:rPr lang="en-US" altLang="en-US" b="1" dirty="0"/>
              <a:t>SLAs &amp; Contracts’ Acceptance Criteria</a:t>
            </a:r>
          </a:p>
          <a:p>
            <a:r>
              <a:rPr lang="en-GB" altLang="en-US" dirty="0"/>
              <a:t>Acceptance Criteria are defined and contracts phrased in terms of the benefits to be delivered rather than the resources input to the system. Agreements can be made on the basis of reward for results.</a:t>
            </a:r>
          </a:p>
          <a:p>
            <a:r>
              <a:rPr lang="en-GB" altLang="en-US" dirty="0"/>
              <a:t>Relationships influence the ‘paperwork’, performance against paperwork in turn influences the relationships.</a:t>
            </a:r>
            <a:endParaRPr lang="en-US" altLang="en-US" b="1" i="1" dirty="0"/>
          </a:p>
          <a:p>
            <a:r>
              <a:rPr lang="en-US" altLang="en-US" b="1" i="1" dirty="0"/>
              <a:t>Inside</a:t>
            </a:r>
          </a:p>
          <a:p>
            <a:r>
              <a:rPr lang="en-US" altLang="en-US" b="1" dirty="0"/>
              <a:t>Business As Usual Working Practices</a:t>
            </a:r>
          </a:p>
          <a:p>
            <a:r>
              <a:rPr lang="en-GB" altLang="en-US" dirty="0"/>
              <a:t>Processes should be viewed from the value they add to the business. This value may not necessarily be in hard financial terms but must be expressed as a benefit that managers feel is worth having. Once established, the </a:t>
            </a:r>
            <a:r>
              <a:rPr lang="en-GB" altLang="en-US" i="1" dirty="0"/>
              <a:t>aim</a:t>
            </a:r>
            <a:r>
              <a:rPr lang="en-GB" altLang="en-US" dirty="0"/>
              <a:t> of any practice </a:t>
            </a:r>
            <a:r>
              <a:rPr lang="en-GB" altLang="en-US" i="1" dirty="0"/>
              <a:t>must</a:t>
            </a:r>
            <a:r>
              <a:rPr lang="en-GB" altLang="en-US" dirty="0"/>
              <a:t> be documented in its works instructions. Stating the ‘ends’ as well as the ‘means’ reminds people why they are doing what they do. If it’s your job to give orders then JFDI is out. You have to be prepared to explain why an action is necessary and how it connects to the desired result. And the first person you have to explain it to is yourself.</a:t>
            </a:r>
            <a:endParaRPr lang="en-US" altLang="en-US" b="1" dirty="0"/>
          </a:p>
          <a:p>
            <a:r>
              <a:rPr lang="en-US" altLang="en-US" b="1" dirty="0"/>
              <a:t>Continuous Improvement</a:t>
            </a:r>
          </a:p>
          <a:p>
            <a:r>
              <a:rPr lang="en-GB" altLang="en-US" dirty="0"/>
              <a:t>All the old folk out there will remember TQM. Existing working practices should be subject to continuous improvement. Quality improvement exercises must remember to consider the ‘why’ as much as the ‘how’. Benefits management defines the ‘why’ in clear terms.</a:t>
            </a:r>
            <a:endParaRPr lang="en-US" altLang="en-US" b="1" i="1" dirty="0"/>
          </a:p>
          <a:p>
            <a:r>
              <a:rPr lang="en-US" altLang="en-US" b="1" i="1" dirty="0"/>
              <a:t>Outbound</a:t>
            </a:r>
          </a:p>
          <a:p>
            <a:r>
              <a:rPr lang="en-GB" altLang="en-US" dirty="0"/>
              <a:t>Though I will refer to external ‘customers’ here, remember this applies just as well within the organisation where some of us have to ‘sell’ our services to our colleagues.</a:t>
            </a:r>
            <a:endParaRPr lang="en-US" altLang="en-US" b="1" dirty="0"/>
          </a:p>
          <a:p>
            <a:r>
              <a:rPr lang="en-US" altLang="en-US" b="1" dirty="0"/>
              <a:t>Partner Relationships</a:t>
            </a:r>
          </a:p>
          <a:p>
            <a:r>
              <a:rPr lang="en-GB" altLang="en-US" dirty="0"/>
              <a:t>Open dialogue with a clear understanding of agreed joint aims and mutual benefits will build a solid working relationship with our key partners. The same processes can be applied here as above in the supplier relationship.</a:t>
            </a:r>
            <a:endParaRPr lang="en-US" altLang="en-US" b="1" dirty="0"/>
          </a:p>
          <a:p>
            <a:r>
              <a:rPr lang="en-US" altLang="en-US" b="1" dirty="0"/>
              <a:t>Customer Relationships</a:t>
            </a:r>
          </a:p>
          <a:p>
            <a:r>
              <a:rPr lang="en-GB" altLang="en-US" dirty="0"/>
              <a:t>BM is a pre-sales tool to build a </a:t>
            </a:r>
            <a:r>
              <a:rPr lang="en-GB" altLang="en-US" i="1" dirty="0"/>
              <a:t>solid</a:t>
            </a:r>
            <a:r>
              <a:rPr lang="en-GB" altLang="en-US" dirty="0"/>
              <a:t> relationship with your customer. Together you work to determine their objectives and develop a solution that meets them. </a:t>
            </a:r>
            <a:r>
              <a:rPr lang="en-GB" altLang="en-US" i="1" dirty="0"/>
              <a:t>Shared</a:t>
            </a:r>
            <a:r>
              <a:rPr lang="en-GB" altLang="en-US" dirty="0"/>
              <a:t> objectives and open discussion help build a partnering relationship as described above in the supplier relationship.</a:t>
            </a:r>
          </a:p>
          <a:p>
            <a:r>
              <a:rPr lang="en-GB" altLang="en-US" dirty="0"/>
              <a:t>Cost / benefit analysis is difficult in many government projects because the less tangible benefits to society do not lend themselves to easy measurement. Building a grounding in experience and case studies with various agencies </a:t>
            </a:r>
            <a:r>
              <a:rPr lang="en-GB" altLang="en-US" i="1" dirty="0"/>
              <a:t>grows our intellectual capital</a:t>
            </a:r>
            <a:r>
              <a:rPr lang="en-GB" altLang="en-US" dirty="0"/>
              <a:t> and will enable us to save our customers the effort of re-inventing the wheel with each new project. </a:t>
            </a:r>
          </a:p>
          <a:p>
            <a:r>
              <a:rPr lang="en-GB" altLang="en-US" dirty="0"/>
              <a:t>Within the commercial arena our customers are not all the same. Even if they all want to make a profit, the ways they go about doing it vary enormously.</a:t>
            </a:r>
          </a:p>
          <a:p>
            <a:r>
              <a:rPr lang="en-GB" altLang="en-US" dirty="0"/>
              <a:t>The two sides of the benefits dependency network can be constructed in a reasonably straightforward and logical manner. The brainpower comes in making the connections from one side to the other. Having identified the customer's needs, which alternative solutions can we offer? Having identified a feature of a new disruptive technology, which problem could it solve? If nothing more, the network can act as a conversation piece to start a dialogue between customer and supplier.</a:t>
            </a:r>
            <a:endParaRPr lang="en-US" altLang="en-US" b="1" dirty="0"/>
          </a:p>
          <a:p>
            <a:r>
              <a:rPr lang="en-US" altLang="en-US" b="1" dirty="0"/>
              <a:t>Solution Design</a:t>
            </a:r>
          </a:p>
          <a:p>
            <a:r>
              <a:rPr lang="en-GB" altLang="en-US" dirty="0"/>
              <a:t>Having started the dialogue, BM provides a good base on which to develop solutions with customers. </a:t>
            </a:r>
            <a:r>
              <a:rPr lang="en-GB" altLang="en-US" i="1" dirty="0"/>
              <a:t>Before</a:t>
            </a:r>
            <a:r>
              <a:rPr lang="en-GB" altLang="en-US" dirty="0"/>
              <a:t> work goes out to tender, we can be </a:t>
            </a:r>
            <a:r>
              <a:rPr lang="en-GB" altLang="en-US" i="1" dirty="0"/>
              <a:t>actively</a:t>
            </a:r>
            <a:r>
              <a:rPr lang="en-GB" altLang="en-US" dirty="0"/>
              <a:t> involved in defining the customer’s needs as we work with them to map solutions to objectives. This can take significant time and effort if done properly and the customer is unlikely to have the resource to duplicate this sort of exercise with our competitors. The required solution is going to have our imprint simply by our involvement in its definition. However, it will still be expressed in terms of customer benefits, meeting </a:t>
            </a:r>
            <a:r>
              <a:rPr lang="en-GB" altLang="en-US" i="1" dirty="0"/>
              <a:t>their</a:t>
            </a:r>
            <a:r>
              <a:rPr lang="en-GB" altLang="en-US" dirty="0"/>
              <a:t> objectives. It will be the solution they want to buy, not the one we want to sell. We should be at an advantage when the Invitation to Tender is issued.</a:t>
            </a:r>
          </a:p>
          <a:p>
            <a:r>
              <a:rPr lang="en-GB" altLang="en-US" dirty="0"/>
              <a:t>The best way to use the BDN in developing solutions is in partnership with the customer, working through a series of iterations back and forth across the network until both sides have their optimum solution.</a:t>
            </a:r>
            <a:endParaRPr lang="en-US" altLang="en-US" b="1" dirty="0"/>
          </a:p>
          <a:p>
            <a:r>
              <a:rPr lang="en-US" altLang="en-US" b="1" dirty="0"/>
              <a:t>Solution Development</a:t>
            </a:r>
          </a:p>
          <a:p>
            <a:r>
              <a:rPr lang="en-GB" altLang="en-US" dirty="0"/>
              <a:t>As we deal with innovation and disruptive technology we are faced with recurring questions about how it is to be used. Working through the left hand side of the benefits dependency network builds reasons for </a:t>
            </a:r>
            <a:r>
              <a:rPr lang="en-GB" altLang="en-US" i="1" dirty="0"/>
              <a:t>why</a:t>
            </a:r>
            <a:r>
              <a:rPr lang="en-GB" altLang="en-US" dirty="0"/>
              <a:t> you should want to use a particular technology. Creating solutions in search of problems is </a:t>
            </a:r>
            <a:r>
              <a:rPr lang="en-GB" altLang="en-US" i="1" dirty="0"/>
              <a:t>bad</a:t>
            </a:r>
            <a:r>
              <a:rPr lang="en-GB" altLang="en-US" dirty="0"/>
              <a:t> if we try to force the solution onto any problem that comes our way. However, the benefits network provides a set of potential problems we can solve.</a:t>
            </a:r>
          </a:p>
          <a:p>
            <a:r>
              <a:rPr lang="en-GB" altLang="en-US" dirty="0"/>
              <a:t>Starting with Central Government we can chart their objectives from various sources, e.g. PM's Office, Treasury, etc. The Treasury is a good place to start as we see what the government's actual priorities are from the money they are prepared to spend. The </a:t>
            </a:r>
            <a:r>
              <a:rPr lang="en-GB" altLang="en-US" i="1" dirty="0"/>
              <a:t>targets</a:t>
            </a:r>
            <a:r>
              <a:rPr lang="en-GB" altLang="en-US" dirty="0"/>
              <a:t> they set define the </a:t>
            </a:r>
            <a:r>
              <a:rPr lang="en-GB" altLang="en-US" i="1" dirty="0"/>
              <a:t>benefits</a:t>
            </a:r>
            <a:r>
              <a:rPr lang="en-GB" altLang="en-US" dirty="0"/>
              <a:t> they want delivered.</a:t>
            </a:r>
          </a:p>
          <a:p>
            <a:r>
              <a:rPr lang="en-GB" altLang="en-US" dirty="0"/>
              <a:t>We can do this for any customer group, NHS, EU, Central Government and Departments, Local </a:t>
            </a:r>
            <a:r>
              <a:rPr lang="en-GB" altLang="en-US" dirty="0" err="1"/>
              <a:t>Govt</a:t>
            </a:r>
            <a:r>
              <a:rPr lang="en-GB" altLang="en-US" dirty="0"/>
              <a:t>, partnership bodies, right the way down to an individual with a project and some money to spend. In a commercial context, this means everyone from the CEO to the budget holder.</a:t>
            </a:r>
          </a:p>
          <a:p>
            <a:r>
              <a:rPr lang="en-GB" altLang="en-US" dirty="0"/>
              <a:t>This builds up the right hand side of the diagram. We know what they want to achieve so now we can look at propositions to fit their needs.</a:t>
            </a:r>
          </a:p>
          <a:p>
            <a:r>
              <a:rPr lang="en-GB" altLang="en-US" dirty="0"/>
              <a:t>Knowing the customer side of the Benefits Dependency Network will prompt for enablers and features that will connect. Features that lead to dead-ends can be dropped. A feature linked to many or major benefits is likely to be the ‘killer app’ and should be resourced accordingly.</a:t>
            </a:r>
          </a:p>
          <a:p>
            <a:r>
              <a:rPr lang="en-GB" altLang="en-US" dirty="0"/>
              <a:t>Again, the best way to use the BDN in developing solutions is in partnership with the customer, working through a series of iterations back and forth across the network until both sides have their optimum solution.</a:t>
            </a:r>
            <a:endParaRPr lang="en-US" altLang="en-US" b="1" dirty="0"/>
          </a:p>
          <a:p>
            <a:r>
              <a:rPr lang="en-US" altLang="en-US" b="1" dirty="0"/>
              <a:t>Bid Summary</a:t>
            </a:r>
          </a:p>
          <a:p>
            <a:r>
              <a:rPr lang="en-GB" altLang="en-US" dirty="0"/>
              <a:t>Invitations to Tender are often large, complex documents written by a number of authors. Bid submissions responding to them are much larger and more complex. The opportunity for poor communication and misunderstanding is tremendous. We may miss the customer’s key drivers. They may miss how our solution meets their needs better than our competitors.</a:t>
            </a:r>
          </a:p>
          <a:p>
            <a:r>
              <a:rPr lang="en-GB" altLang="en-US" dirty="0"/>
              <a:t>The Benefits Dependency Network is a very strong tool for displaying graphically how our proposed solution will meet the customer’s requirements. At a glance you have the Executive Summary on one page. Obviously, you need the narrative to back-up the boxes on the diagram but the customer can wade through that for the specifics of what we will deliver, not to answer the simple question, “Will this do what I want?”</a:t>
            </a:r>
          </a:p>
          <a:p>
            <a:r>
              <a:rPr lang="en-GB" altLang="en-US" dirty="0"/>
              <a:t>Again, it is best built in collaboration with the customer. This not only creates the optimal solution, it helps build the relationship.</a:t>
            </a:r>
            <a:endParaRPr lang="en-US" altLang="en-US" b="1" dirty="0"/>
          </a:p>
          <a:p>
            <a:r>
              <a:rPr lang="en-US" altLang="en-US" b="1" dirty="0"/>
              <a:t>Project Management (Solution Delivery)</a:t>
            </a:r>
          </a:p>
          <a:p>
            <a:r>
              <a:rPr lang="en-GB" altLang="en-US" dirty="0"/>
              <a:t>Project management is the ‘home’ of BM. We can use it as a </a:t>
            </a:r>
            <a:r>
              <a:rPr lang="en-GB" altLang="en-US" i="1" dirty="0"/>
              <a:t>differentiator</a:t>
            </a:r>
            <a:r>
              <a:rPr lang="en-GB" altLang="en-US" dirty="0"/>
              <a:t> between ourselves and other PM providers. </a:t>
            </a:r>
          </a:p>
          <a:p>
            <a:r>
              <a:rPr lang="en-GB" altLang="en-US" dirty="0"/>
              <a:t>It is much more than a benefits realisation work package. The project is a </a:t>
            </a:r>
            <a:r>
              <a:rPr lang="en-GB" altLang="en-US" i="1" dirty="0"/>
              <a:t>benefits delivery</a:t>
            </a:r>
            <a:r>
              <a:rPr lang="en-GB" altLang="en-US" dirty="0"/>
              <a:t> project and the ICT is one of its work packages.</a:t>
            </a:r>
          </a:p>
          <a:p>
            <a:r>
              <a:rPr lang="en-GB" altLang="en-US" dirty="0"/>
              <a:t>This area shows that we can deliver the promises made by our selling colleagues. Its practical application extends through the project life-span into live service though and our expertise in the subject can be applied to deliver customers’ business improvements and maintain our credibility as a provider of good service.</a:t>
            </a:r>
            <a:endParaRPr lang="en-US" altLang="en-US" b="1" dirty="0"/>
          </a:p>
          <a:p>
            <a:r>
              <a:rPr lang="en-US" altLang="en-US" b="1" dirty="0"/>
              <a:t>Performance Management</a:t>
            </a:r>
          </a:p>
          <a:p>
            <a:r>
              <a:rPr lang="en-GB" altLang="en-US" dirty="0"/>
              <a:t>A rational scheme of performance management underpins the entire system. If you can’t measure the benefit, how do you know it’s occurred? This means having baseline figures before you make the business change and on-going measures to show the impact of the change. We need to measure the right things for the right reasons and prove that the benefits are as valuable as we expected and are actually being delivered.</a:t>
            </a:r>
          </a:p>
          <a:p>
            <a:r>
              <a:rPr lang="en-GB" altLang="en-US" dirty="0"/>
              <a:t>We often make our targets and measurements so granular that we forget their original purpose. Customer contribution to profit becomes customer satisfaction which in turn becomes number of rings to answer or sales visits per week.</a:t>
            </a:r>
          </a:p>
          <a:p>
            <a:r>
              <a:rPr lang="en-GB" altLang="en-US" dirty="0"/>
              <a:t>Benefits management helps us choose the appropriate performance to measure, not the easy one. As mentioned earlier in the SLAs bit, we measure what we </a:t>
            </a:r>
            <a:r>
              <a:rPr lang="en-GB" altLang="en-US" i="1" dirty="0"/>
              <a:t>get out of the system</a:t>
            </a:r>
            <a:r>
              <a:rPr lang="en-GB" altLang="en-US" dirty="0"/>
              <a:t>, not just what we put in. Performance management shows how well the benefits are being delivered and enables us to act appropriately to improve the situation.</a:t>
            </a:r>
          </a:p>
        </p:txBody>
      </p:sp>
    </p:spTree>
    <p:extLst>
      <p:ext uri="{BB962C8B-B14F-4D97-AF65-F5344CB8AC3E}">
        <p14:creationId xmlns:p14="http://schemas.microsoft.com/office/powerpoint/2010/main" val="105736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a:t>
            </a:r>
            <a:r>
              <a:rPr lang="en-GB" baseline="0" dirty="0"/>
              <a:t> ever read a business case, got to page 15 and still don’t know what it’s about?</a:t>
            </a:r>
          </a:p>
          <a:p>
            <a:r>
              <a:rPr lang="en-GB" baseline="0" dirty="0"/>
              <a:t>This is why I like BM.</a:t>
            </a:r>
          </a:p>
          <a:p>
            <a:endParaRPr lang="en-GB" dirty="0"/>
          </a:p>
        </p:txBody>
      </p:sp>
      <p:sp>
        <p:nvSpPr>
          <p:cNvPr id="4" name="Slide Number Placeholder 3"/>
          <p:cNvSpPr>
            <a:spLocks noGrp="1"/>
          </p:cNvSpPr>
          <p:nvPr>
            <p:ph type="sldNum" sz="quarter" idx="10"/>
          </p:nvPr>
        </p:nvSpPr>
        <p:spPr/>
        <p:txBody>
          <a:bodyPr/>
          <a:lstStyle/>
          <a:p>
            <a:fld id="{012D96EC-0595-47D3-941C-0C74044526B6}" type="slidenum">
              <a:rPr lang="en-GB" smtClean="0"/>
              <a:t>4</a:t>
            </a:fld>
            <a:endParaRPr lang="en-GB"/>
          </a:p>
        </p:txBody>
      </p:sp>
    </p:spTree>
    <p:extLst>
      <p:ext uri="{BB962C8B-B14F-4D97-AF65-F5344CB8AC3E}">
        <p14:creationId xmlns:p14="http://schemas.microsoft.com/office/powerpoint/2010/main" val="1346069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39C78F2-0D5E-47AA-8E1F-286C2790FF14}" type="slidenum">
              <a:rPr lang="en-US"/>
              <a:pPr/>
              <a:t>5</a:t>
            </a:fld>
            <a:endParaRPr lang="en-US"/>
          </a:p>
        </p:txBody>
      </p:sp>
      <p:sp>
        <p:nvSpPr>
          <p:cNvPr id="29698" name="Rectangle 2"/>
          <p:cNvSpPr>
            <a:spLocks noChangeArrowheads="1"/>
          </p:cNvSpPr>
          <p:nvPr/>
        </p:nvSpPr>
        <p:spPr bwMode="auto">
          <a:xfrm>
            <a:off x="3884613" y="0"/>
            <a:ext cx="2973387" cy="457200"/>
          </a:xfrm>
          <a:prstGeom prst="rect">
            <a:avLst/>
          </a:prstGeom>
          <a:noFill/>
          <a:ln w="12700">
            <a:noFill/>
            <a:miter lim="800000"/>
            <a:headEnd/>
            <a:tailEnd/>
          </a:ln>
          <a:effectLst/>
        </p:spPr>
        <p:txBody>
          <a:bodyPr wrap="none" anchor="ctr"/>
          <a:lstStyle/>
          <a:p>
            <a:endParaRPr lang="en-GB"/>
          </a:p>
        </p:txBody>
      </p:sp>
      <p:sp>
        <p:nvSpPr>
          <p:cNvPr id="29699" name="Rectangle 3"/>
          <p:cNvSpPr>
            <a:spLocks noChangeArrowheads="1"/>
          </p:cNvSpPr>
          <p:nvPr/>
        </p:nvSpPr>
        <p:spPr bwMode="auto">
          <a:xfrm>
            <a:off x="3884613" y="8685213"/>
            <a:ext cx="2973387" cy="458787"/>
          </a:xfrm>
          <a:prstGeom prst="rect">
            <a:avLst/>
          </a:prstGeom>
          <a:noFill/>
          <a:ln w="12700">
            <a:noFill/>
            <a:miter lim="800000"/>
            <a:headEnd/>
            <a:tailEnd/>
          </a:ln>
          <a:effectLst/>
        </p:spPr>
        <p:txBody>
          <a:bodyPr lIns="19050" tIns="0" rIns="19050" bIns="0" anchor="b"/>
          <a:lstStyle/>
          <a:p>
            <a:pPr algn="r" defTabSz="739775" eaLnBrk="0" hangingPunct="0">
              <a:spcBef>
                <a:spcPct val="0"/>
              </a:spcBef>
            </a:pPr>
            <a:r>
              <a:rPr lang="en-GB" sz="1000" i="1">
                <a:solidFill>
                  <a:schemeClr val="tx1"/>
                </a:solidFill>
                <a:latin typeface="Times New Roman" pitchFamily="18" charset="0"/>
              </a:rPr>
              <a:t>7</a:t>
            </a:r>
          </a:p>
        </p:txBody>
      </p:sp>
      <p:sp>
        <p:nvSpPr>
          <p:cNvPr id="29700" name="Rectangle 4"/>
          <p:cNvSpPr>
            <a:spLocks noChangeArrowheads="1"/>
          </p:cNvSpPr>
          <p:nvPr/>
        </p:nvSpPr>
        <p:spPr bwMode="auto">
          <a:xfrm>
            <a:off x="-1588" y="8685213"/>
            <a:ext cx="2971801" cy="458787"/>
          </a:xfrm>
          <a:prstGeom prst="rect">
            <a:avLst/>
          </a:prstGeom>
          <a:noFill/>
          <a:ln w="12700">
            <a:noFill/>
            <a:miter lim="800000"/>
            <a:headEnd/>
            <a:tailEnd/>
          </a:ln>
          <a:effectLst/>
        </p:spPr>
        <p:txBody>
          <a:bodyPr wrap="none" anchor="ctr"/>
          <a:lstStyle/>
          <a:p>
            <a:endParaRPr lang="en-GB"/>
          </a:p>
        </p:txBody>
      </p:sp>
      <p:sp>
        <p:nvSpPr>
          <p:cNvPr id="29701" name="Rectangle 5"/>
          <p:cNvSpPr>
            <a:spLocks noChangeArrowheads="1"/>
          </p:cNvSpPr>
          <p:nvPr/>
        </p:nvSpPr>
        <p:spPr bwMode="auto">
          <a:xfrm>
            <a:off x="-1588" y="0"/>
            <a:ext cx="2971801" cy="457200"/>
          </a:xfrm>
          <a:prstGeom prst="rect">
            <a:avLst/>
          </a:prstGeom>
          <a:noFill/>
          <a:ln w="12700">
            <a:noFill/>
            <a:miter lim="800000"/>
            <a:headEnd/>
            <a:tailEnd/>
          </a:ln>
          <a:effectLst/>
        </p:spPr>
        <p:txBody>
          <a:bodyPr wrap="none" anchor="ctr"/>
          <a:lstStyle/>
          <a:p>
            <a:endParaRPr lang="en-GB"/>
          </a:p>
        </p:txBody>
      </p:sp>
      <p:sp>
        <p:nvSpPr>
          <p:cNvPr id="29702" name="Rectangle 6"/>
          <p:cNvSpPr>
            <a:spLocks noGrp="1" noRot="1" noChangeAspect="1" noChangeArrowheads="1" noTextEdit="1"/>
          </p:cNvSpPr>
          <p:nvPr>
            <p:ph type="sldImg"/>
          </p:nvPr>
        </p:nvSpPr>
        <p:spPr>
          <a:xfrm>
            <a:off x="893763" y="685800"/>
            <a:ext cx="3927475" cy="2209800"/>
          </a:xfrm>
          <a:ln w="12700" cap="flat">
            <a:solidFill>
              <a:schemeClr val="tx1"/>
            </a:solidFill>
          </a:ln>
        </p:spPr>
      </p:sp>
      <p:sp>
        <p:nvSpPr>
          <p:cNvPr id="29703" name="Rectangle 7"/>
          <p:cNvSpPr>
            <a:spLocks noGrp="1" noChangeArrowheads="1"/>
          </p:cNvSpPr>
          <p:nvPr>
            <p:ph type="body" idx="1"/>
          </p:nvPr>
        </p:nvSpPr>
        <p:spPr>
          <a:xfrm>
            <a:off x="914400" y="3276600"/>
            <a:ext cx="5029200" cy="5181600"/>
          </a:xfrm>
          <a:noFill/>
          <a:ln/>
        </p:spPr>
        <p:txBody>
          <a:bodyPr lIns="84138" tIns="44450" rIns="84138" bIns="44450">
            <a:normAutofit/>
          </a:bodyPr>
          <a:lstStyle/>
          <a:p>
            <a:r>
              <a:rPr lang="en-GB" sz="1400" dirty="0"/>
              <a:t>We use benefits as an aid to setting good objectives. It’s reasonable to expect that our objective will be something to do with bringing benefit to someone, even if it’s purely selfishly to ourselves. The moral and ethical issues can keep for another lecture. The key points here are a benefit</a:t>
            </a:r>
            <a:r>
              <a:rPr lang="en-GB" sz="1400" baseline="0" dirty="0"/>
              <a:t> </a:t>
            </a:r>
            <a:r>
              <a:rPr lang="en-GB" sz="1400" dirty="0"/>
              <a:t>needs a stakeholder, someone has to see its merit and perception is crucial. “What’s in it for me?” is a subjective judgement. Like morality, issues of relative value, altruism and perverse choices can be left for another day.</a:t>
            </a:r>
          </a:p>
          <a:p>
            <a:r>
              <a:rPr lang="en-GB" sz="1400" dirty="0"/>
              <a:t>However, the definition of benefit helps us define the things around it like outcome and objective.</a:t>
            </a:r>
          </a:p>
          <a:p>
            <a:endParaRPr lang="en-GB" sz="1400" dirty="0"/>
          </a:p>
          <a:p>
            <a:r>
              <a:rPr lang="en-GB" sz="1400" dirty="0"/>
              <a:t>Benefits Management is about best use of scarce resources. </a:t>
            </a:r>
          </a:p>
          <a:p>
            <a:endParaRPr lang="en-GB" sz="1400" dirty="0"/>
          </a:p>
          <a:p>
            <a:r>
              <a:rPr lang="en-GB" sz="1400" dirty="0"/>
              <a:t>All</a:t>
            </a:r>
            <a:r>
              <a:rPr lang="en-GB" sz="1400" baseline="0" dirty="0"/>
              <a:t> this gives us answers to three pretty basic but important questions. If we can’t answer these sensibly, how do we know that we’re doing the right thing?</a:t>
            </a:r>
            <a:endParaRPr lang="en-GB" dirty="0"/>
          </a:p>
          <a:p>
            <a:pPr>
              <a:spcAft>
                <a:spcPts val="600"/>
              </a:spcAft>
            </a:pPr>
            <a:endParaRPr lang="en-GB" dirty="0"/>
          </a:p>
        </p:txBody>
      </p:sp>
    </p:spTree>
    <p:extLst>
      <p:ext uri="{BB962C8B-B14F-4D97-AF65-F5344CB8AC3E}">
        <p14:creationId xmlns:p14="http://schemas.microsoft.com/office/powerpoint/2010/main" val="210527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fld id="{CC26AC1F-14F5-44E4-8B33-70F3EDEEC334}" type="slidenum">
              <a:rPr lang="en-GB" sz="1200">
                <a:solidFill>
                  <a:schemeClr val="tx1"/>
                </a:solidFill>
              </a:rPr>
              <a:pPr eaLnBrk="1" hangingPunct="1"/>
              <a:t>6</a:t>
            </a:fld>
            <a:endParaRPr lang="en-GB"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GB" sz="1000" dirty="0"/>
              <a:t>Before getting</a:t>
            </a:r>
            <a:r>
              <a:rPr lang="en-GB" sz="1000" baseline="0" dirty="0"/>
              <a:t> to the BDN </a:t>
            </a:r>
            <a:r>
              <a:rPr lang="en-GB" sz="1000" dirty="0"/>
              <a:t>here are a couple of key points to cover, where to start and when to stop.</a:t>
            </a:r>
          </a:p>
          <a:p>
            <a:pPr eaLnBrk="1" hangingPunct="1"/>
            <a:r>
              <a:rPr lang="en-GB" sz="1000" dirty="0"/>
              <a:t>Let’s start with the Objectives. An objective is a result with a purpose. There has to be a ‘because…’ in it somewhere, even if it’s implicit.  The objective is not ‘Open a shop’ but ‘Open a shop because it will be where we sell our products and make a profit. </a:t>
            </a:r>
          </a:p>
          <a:p>
            <a:pPr eaLnBrk="1" hangingPunct="1"/>
            <a:r>
              <a:rPr lang="en-GB" sz="1000" dirty="0"/>
              <a:t>The purpose behind any course of action has a direct and significant effect on the way it is undertaken. The reasons why affect the ways we go about things. If Wellington had gone off to Waterloo simply with the intent of using up his budgeted stock of gunpowder then he would have fought a very different battle from the one that actually took place.</a:t>
            </a:r>
          </a:p>
          <a:p>
            <a:pPr eaLnBrk="1" hangingPunct="1"/>
            <a:r>
              <a:rPr lang="en-GB" sz="1000" dirty="0"/>
              <a:t>A football manager’s side and tactics will adapt to the objective:</a:t>
            </a:r>
          </a:p>
          <a:p>
            <a:pPr eaLnBrk="1" hangingPunct="1"/>
            <a:r>
              <a:rPr lang="en-GB" sz="1000" dirty="0"/>
              <a:t>Win at all costs</a:t>
            </a:r>
          </a:p>
          <a:p>
            <a:pPr eaLnBrk="1" hangingPunct="1"/>
            <a:r>
              <a:rPr lang="en-GB" sz="1000" dirty="0"/>
              <a:t>Put on a show for the fans</a:t>
            </a:r>
          </a:p>
          <a:p>
            <a:pPr eaLnBrk="1" hangingPunct="1"/>
            <a:r>
              <a:rPr lang="en-GB" sz="1000" dirty="0"/>
              <a:t>Get promoted</a:t>
            </a:r>
          </a:p>
          <a:p>
            <a:pPr eaLnBrk="1" hangingPunct="1"/>
            <a:r>
              <a:rPr lang="en-GB" sz="1000" dirty="0"/>
              <a:t>Avoid relegation</a:t>
            </a:r>
          </a:p>
          <a:p>
            <a:pPr eaLnBrk="1" hangingPunct="1"/>
            <a:endParaRPr lang="en-GB" sz="1000" dirty="0"/>
          </a:p>
          <a:p>
            <a:pPr eaLnBrk="1" hangingPunct="1"/>
            <a:r>
              <a:rPr lang="en-GB" sz="1000" dirty="0"/>
              <a:t>The same applies for any project, the ends affect the means and ways.</a:t>
            </a:r>
          </a:p>
          <a:p>
            <a:pPr eaLnBrk="1" hangingPunct="1"/>
            <a:endParaRPr lang="en-GB" sz="1000" dirty="0"/>
          </a:p>
          <a:p>
            <a:pPr eaLnBrk="1" hangingPunct="1"/>
            <a:r>
              <a:rPr lang="en-GB" sz="1000" dirty="0"/>
              <a:t>Projects talk of acceptance criteria, the things that decide when the project has ended successfully, a sort of, “No-one goes home until…”</a:t>
            </a:r>
          </a:p>
          <a:p>
            <a:pPr eaLnBrk="1" hangingPunct="1"/>
            <a:r>
              <a:rPr lang="en-GB" sz="1000" dirty="0"/>
              <a:t>Define your acceptance criteria in terms of objectives and benefits before you start. Don’t install the kit and then wonder what to do with it. Too often, projects leave benefits realisation until it’s too late, i.e. at the end of the project. That’s why benefits should be managed from the start.</a:t>
            </a:r>
          </a:p>
          <a:p>
            <a:pPr eaLnBrk="1" hangingPunct="1"/>
            <a:r>
              <a:rPr lang="en-GB" sz="1000" dirty="0"/>
              <a:t>Some organisations demand a hard financial return.</a:t>
            </a:r>
          </a:p>
          <a:p>
            <a:pPr eaLnBrk="1" hangingPunct="1"/>
            <a:r>
              <a:rPr lang="en-GB" sz="1000" dirty="0"/>
              <a:t>Some want intangible improvements like satisfaction and image.</a:t>
            </a:r>
          </a:p>
          <a:p>
            <a:pPr eaLnBrk="1" hangingPunct="1"/>
            <a:r>
              <a:rPr lang="en-GB" sz="1000" dirty="0"/>
              <a:t>Usually, they want both. That’s when conflicting objectives throw a spanner in the works. That’s why clear objectives are crucial.</a:t>
            </a:r>
          </a:p>
          <a:p>
            <a:pPr eaLnBrk="1" hangingPunct="1"/>
            <a:endParaRPr lang="en-GB" sz="1000" dirty="0"/>
          </a:p>
        </p:txBody>
      </p:sp>
    </p:spTree>
    <p:extLst>
      <p:ext uri="{BB962C8B-B14F-4D97-AF65-F5344CB8AC3E}">
        <p14:creationId xmlns:p14="http://schemas.microsoft.com/office/powerpoint/2010/main" val="294376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DC882-6FBA-49D7-89BF-52CA11821949}" type="slidenum">
              <a:rPr lang="en-US"/>
              <a:pPr/>
              <a:t>7</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GB"/>
              <a:t>In the same way as we can have various reasons for the same outcome and find they affect how it is brought about, we can also affect the process through the way we describe the end state. Only a very confident (or deluded) chess player would describe the endgame in terms of where the pieces will be. Yet we are often very granular in describing our programme objectives. The NPfIT Output Based Specification ran to hundreds of pages with sheets of individual requirements, desires and benefits, a pound here, ten minutes there, etc.</a:t>
            </a:r>
          </a:p>
          <a:p>
            <a:r>
              <a:rPr lang="en-GB"/>
              <a:t>This sort of mass objective twists individual priorities and breaks down any common purpose. In the chess analogy it’s like having a different person responsible for each piece. Each heads for its assigned position and sits there without contributing anything to the whole or supporting its team mates in winning the game.</a:t>
            </a:r>
          </a:p>
        </p:txBody>
      </p:sp>
    </p:spTree>
    <p:extLst>
      <p:ext uri="{BB962C8B-B14F-4D97-AF65-F5344CB8AC3E}">
        <p14:creationId xmlns:p14="http://schemas.microsoft.com/office/powerpoint/2010/main" val="249047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C5BA9-2192-4FBA-8601-59C64D8ACDBA}" type="slidenum">
              <a:rPr lang="en-GB"/>
              <a:pPr/>
              <a:t>8</a:t>
            </a:fld>
            <a:endParaRPr lang="en-GB"/>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GB" dirty="0"/>
              <a:t>it’s essential that we get a common understanding of what constitutes a benefit. </a:t>
            </a:r>
          </a:p>
          <a:p>
            <a:r>
              <a:rPr lang="en-GB" dirty="0"/>
              <a:t>Here’s a silly example to show the difference between features, outcomes and benefits.</a:t>
            </a:r>
          </a:p>
          <a:p>
            <a:r>
              <a:rPr lang="en-GB" dirty="0"/>
              <a:t>When you come to brainstorm benefits you will get a number of features and outcomes that will have to be weeded out as you go through the list.</a:t>
            </a:r>
          </a:p>
        </p:txBody>
      </p:sp>
    </p:spTree>
    <p:extLst>
      <p:ext uri="{BB962C8B-B14F-4D97-AF65-F5344CB8AC3E}">
        <p14:creationId xmlns:p14="http://schemas.microsoft.com/office/powerpoint/2010/main" val="46175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412" fontAlgn="base">
              <a:spcBef>
                <a:spcPct val="30000"/>
              </a:spcBef>
              <a:spcAft>
                <a:spcPct val="0"/>
              </a:spcAft>
              <a:defRPr/>
            </a:pPr>
            <a:r>
              <a:rPr lang="en-GB" dirty="0"/>
              <a:t>All too often we concentrate on the carrots, the treats we offer all the stakeholders to encourage them to take part in the project. We neglect the cargo, what the project is all about. </a:t>
            </a:r>
          </a:p>
          <a:p>
            <a:endParaRPr lang="en-GB" dirty="0"/>
          </a:p>
        </p:txBody>
      </p:sp>
      <p:sp>
        <p:nvSpPr>
          <p:cNvPr id="4" name="Slide Number Placeholder 3"/>
          <p:cNvSpPr>
            <a:spLocks noGrp="1"/>
          </p:cNvSpPr>
          <p:nvPr>
            <p:ph type="sldNum" sz="quarter" idx="10"/>
          </p:nvPr>
        </p:nvSpPr>
        <p:spPr/>
        <p:txBody>
          <a:bodyPr/>
          <a:lstStyle/>
          <a:p>
            <a:fld id="{83D9FFF0-62B1-44FE-B08D-A997ED2EA4FC}" type="slidenum">
              <a:rPr lang="en-US" smtClean="0"/>
              <a:pPr/>
              <a:t>9</a:t>
            </a:fld>
            <a:endParaRPr lang="en-US"/>
          </a:p>
        </p:txBody>
      </p:sp>
    </p:spTree>
    <p:extLst>
      <p:ext uri="{BB962C8B-B14F-4D97-AF65-F5344CB8AC3E}">
        <p14:creationId xmlns:p14="http://schemas.microsoft.com/office/powerpoint/2010/main" val="168025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D8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10B1-A1FD-46ED-9B8A-A1C427DB0166}"/>
              </a:ext>
            </a:extLst>
          </p:cNvPr>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B99214F8-40A9-4553-B036-4A65D95A596A}"/>
              </a:ext>
            </a:extLst>
          </p:cNvPr>
          <p:cNvSpPr>
            <a:spLocks noGrp="1"/>
          </p:cNvSpPr>
          <p:nvPr>
            <p:ph type="subTitle" idx="1"/>
          </p:nvPr>
        </p:nvSpPr>
        <p:spPr>
          <a:xfrm>
            <a:off x="1524000" y="3602038"/>
            <a:ext cx="9144000" cy="1655762"/>
          </a:xfrm>
        </p:spPr>
        <p:txBody>
          <a:bodyPr>
            <a:normAutofit/>
          </a:bodyPr>
          <a:lstStyle>
            <a:lvl1pPr marL="0" indent="0" algn="ctr">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C482B914-63A8-4D53-856C-5E69B829FA7A}"/>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5" name="Footer Placeholder 4">
            <a:extLst>
              <a:ext uri="{FF2B5EF4-FFF2-40B4-BE49-F238E27FC236}">
                <a16:creationId xmlns:a16="http://schemas.microsoft.com/office/drawing/2014/main" id="{D7173FB6-9C3E-4ED7-8082-3288039F6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9B2B8-C726-4FEE-AC90-4DB0EF3B852A}"/>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60000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5F07-6CA5-43BE-9DAA-B16F5A756F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2A310-8B42-42F9-934A-9398BC4A8D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DAB78-08EA-4702-BA75-78C7E3BE6EFF}"/>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5" name="Footer Placeholder 4">
            <a:extLst>
              <a:ext uri="{FF2B5EF4-FFF2-40B4-BE49-F238E27FC236}">
                <a16:creationId xmlns:a16="http://schemas.microsoft.com/office/drawing/2014/main" id="{46AB2CF4-8FD9-4B62-A37E-1AD3F1A220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EA465-4978-4573-A9AF-1B3C6702E977}"/>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354982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C46C1-E65D-434E-8DC1-EFB76DB7CE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CEDCF8-2114-4310-9160-376B670462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287E1-9E68-493A-8C3D-D98B2E1B810B}"/>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5" name="Footer Placeholder 4">
            <a:extLst>
              <a:ext uri="{FF2B5EF4-FFF2-40B4-BE49-F238E27FC236}">
                <a16:creationId xmlns:a16="http://schemas.microsoft.com/office/drawing/2014/main" id="{6FF52C9F-CE19-42C5-9154-FEDA9B3154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C0FAB-8F1D-4D77-A506-B6193A723BE6}"/>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134322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3060-FF3D-4929-973B-2826D01556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903750-FEF4-4ECE-97CF-99B5B0CD12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395613-9DC3-4218-9FB0-69C13C859C6C}"/>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5" name="Footer Placeholder 4">
            <a:extLst>
              <a:ext uri="{FF2B5EF4-FFF2-40B4-BE49-F238E27FC236}">
                <a16:creationId xmlns:a16="http://schemas.microsoft.com/office/drawing/2014/main" id="{4BA9C6A2-1E0C-452A-B11E-E5C0E9277A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307F3B-D31D-47D3-B3D1-0A6EBE8A0CAC}"/>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229991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95E4-7F7A-4EFA-97DD-CBA8853B1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054D8C-A7CF-4484-AF71-370C7555E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BCFE6-1D28-44B8-B6DB-807DE93D3197}"/>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5" name="Footer Placeholder 4">
            <a:extLst>
              <a:ext uri="{FF2B5EF4-FFF2-40B4-BE49-F238E27FC236}">
                <a16:creationId xmlns:a16="http://schemas.microsoft.com/office/drawing/2014/main" id="{4B799C0F-BA4B-420D-855A-F9725991B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394F65-0DEE-4962-AE99-BD2CE1B2AEE3}"/>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1503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19DA-C17D-4A27-875B-899B5E27F4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7B3D01-E61B-40ED-8EF5-F3AC3E299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CCE623-BBAF-4003-8885-D44974C58D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400554-A8FE-40AE-A781-2E2EA13AADC5}"/>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6" name="Footer Placeholder 5">
            <a:extLst>
              <a:ext uri="{FF2B5EF4-FFF2-40B4-BE49-F238E27FC236}">
                <a16:creationId xmlns:a16="http://schemas.microsoft.com/office/drawing/2014/main" id="{E30979C2-1277-432F-A45E-031C03B6D5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786E76-2A21-475E-90B7-4EE8AEA29DF5}"/>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91835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8945-534D-4F65-9580-C6ECFA6F24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D51245-906B-4EBF-93AC-D067527EAF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F6196D-2AF6-49EC-8860-BCF49A5609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A946F5-4B2A-4A6B-9B48-A623E875A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9AE34-A5DB-426B-AB9F-7E034193E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0A08EA-5421-4ED3-8592-BDFA8CDC38CE}"/>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8" name="Footer Placeholder 7">
            <a:extLst>
              <a:ext uri="{FF2B5EF4-FFF2-40B4-BE49-F238E27FC236}">
                <a16:creationId xmlns:a16="http://schemas.microsoft.com/office/drawing/2014/main" id="{7287BC76-5F8A-463E-BC51-17F9C47788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9EDB13-2FD3-46AE-BA8F-1B4F08DB8FB3}"/>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401352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66D9-5238-4FB8-981C-20F1D0F610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814EBB-B176-4FA7-9455-C1C7E7CB526F}"/>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4" name="Footer Placeholder 3">
            <a:extLst>
              <a:ext uri="{FF2B5EF4-FFF2-40B4-BE49-F238E27FC236}">
                <a16:creationId xmlns:a16="http://schemas.microsoft.com/office/drawing/2014/main" id="{43BAEC4E-721B-4C03-8CC9-C1DF3FE45A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405331-6D34-465A-B051-094DE00EFA4C}"/>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88372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ED83E-29C4-4665-A4D3-58E64FEA0FC7}"/>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3" name="Footer Placeholder 2">
            <a:extLst>
              <a:ext uri="{FF2B5EF4-FFF2-40B4-BE49-F238E27FC236}">
                <a16:creationId xmlns:a16="http://schemas.microsoft.com/office/drawing/2014/main" id="{68A185C1-E1F1-44FD-9CF2-1D00DC7D94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388D57-9374-4DF5-AEFD-5B9415FA292C}"/>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99198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D9FC-685D-4A7F-AAFE-47B32E423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9C4674-5A14-4C8D-8A82-D22A854E0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3A831-CE8B-4AC5-B101-6C5BD113B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35D56-A436-4E42-80F4-35410D23432A}"/>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6" name="Footer Placeholder 5">
            <a:extLst>
              <a:ext uri="{FF2B5EF4-FFF2-40B4-BE49-F238E27FC236}">
                <a16:creationId xmlns:a16="http://schemas.microsoft.com/office/drawing/2014/main" id="{7FEEB65D-103E-42A2-9B78-3D08C3EE4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219377-73B5-44B4-86CA-B233451E34AF}"/>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134522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8F43-33BE-4A04-B70D-24B46F4F3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7880D4-CAD6-40D0-B412-787781583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ED1A078-A22C-470B-9737-C397B2666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B47F2-7514-4662-9FF2-482B1F58878B}"/>
              </a:ext>
            </a:extLst>
          </p:cNvPr>
          <p:cNvSpPr>
            <a:spLocks noGrp="1"/>
          </p:cNvSpPr>
          <p:nvPr>
            <p:ph type="dt" sz="half" idx="10"/>
          </p:nvPr>
        </p:nvSpPr>
        <p:spPr/>
        <p:txBody>
          <a:bodyPr/>
          <a:lstStyle/>
          <a:p>
            <a:fld id="{EEB997C8-9F61-488A-AB39-7C9F950802FE}" type="datetimeFigureOut">
              <a:rPr lang="en-GB" smtClean="0"/>
              <a:t>19/09/2021</a:t>
            </a:fld>
            <a:endParaRPr lang="en-GB"/>
          </a:p>
        </p:txBody>
      </p:sp>
      <p:sp>
        <p:nvSpPr>
          <p:cNvPr id="6" name="Footer Placeholder 5">
            <a:extLst>
              <a:ext uri="{FF2B5EF4-FFF2-40B4-BE49-F238E27FC236}">
                <a16:creationId xmlns:a16="http://schemas.microsoft.com/office/drawing/2014/main" id="{3D61445B-4236-4F4F-BB6B-4ED14947EE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D36551-ED3F-4CE3-8E84-14D2B3784641}"/>
              </a:ext>
            </a:extLst>
          </p:cNvPr>
          <p:cNvSpPr>
            <a:spLocks noGrp="1"/>
          </p:cNvSpPr>
          <p:nvPr>
            <p:ph type="sldNum" sz="quarter" idx="12"/>
          </p:nvPr>
        </p:nvSpPr>
        <p:spPr/>
        <p:txBody>
          <a:bodyPr/>
          <a:lstStyle/>
          <a:p>
            <a:fld id="{3F82E12E-F137-423C-BCA3-C241CE1F875A}" type="slidenum">
              <a:rPr lang="en-GB" smtClean="0"/>
              <a:t>‹#›</a:t>
            </a:fld>
            <a:endParaRPr lang="en-GB"/>
          </a:p>
        </p:txBody>
      </p:sp>
    </p:spTree>
    <p:extLst>
      <p:ext uri="{BB962C8B-B14F-4D97-AF65-F5344CB8AC3E}">
        <p14:creationId xmlns:p14="http://schemas.microsoft.com/office/powerpoint/2010/main" val="271744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C5D05-55E0-410F-94B2-CDED5F5C50E9}"/>
              </a:ext>
            </a:extLst>
          </p:cNvPr>
          <p:cNvSpPr>
            <a:spLocks noGrp="1"/>
          </p:cNvSpPr>
          <p:nvPr>
            <p:ph type="title"/>
          </p:nvPr>
        </p:nvSpPr>
        <p:spPr>
          <a:xfrm>
            <a:off x="838200" y="365125"/>
            <a:ext cx="10515600" cy="756309"/>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4BBFEB5-F300-4FBC-8E96-70B14EA7D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750E428-2A0A-4A53-8460-56D38E4E0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997C8-9F61-488A-AB39-7C9F950802FE}" type="datetimeFigureOut">
              <a:rPr lang="en-GB" smtClean="0"/>
              <a:t>19/09/2021</a:t>
            </a:fld>
            <a:endParaRPr lang="en-GB"/>
          </a:p>
        </p:txBody>
      </p:sp>
      <p:sp>
        <p:nvSpPr>
          <p:cNvPr id="5" name="Footer Placeholder 4">
            <a:extLst>
              <a:ext uri="{FF2B5EF4-FFF2-40B4-BE49-F238E27FC236}">
                <a16:creationId xmlns:a16="http://schemas.microsoft.com/office/drawing/2014/main" id="{076F0092-3385-4156-9560-7DEFEB7A0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5A9785-44A4-48E4-8236-BC9477D13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2E12E-F137-423C-BCA3-C241CE1F875A}" type="slidenum">
              <a:rPr lang="en-GB" smtClean="0"/>
              <a:t>‹#›</a:t>
            </a:fld>
            <a:endParaRPr lang="en-GB"/>
          </a:p>
        </p:txBody>
      </p:sp>
      <p:sp>
        <p:nvSpPr>
          <p:cNvPr id="7" name="Rectangle 6">
            <a:extLst>
              <a:ext uri="{FF2B5EF4-FFF2-40B4-BE49-F238E27FC236}">
                <a16:creationId xmlns:a16="http://schemas.microsoft.com/office/drawing/2014/main" id="{7BB98A63-7747-460F-9BB1-89A305131F71}"/>
              </a:ext>
            </a:extLst>
          </p:cNvPr>
          <p:cNvSpPr/>
          <p:nvPr userDrawn="1"/>
        </p:nvSpPr>
        <p:spPr>
          <a:xfrm>
            <a:off x="0" y="6356350"/>
            <a:ext cx="12192000" cy="501650"/>
          </a:xfrm>
          <a:prstGeom prst="rect">
            <a:avLst/>
          </a:prstGeom>
          <a:solidFill>
            <a:srgbClr val="ED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D59DD34-DFEC-4466-9846-6DDEED445A3D}"/>
              </a:ext>
            </a:extLst>
          </p:cNvPr>
          <p:cNvSpPr txBox="1"/>
          <p:nvPr userDrawn="1"/>
        </p:nvSpPr>
        <p:spPr>
          <a:xfrm>
            <a:off x="9167004" y="6446808"/>
            <a:ext cx="3024996" cy="369332"/>
          </a:xfrm>
          <a:prstGeom prst="rect">
            <a:avLst/>
          </a:prstGeom>
          <a:noFill/>
        </p:spPr>
        <p:txBody>
          <a:bodyPr wrap="square" rtlCol="0">
            <a:spAutoFit/>
          </a:bodyPr>
          <a:lstStyle/>
          <a:p>
            <a:pPr algn="r"/>
            <a:r>
              <a:rPr lang="en-GB" dirty="0">
                <a:solidFill>
                  <a:schemeClr val="bg1"/>
                </a:solidFill>
              </a:rPr>
              <a:t>Experience of Benefits, shared</a:t>
            </a:r>
          </a:p>
        </p:txBody>
      </p:sp>
    </p:spTree>
    <p:extLst>
      <p:ext uri="{BB962C8B-B14F-4D97-AF65-F5344CB8AC3E}">
        <p14:creationId xmlns:p14="http://schemas.microsoft.com/office/powerpoint/2010/main" val="2826462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rgbClr val="ED8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david.waller@keldale.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66651D-4B1D-43FA-AF75-4EB27C3DEC87}"/>
              </a:ext>
            </a:extLst>
          </p:cNvPr>
          <p:cNvSpPr>
            <a:spLocks noGrp="1"/>
          </p:cNvSpPr>
          <p:nvPr>
            <p:ph type="ctrTitle"/>
          </p:nvPr>
        </p:nvSpPr>
        <p:spPr>
          <a:xfrm>
            <a:off x="3717985" y="1214438"/>
            <a:ext cx="4756030" cy="2387600"/>
          </a:xfrm>
        </p:spPr>
        <p:txBody>
          <a:bodyPr/>
          <a:lstStyle/>
          <a:p>
            <a:r>
              <a:rPr lang="en-GB" dirty="0"/>
              <a:t>BENEFIT  OF EXPERIENCE</a:t>
            </a:r>
          </a:p>
        </p:txBody>
      </p:sp>
      <p:sp>
        <p:nvSpPr>
          <p:cNvPr id="7" name="Rectangle 6">
            <a:extLst>
              <a:ext uri="{FF2B5EF4-FFF2-40B4-BE49-F238E27FC236}">
                <a16:creationId xmlns:a16="http://schemas.microsoft.com/office/drawing/2014/main" id="{7C8AA5D5-0183-441C-ACFA-D176D8512839}"/>
              </a:ext>
            </a:extLst>
          </p:cNvPr>
          <p:cNvSpPr/>
          <p:nvPr/>
        </p:nvSpPr>
        <p:spPr>
          <a:xfrm>
            <a:off x="9062113" y="6155140"/>
            <a:ext cx="3129887" cy="702860"/>
          </a:xfrm>
          <a:prstGeom prst="rect">
            <a:avLst/>
          </a:prstGeom>
          <a:solidFill>
            <a:srgbClr val="ED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CB125AD-4CDA-4DEA-B829-DBD5ECAFB9A2}"/>
              </a:ext>
            </a:extLst>
          </p:cNvPr>
          <p:cNvPicPr>
            <a:picLocks noChangeAspect="1"/>
          </p:cNvPicPr>
          <p:nvPr/>
        </p:nvPicPr>
        <p:blipFill>
          <a:blip r:embed="rId3"/>
          <a:stretch>
            <a:fillRect/>
          </a:stretch>
        </p:blipFill>
        <p:spPr>
          <a:xfrm>
            <a:off x="9741408" y="828661"/>
            <a:ext cx="2450592" cy="6858000"/>
          </a:xfrm>
          <a:prstGeom prst="rect">
            <a:avLst/>
          </a:prstGeom>
        </p:spPr>
      </p:pic>
      <p:sp>
        <p:nvSpPr>
          <p:cNvPr id="5" name="Subtitle 4">
            <a:extLst>
              <a:ext uri="{FF2B5EF4-FFF2-40B4-BE49-F238E27FC236}">
                <a16:creationId xmlns:a16="http://schemas.microsoft.com/office/drawing/2014/main" id="{CCF8E2A2-80C3-4A61-A381-33BC600C11BB}"/>
              </a:ext>
            </a:extLst>
          </p:cNvPr>
          <p:cNvSpPr>
            <a:spLocks noGrp="1"/>
          </p:cNvSpPr>
          <p:nvPr>
            <p:ph type="subTitle" idx="1"/>
          </p:nvPr>
        </p:nvSpPr>
        <p:spPr/>
        <p:txBody>
          <a:bodyPr vert="horz" lIns="91440" tIns="45720" rIns="91440" bIns="45720" rtlCol="0">
            <a:normAutofit/>
          </a:bodyPr>
          <a:lstStyle/>
          <a:p>
            <a:r>
              <a:rPr lang="en-GB" spc="600" dirty="0"/>
              <a:t>The Benefits of Benefits Management</a:t>
            </a:r>
          </a:p>
        </p:txBody>
      </p:sp>
    </p:spTree>
    <p:extLst>
      <p:ext uri="{BB962C8B-B14F-4D97-AF65-F5344CB8AC3E}">
        <p14:creationId xmlns:p14="http://schemas.microsoft.com/office/powerpoint/2010/main" val="315120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Picking the right benefits</a:t>
            </a:r>
          </a:p>
        </p:txBody>
      </p:sp>
      <p:sp>
        <p:nvSpPr>
          <p:cNvPr id="3" name="Content Placeholder 2"/>
          <p:cNvSpPr>
            <a:spLocks noGrp="1"/>
          </p:cNvSpPr>
          <p:nvPr>
            <p:ph idx="1"/>
          </p:nvPr>
        </p:nvSpPr>
        <p:spPr/>
        <p:txBody>
          <a:bodyPr/>
          <a:lstStyle/>
          <a:p>
            <a:endParaRPr lang="en-GB" dirty="0"/>
          </a:p>
        </p:txBody>
      </p:sp>
      <p:pic>
        <p:nvPicPr>
          <p:cNvPr id="6" name="Picture 7" descr="Donkey_car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047" y="1015573"/>
            <a:ext cx="6745906" cy="530084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7406158" y="993655"/>
            <a:ext cx="3168650"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GB" sz="2000" dirty="0"/>
              <a:t>Strategic benefits – a cart full of valuable cargo</a:t>
            </a:r>
          </a:p>
        </p:txBody>
      </p:sp>
    </p:spTree>
    <p:extLst>
      <p:ext uri="{BB962C8B-B14F-4D97-AF65-F5344CB8AC3E}">
        <p14:creationId xmlns:p14="http://schemas.microsoft.com/office/powerpoint/2010/main" val="121650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stakeholders’ benefits</a:t>
            </a:r>
          </a:p>
        </p:txBody>
      </p:sp>
      <p:sp>
        <p:nvSpPr>
          <p:cNvPr id="3" name="Content Placeholder 2"/>
          <p:cNvSpPr>
            <a:spLocks noGrp="1"/>
          </p:cNvSpPr>
          <p:nvPr>
            <p:ph idx="1"/>
          </p:nvPr>
        </p:nvSpPr>
        <p:spPr>
          <a:xfrm>
            <a:off x="80513" y="1825625"/>
            <a:ext cx="9870056" cy="4351338"/>
          </a:xfrm>
        </p:spPr>
        <p:txBody>
          <a:bodyPr/>
          <a:lstStyle/>
          <a:p>
            <a:endParaRPr lang="en-GB" dirty="0"/>
          </a:p>
        </p:txBody>
      </p:sp>
      <p:sp>
        <p:nvSpPr>
          <p:cNvPr id="4" name="Text Box 3"/>
          <p:cNvSpPr txBox="1">
            <a:spLocks noChangeArrowheads="1"/>
          </p:cNvSpPr>
          <p:nvPr/>
        </p:nvSpPr>
        <p:spPr bwMode="auto">
          <a:xfrm>
            <a:off x="228274" y="2546351"/>
            <a:ext cx="2447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GB" sz="2400" dirty="0"/>
              <a:t>Same project, different intentions</a:t>
            </a:r>
          </a:p>
        </p:txBody>
      </p:sp>
      <p:pic>
        <p:nvPicPr>
          <p:cNvPr id="5" name="Picture 15" descr="Henry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45" y="1841500"/>
            <a:ext cx="6804025" cy="50165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12"/>
          <p:cNvSpPr>
            <a:spLocks noChangeArrowheads="1"/>
          </p:cNvSpPr>
          <p:nvPr/>
        </p:nvSpPr>
        <p:spPr bwMode="auto">
          <a:xfrm>
            <a:off x="3613270" y="1989139"/>
            <a:ext cx="504825" cy="288925"/>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 name="Oval 13"/>
          <p:cNvSpPr>
            <a:spLocks noChangeArrowheads="1"/>
          </p:cNvSpPr>
          <p:nvPr/>
        </p:nvSpPr>
        <p:spPr bwMode="auto">
          <a:xfrm>
            <a:off x="2100382" y="1125539"/>
            <a:ext cx="1801812" cy="1008061"/>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 name="Text Box 14"/>
          <p:cNvSpPr txBox="1">
            <a:spLocks noChangeArrowheads="1"/>
          </p:cNvSpPr>
          <p:nvPr/>
        </p:nvSpPr>
        <p:spPr bwMode="auto">
          <a:xfrm>
            <a:off x="2067269" y="1209815"/>
            <a:ext cx="17984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GB" sz="2000" b="1" dirty="0"/>
              <a:t>POWER, CONTROL!</a:t>
            </a:r>
          </a:p>
        </p:txBody>
      </p:sp>
      <p:sp>
        <p:nvSpPr>
          <p:cNvPr id="9" name="Oval 10"/>
          <p:cNvSpPr>
            <a:spLocks noChangeArrowheads="1"/>
          </p:cNvSpPr>
          <p:nvPr/>
        </p:nvSpPr>
        <p:spPr bwMode="auto">
          <a:xfrm>
            <a:off x="4548307" y="2276476"/>
            <a:ext cx="144462" cy="144463"/>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0" name="Oval 11"/>
          <p:cNvSpPr>
            <a:spLocks noChangeArrowheads="1"/>
          </p:cNvSpPr>
          <p:nvPr/>
        </p:nvSpPr>
        <p:spPr bwMode="auto">
          <a:xfrm>
            <a:off x="4187944" y="2133600"/>
            <a:ext cx="287338" cy="215900"/>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1" name="Oval 8"/>
          <p:cNvSpPr>
            <a:spLocks noChangeArrowheads="1"/>
          </p:cNvSpPr>
          <p:nvPr/>
        </p:nvSpPr>
        <p:spPr bwMode="auto">
          <a:xfrm>
            <a:off x="7213720" y="1773239"/>
            <a:ext cx="1801813" cy="936625"/>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2" name="Text Box 9"/>
          <p:cNvSpPr txBox="1">
            <a:spLocks noChangeArrowheads="1"/>
          </p:cNvSpPr>
          <p:nvPr/>
        </p:nvSpPr>
        <p:spPr bwMode="auto">
          <a:xfrm>
            <a:off x="7581799" y="1890712"/>
            <a:ext cx="1154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GB" sz="2000" b="1" dirty="0"/>
              <a:t>LOOT, DRINK!</a:t>
            </a:r>
          </a:p>
        </p:txBody>
      </p:sp>
      <p:sp>
        <p:nvSpPr>
          <p:cNvPr id="13" name="Oval 5"/>
          <p:cNvSpPr>
            <a:spLocks noChangeArrowheads="1"/>
          </p:cNvSpPr>
          <p:nvPr/>
        </p:nvSpPr>
        <p:spPr bwMode="auto">
          <a:xfrm>
            <a:off x="7283570" y="3500438"/>
            <a:ext cx="144463" cy="144462"/>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4" name="Oval 6"/>
          <p:cNvSpPr>
            <a:spLocks noChangeArrowheads="1"/>
          </p:cNvSpPr>
          <p:nvPr/>
        </p:nvSpPr>
        <p:spPr bwMode="auto">
          <a:xfrm>
            <a:off x="7428033" y="3140075"/>
            <a:ext cx="287337" cy="215900"/>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5" name="Oval 7"/>
          <p:cNvSpPr>
            <a:spLocks noChangeArrowheads="1"/>
          </p:cNvSpPr>
          <p:nvPr/>
        </p:nvSpPr>
        <p:spPr bwMode="auto">
          <a:xfrm>
            <a:off x="7572495" y="2781301"/>
            <a:ext cx="504825" cy="288925"/>
          </a:xfrm>
          <a:prstGeom prst="ellipse">
            <a:avLst/>
          </a:prstGeom>
          <a:solidFill>
            <a:schemeClr val="bg1"/>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extLst>
      <p:ext uri="{BB962C8B-B14F-4D97-AF65-F5344CB8AC3E}">
        <p14:creationId xmlns:p14="http://schemas.microsoft.com/office/powerpoint/2010/main" val="140223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animBg="1"/>
      <p:bldP spid="12" grpId="0"/>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Stakeholder Analysis</a:t>
            </a:r>
          </a:p>
        </p:txBody>
      </p:sp>
      <p:sp>
        <p:nvSpPr>
          <p:cNvPr id="43011" name="Rectangle 3"/>
          <p:cNvSpPr>
            <a:spLocks noGrp="1" noChangeArrowheads="1"/>
          </p:cNvSpPr>
          <p:nvPr>
            <p:ph idx="1"/>
          </p:nvPr>
        </p:nvSpPr>
        <p:spPr>
          <a:xfrm>
            <a:off x="2135560" y="1988840"/>
            <a:ext cx="5710238" cy="3676650"/>
          </a:xfrm>
        </p:spPr>
        <p:txBody>
          <a:bodyPr/>
          <a:lstStyle/>
          <a:p>
            <a:pPr marL="0" indent="0">
              <a:tabLst>
                <a:tab pos="4702175" algn="dec"/>
              </a:tabLst>
            </a:pPr>
            <a:r>
              <a:rPr lang="en-GB" sz="3200" dirty="0"/>
              <a:t>Who are the key stakeholders?</a:t>
            </a:r>
          </a:p>
          <a:p>
            <a:pPr marL="0" indent="0">
              <a:tabLst>
                <a:tab pos="4702175" algn="dec"/>
              </a:tabLst>
            </a:pPr>
            <a:r>
              <a:rPr lang="en-GB" sz="3200" dirty="0"/>
              <a:t>What will they gain/lose?</a:t>
            </a:r>
          </a:p>
          <a:p>
            <a:pPr marL="0" indent="0">
              <a:tabLst>
                <a:tab pos="4702175" algn="dec"/>
              </a:tabLst>
            </a:pPr>
            <a:endParaRPr lang="en-GB" sz="3200" dirty="0"/>
          </a:p>
          <a:p>
            <a:pPr marL="0" indent="0">
              <a:tabLst>
                <a:tab pos="4702175" algn="dec"/>
              </a:tabLst>
            </a:pPr>
            <a:r>
              <a:rPr lang="en-GB" sz="3200" dirty="0"/>
              <a:t>What impact will they have upon your objectives?</a:t>
            </a:r>
          </a:p>
        </p:txBody>
      </p:sp>
      <p:sp>
        <p:nvSpPr>
          <p:cNvPr id="2" name="TextBox 1">
            <a:extLst>
              <a:ext uri="{FF2B5EF4-FFF2-40B4-BE49-F238E27FC236}">
                <a16:creationId xmlns:a16="http://schemas.microsoft.com/office/drawing/2014/main" id="{E02A0E68-826E-4076-9F9D-9ECE6FD0BC69}"/>
              </a:ext>
            </a:extLst>
          </p:cNvPr>
          <p:cNvSpPr txBox="1"/>
          <p:nvPr/>
        </p:nvSpPr>
        <p:spPr>
          <a:xfrm>
            <a:off x="9144000" y="1121434"/>
            <a:ext cx="2379945" cy="4154984"/>
          </a:xfrm>
          <a:prstGeom prst="rect">
            <a:avLst/>
          </a:prstGeom>
          <a:noFill/>
        </p:spPr>
        <p:txBody>
          <a:bodyPr wrap="square" rtlCol="0">
            <a:spAutoFit/>
          </a:bodyPr>
          <a:lstStyle/>
          <a:p>
            <a:pPr algn="ctr"/>
            <a:r>
              <a:rPr lang="en-GB" sz="4000" b="1" dirty="0"/>
              <a:t>Sponsor</a:t>
            </a:r>
          </a:p>
          <a:p>
            <a:pPr algn="ctr"/>
            <a:endParaRPr lang="en-GB" sz="2800" b="1" dirty="0"/>
          </a:p>
          <a:p>
            <a:pPr algn="ctr"/>
            <a:r>
              <a:rPr lang="en-GB" sz="2800" b="1" dirty="0"/>
              <a:t>Client</a:t>
            </a:r>
          </a:p>
          <a:p>
            <a:pPr algn="ctr"/>
            <a:endParaRPr lang="en-GB" sz="2800" b="1" dirty="0"/>
          </a:p>
          <a:p>
            <a:pPr algn="ctr"/>
            <a:r>
              <a:rPr lang="en-GB" sz="2800" b="1" dirty="0"/>
              <a:t>Consumer</a:t>
            </a:r>
          </a:p>
          <a:p>
            <a:pPr algn="ctr"/>
            <a:endParaRPr lang="en-GB" sz="2800" b="1" dirty="0"/>
          </a:p>
          <a:p>
            <a:pPr algn="ctr"/>
            <a:r>
              <a:rPr lang="en-GB" sz="2800" b="1" dirty="0"/>
              <a:t>Supplier</a:t>
            </a:r>
          </a:p>
          <a:p>
            <a:pPr algn="ctr"/>
            <a:endParaRPr lang="en-GB" sz="2800" b="1" dirty="0"/>
          </a:p>
          <a:p>
            <a:pPr algn="ctr"/>
            <a:r>
              <a:rPr lang="en-GB" sz="2800" b="1" dirty="0"/>
              <a:t>Influencer</a:t>
            </a:r>
          </a:p>
        </p:txBody>
      </p:sp>
    </p:spTree>
    <p:extLst>
      <p:ext uri="{BB962C8B-B14F-4D97-AF65-F5344CB8AC3E}">
        <p14:creationId xmlns:p14="http://schemas.microsoft.com/office/powerpoint/2010/main" val="15011194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3" descr="BDNexplainedNHSDW"/>
          <p:cNvPicPr>
            <a:picLocks noGrp="1" noChangeAspect="1" noChangeArrowheads="1"/>
          </p:cNvPicPr>
          <p:nvPr>
            <p:ph idx="1"/>
          </p:nvPr>
        </p:nvPicPr>
        <p:blipFill>
          <a:blip r:embed="rId3" cstate="print"/>
          <a:srcRect/>
          <a:stretch>
            <a:fillRect/>
          </a:stretch>
        </p:blipFill>
        <p:spPr>
          <a:xfrm>
            <a:off x="1125014" y="718458"/>
            <a:ext cx="10228786" cy="5660570"/>
          </a:xfrm>
          <a:noFill/>
          <a:ln/>
        </p:spPr>
      </p:pic>
      <p:sp>
        <p:nvSpPr>
          <p:cNvPr id="141316" name="Text Box 4"/>
          <p:cNvSpPr txBox="1">
            <a:spLocks noChangeArrowheads="1"/>
          </p:cNvSpPr>
          <p:nvPr/>
        </p:nvSpPr>
        <p:spPr bwMode="auto">
          <a:xfrm>
            <a:off x="1891766" y="1794945"/>
            <a:ext cx="1473184" cy="400110"/>
          </a:xfrm>
          <a:prstGeom prst="rect">
            <a:avLst/>
          </a:prstGeom>
          <a:noFill/>
          <a:ln w="9525" algn="ctr">
            <a:noFill/>
            <a:miter lim="800000"/>
            <a:headEnd/>
            <a:tailEnd/>
          </a:ln>
          <a:effectLst/>
        </p:spPr>
        <p:txBody>
          <a:bodyPr wrap="square">
            <a:spAutoFit/>
          </a:bodyPr>
          <a:lstStyle/>
          <a:p>
            <a:pPr>
              <a:spcBef>
                <a:spcPct val="50000"/>
              </a:spcBef>
            </a:pPr>
            <a:r>
              <a:rPr lang="en-GB" sz="2000" dirty="0">
                <a:solidFill>
                  <a:srgbClr val="FF0000"/>
                </a:solidFill>
              </a:rPr>
              <a:t>MEANS</a:t>
            </a:r>
          </a:p>
        </p:txBody>
      </p:sp>
      <p:sp>
        <p:nvSpPr>
          <p:cNvPr id="141317" name="Text Box 5"/>
          <p:cNvSpPr txBox="1">
            <a:spLocks noChangeArrowheads="1"/>
          </p:cNvSpPr>
          <p:nvPr/>
        </p:nvSpPr>
        <p:spPr bwMode="auto">
          <a:xfrm>
            <a:off x="4283980" y="1811316"/>
            <a:ext cx="1048608" cy="400110"/>
          </a:xfrm>
          <a:prstGeom prst="rect">
            <a:avLst/>
          </a:prstGeom>
          <a:noFill/>
          <a:ln w="9525" algn="ctr">
            <a:noFill/>
            <a:miter lim="800000"/>
            <a:headEnd/>
            <a:tailEnd/>
          </a:ln>
          <a:effectLst/>
        </p:spPr>
        <p:txBody>
          <a:bodyPr wrap="square">
            <a:spAutoFit/>
          </a:bodyPr>
          <a:lstStyle/>
          <a:p>
            <a:pPr>
              <a:spcBef>
                <a:spcPct val="50000"/>
              </a:spcBef>
            </a:pPr>
            <a:r>
              <a:rPr lang="en-GB" sz="2000" dirty="0">
                <a:solidFill>
                  <a:srgbClr val="FF0000"/>
                </a:solidFill>
              </a:rPr>
              <a:t>WAYS</a:t>
            </a:r>
          </a:p>
        </p:txBody>
      </p:sp>
      <p:sp>
        <p:nvSpPr>
          <p:cNvPr id="141318" name="Text Box 6"/>
          <p:cNvSpPr txBox="1">
            <a:spLocks noChangeArrowheads="1"/>
          </p:cNvSpPr>
          <p:nvPr/>
        </p:nvSpPr>
        <p:spPr bwMode="auto">
          <a:xfrm>
            <a:off x="7460087" y="1811316"/>
            <a:ext cx="1106970" cy="400110"/>
          </a:xfrm>
          <a:prstGeom prst="rect">
            <a:avLst/>
          </a:prstGeom>
          <a:noFill/>
          <a:ln w="9525" algn="ctr">
            <a:noFill/>
            <a:miter lim="800000"/>
            <a:headEnd/>
            <a:tailEnd/>
          </a:ln>
          <a:effectLst/>
        </p:spPr>
        <p:txBody>
          <a:bodyPr wrap="square">
            <a:spAutoFit/>
          </a:bodyPr>
          <a:lstStyle/>
          <a:p>
            <a:pPr>
              <a:spcBef>
                <a:spcPct val="50000"/>
              </a:spcBef>
            </a:pPr>
            <a:r>
              <a:rPr lang="en-GB" sz="2000" dirty="0">
                <a:solidFill>
                  <a:srgbClr val="FF0000"/>
                </a:solidFill>
              </a:rPr>
              <a:t>ENDS</a:t>
            </a:r>
          </a:p>
        </p:txBody>
      </p:sp>
      <p:sp>
        <p:nvSpPr>
          <p:cNvPr id="141319" name="AutoShape 7"/>
          <p:cNvSpPr>
            <a:spLocks noChangeArrowheads="1"/>
          </p:cNvSpPr>
          <p:nvPr/>
        </p:nvSpPr>
        <p:spPr bwMode="auto">
          <a:xfrm>
            <a:off x="778879" y="1225740"/>
            <a:ext cx="3141798" cy="4169023"/>
          </a:xfrm>
          <a:prstGeom prst="roundRect">
            <a:avLst>
              <a:gd name="adj" fmla="val 16667"/>
            </a:avLst>
          </a:prstGeom>
          <a:noFill/>
          <a:ln w="38100" algn="ctr">
            <a:solidFill>
              <a:srgbClr val="FF0000"/>
            </a:solidFill>
            <a:round/>
            <a:headEnd/>
            <a:tailEnd/>
          </a:ln>
          <a:effectLst/>
        </p:spPr>
        <p:txBody>
          <a:bodyPr wrap="none" anchor="ctr"/>
          <a:lstStyle/>
          <a:p>
            <a:endParaRPr lang="en-GB"/>
          </a:p>
        </p:txBody>
      </p:sp>
      <p:sp>
        <p:nvSpPr>
          <p:cNvPr id="141320" name="AutoShape 8"/>
          <p:cNvSpPr>
            <a:spLocks noChangeArrowheads="1"/>
          </p:cNvSpPr>
          <p:nvPr/>
        </p:nvSpPr>
        <p:spPr bwMode="auto">
          <a:xfrm>
            <a:off x="4064084" y="1194604"/>
            <a:ext cx="1200886" cy="4169023"/>
          </a:xfrm>
          <a:prstGeom prst="roundRect">
            <a:avLst>
              <a:gd name="adj" fmla="val 16667"/>
            </a:avLst>
          </a:prstGeom>
          <a:noFill/>
          <a:ln w="38100" algn="ctr">
            <a:solidFill>
              <a:srgbClr val="FF0000"/>
            </a:solidFill>
            <a:round/>
            <a:headEnd/>
            <a:tailEnd/>
          </a:ln>
          <a:effectLst/>
        </p:spPr>
        <p:txBody>
          <a:bodyPr wrap="none" anchor="ctr"/>
          <a:lstStyle/>
          <a:p>
            <a:endParaRPr lang="en-GB"/>
          </a:p>
        </p:txBody>
      </p:sp>
      <p:sp>
        <p:nvSpPr>
          <p:cNvPr id="141321" name="AutoShape 9"/>
          <p:cNvSpPr>
            <a:spLocks noChangeArrowheads="1"/>
          </p:cNvSpPr>
          <p:nvPr/>
        </p:nvSpPr>
        <p:spPr bwMode="auto">
          <a:xfrm>
            <a:off x="5484866" y="1194604"/>
            <a:ext cx="4617076" cy="4200159"/>
          </a:xfrm>
          <a:prstGeom prst="roundRect">
            <a:avLst>
              <a:gd name="adj" fmla="val 16667"/>
            </a:avLst>
          </a:prstGeom>
          <a:noFill/>
          <a:ln w="38100" algn="ctr">
            <a:solidFill>
              <a:srgbClr val="FF0000"/>
            </a:solidFill>
            <a:round/>
            <a:headEnd/>
            <a:tailEnd/>
          </a:ln>
          <a:effectLst/>
        </p:spPr>
        <p:txBody>
          <a:bodyPr wrap="none" anchor="ctr"/>
          <a:lstStyle/>
          <a:p>
            <a:endParaRPr lang="en-GB"/>
          </a:p>
        </p:txBody>
      </p:sp>
      <p:sp>
        <p:nvSpPr>
          <p:cNvPr id="141314" name="Rectangle 2"/>
          <p:cNvSpPr>
            <a:spLocks noGrp="1" noChangeArrowheads="1"/>
          </p:cNvSpPr>
          <p:nvPr>
            <p:ph type="title"/>
          </p:nvPr>
        </p:nvSpPr>
        <p:spPr>
          <a:solidFill>
            <a:schemeClr val="bg1"/>
          </a:solidFill>
        </p:spPr>
        <p:txBody>
          <a:bodyPr>
            <a:normAutofit/>
          </a:bodyPr>
          <a:lstStyle/>
          <a:p>
            <a:r>
              <a:rPr lang="en-GB" dirty="0"/>
              <a:t>The Benefits Dependency Network</a:t>
            </a:r>
          </a:p>
        </p:txBody>
      </p:sp>
    </p:spTree>
    <p:extLst>
      <p:ext uri="{BB962C8B-B14F-4D97-AF65-F5344CB8AC3E}">
        <p14:creationId xmlns:p14="http://schemas.microsoft.com/office/powerpoint/2010/main" val="14196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13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13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P spid="141318" grpId="0"/>
      <p:bldP spid="141319" grpId="0" animBg="1"/>
      <p:bldP spid="141320" grpId="0" animBg="1"/>
      <p:bldP spid="1413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GB"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602740" y="188843"/>
            <a:ext cx="7431396" cy="6131327"/>
          </a:xfrm>
        </p:spPr>
      </p:pic>
      <p:sp>
        <p:nvSpPr>
          <p:cNvPr id="4" name="Rectangle 3"/>
          <p:cNvSpPr txBox="1">
            <a:spLocks noChangeArrowheads="1"/>
          </p:cNvSpPr>
          <p:nvPr/>
        </p:nvSpPr>
        <p:spPr>
          <a:xfrm>
            <a:off x="1023731" y="2132856"/>
            <a:ext cx="2968996" cy="35290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rgbClr val="FFFFFF"/>
              </a:buClr>
            </a:pPr>
            <a:r>
              <a:rPr lang="en-GB" sz="1800" dirty="0"/>
              <a:t>What is the business environment?</a:t>
            </a:r>
          </a:p>
          <a:p>
            <a:pPr>
              <a:lnSpc>
                <a:spcPct val="80000"/>
              </a:lnSpc>
              <a:buClr>
                <a:srgbClr val="FFFFFF"/>
              </a:buClr>
            </a:pPr>
            <a:endParaRPr lang="en-GB" sz="1800" dirty="0"/>
          </a:p>
          <a:p>
            <a:pPr>
              <a:lnSpc>
                <a:spcPct val="80000"/>
              </a:lnSpc>
              <a:buClr>
                <a:srgbClr val="FFFFFF"/>
              </a:buClr>
            </a:pPr>
            <a:r>
              <a:rPr lang="en-GB" sz="1800" dirty="0"/>
              <a:t>What does the organisation want?</a:t>
            </a:r>
          </a:p>
          <a:p>
            <a:pPr>
              <a:lnSpc>
                <a:spcPct val="80000"/>
              </a:lnSpc>
              <a:buClr>
                <a:srgbClr val="FFFFFF"/>
              </a:buClr>
            </a:pPr>
            <a:endParaRPr lang="en-GB" sz="1800" dirty="0"/>
          </a:p>
          <a:p>
            <a:pPr>
              <a:lnSpc>
                <a:spcPct val="80000"/>
              </a:lnSpc>
              <a:buClr>
                <a:srgbClr val="FFFFFF"/>
              </a:buClr>
            </a:pPr>
            <a:r>
              <a:rPr lang="en-GB" sz="1800" dirty="0"/>
              <a:t>Who gets the benefits?</a:t>
            </a:r>
          </a:p>
          <a:p>
            <a:pPr>
              <a:lnSpc>
                <a:spcPct val="80000"/>
              </a:lnSpc>
              <a:buClr>
                <a:srgbClr val="FFFFFF"/>
              </a:buClr>
            </a:pPr>
            <a:endParaRPr lang="en-GB" sz="1800" dirty="0"/>
          </a:p>
          <a:p>
            <a:pPr>
              <a:lnSpc>
                <a:spcPct val="80000"/>
              </a:lnSpc>
              <a:buClr>
                <a:srgbClr val="FFFFFF"/>
              </a:buClr>
            </a:pPr>
            <a:r>
              <a:rPr lang="en-GB" sz="1800" dirty="0"/>
              <a:t>What resources are used?</a:t>
            </a:r>
          </a:p>
        </p:txBody>
      </p:sp>
    </p:spTree>
    <p:extLst>
      <p:ext uri="{BB962C8B-B14F-4D97-AF65-F5344CB8AC3E}">
        <p14:creationId xmlns:p14="http://schemas.microsoft.com/office/powerpoint/2010/main" val="25497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40229" y="0"/>
            <a:ext cx="10613570" cy="6260710"/>
          </a:xfrm>
        </p:spPr>
      </p:pic>
    </p:spTree>
    <p:extLst>
      <p:ext uri="{BB962C8B-B14F-4D97-AF65-F5344CB8AC3E}">
        <p14:creationId xmlns:p14="http://schemas.microsoft.com/office/powerpoint/2010/main" val="2795288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41601" y="-1"/>
            <a:ext cx="10612798" cy="6800464"/>
          </a:xfrm>
        </p:spPr>
      </p:pic>
    </p:spTree>
    <p:extLst>
      <p:ext uri="{BB962C8B-B14F-4D97-AF65-F5344CB8AC3E}">
        <p14:creationId xmlns:p14="http://schemas.microsoft.com/office/powerpoint/2010/main" val="86646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dirty="0"/>
              <a:t>This is manageable</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7291" y="1317171"/>
            <a:ext cx="11996167" cy="486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16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299857" y="-37949"/>
            <a:ext cx="3592285" cy="689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710CC76-4952-488D-98C4-3D9136E7A71E}"/>
              </a:ext>
            </a:extLst>
          </p:cNvPr>
          <p:cNvSpPr>
            <a:spLocks noGrp="1" noChangeArrowheads="1"/>
          </p:cNvSpPr>
          <p:nvPr>
            <p:ph type="title"/>
          </p:nvPr>
        </p:nvSpPr>
        <p:spPr>
          <a:xfrm>
            <a:off x="838200" y="365125"/>
            <a:ext cx="10515600" cy="755650"/>
          </a:xfrm>
        </p:spPr>
        <p:txBody>
          <a:bodyPr/>
          <a:lstStyle/>
          <a:p>
            <a:pPr eaLnBrk="1" hangingPunct="1"/>
            <a:r>
              <a:rPr lang="en-GB" dirty="0"/>
              <a:t>This is not</a:t>
            </a:r>
          </a:p>
        </p:txBody>
      </p:sp>
    </p:spTree>
    <p:extLst>
      <p:ext uri="{BB962C8B-B14F-4D97-AF65-F5344CB8AC3E}">
        <p14:creationId xmlns:p14="http://schemas.microsoft.com/office/powerpoint/2010/main" val="2511228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a:t>Observations</a:t>
            </a:r>
          </a:p>
        </p:txBody>
      </p:sp>
      <p:sp>
        <p:nvSpPr>
          <p:cNvPr id="103427" name="Rectangle 3"/>
          <p:cNvSpPr>
            <a:spLocks noGrp="1" noChangeArrowheads="1"/>
          </p:cNvSpPr>
          <p:nvPr>
            <p:ph idx="1"/>
          </p:nvPr>
        </p:nvSpPr>
        <p:spPr>
          <a:xfrm>
            <a:off x="1862918" y="1825625"/>
            <a:ext cx="9490881" cy="4351338"/>
          </a:xfrm>
          <a:noFill/>
          <a:ln/>
        </p:spPr>
        <p:txBody>
          <a:bodyPr>
            <a:normAutofit fontScale="92500" lnSpcReduction="20000"/>
          </a:bodyPr>
          <a:lstStyle/>
          <a:p>
            <a:pPr marL="0" indent="0">
              <a:buNone/>
            </a:pPr>
            <a:r>
              <a:rPr lang="en-GB" sz="3000" dirty="0">
                <a:solidFill>
                  <a:srgbClr val="ED8000"/>
                </a:solidFill>
              </a:rPr>
              <a:t>Lack of radical change</a:t>
            </a:r>
          </a:p>
          <a:p>
            <a:r>
              <a:rPr lang="en-GB" sz="2600" dirty="0"/>
              <a:t>SMART implies small - strategic objectives get de-scoped</a:t>
            </a:r>
          </a:p>
          <a:p>
            <a:r>
              <a:rPr lang="en-GB" sz="2600" dirty="0"/>
              <a:t>BM to validate / justify existing plans</a:t>
            </a:r>
          </a:p>
          <a:p>
            <a:r>
              <a:rPr lang="en-GB" sz="2600" dirty="0"/>
              <a:t>Inappropriate benefits</a:t>
            </a:r>
          </a:p>
          <a:p>
            <a:pPr lvl="1"/>
            <a:endParaRPr lang="en-GB" sz="2000" dirty="0"/>
          </a:p>
          <a:p>
            <a:pPr marL="0" indent="0">
              <a:buNone/>
            </a:pPr>
            <a:r>
              <a:rPr lang="en-GB" sz="3000" dirty="0">
                <a:solidFill>
                  <a:srgbClr val="ED8000"/>
                </a:solidFill>
              </a:rPr>
              <a:t>BDN helps rationalisation</a:t>
            </a:r>
          </a:p>
          <a:p>
            <a:r>
              <a:rPr lang="en-GB" sz="2600" dirty="0"/>
              <a:t>The amount of activity required to deliver each benefit</a:t>
            </a:r>
          </a:p>
          <a:p>
            <a:r>
              <a:rPr lang="en-GB" sz="2600" dirty="0"/>
              <a:t>The validity of projects mapped to strategic objectives</a:t>
            </a:r>
          </a:p>
          <a:p>
            <a:r>
              <a:rPr lang="en-GB" sz="2600" dirty="0"/>
              <a:t>Re-defined objectives</a:t>
            </a:r>
          </a:p>
          <a:p>
            <a:pPr lvl="1"/>
            <a:endParaRPr lang="en-GB" sz="2000" dirty="0"/>
          </a:p>
          <a:p>
            <a:pPr marL="0" indent="0">
              <a:buNone/>
            </a:pPr>
            <a:r>
              <a:rPr lang="en-GB" sz="3000" dirty="0">
                <a:solidFill>
                  <a:srgbClr val="ED8000"/>
                </a:solidFill>
              </a:rPr>
              <a:t>Iteration works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F35A-8FAF-4C93-8705-CA9F995F9076}"/>
              </a:ext>
            </a:extLst>
          </p:cNvPr>
          <p:cNvSpPr>
            <a:spLocks noGrp="1"/>
          </p:cNvSpPr>
          <p:nvPr>
            <p:ph type="title"/>
          </p:nvPr>
        </p:nvSpPr>
        <p:spPr>
          <a:xfrm>
            <a:off x="174171" y="365125"/>
            <a:ext cx="11941629" cy="756309"/>
          </a:xfrm>
        </p:spPr>
        <p:txBody>
          <a:bodyPr>
            <a:normAutofit fontScale="90000"/>
          </a:bodyPr>
          <a:lstStyle/>
          <a:p>
            <a:r>
              <a:rPr lang="en-GB" dirty="0"/>
              <a:t>David Waller BSc MBA </a:t>
            </a:r>
            <a:r>
              <a:rPr lang="en-GB" dirty="0" err="1"/>
              <a:t>CMgr</a:t>
            </a:r>
            <a:r>
              <a:rPr lang="en-GB" dirty="0"/>
              <a:t> FCMI CEng MBCS CITP </a:t>
            </a:r>
          </a:p>
        </p:txBody>
      </p:sp>
      <p:sp>
        <p:nvSpPr>
          <p:cNvPr id="3" name="Content Placeholder 2">
            <a:extLst>
              <a:ext uri="{FF2B5EF4-FFF2-40B4-BE49-F238E27FC236}">
                <a16:creationId xmlns:a16="http://schemas.microsoft.com/office/drawing/2014/main" id="{EE211E8B-B702-49E7-AF16-48B4AE11D508}"/>
              </a:ext>
            </a:extLst>
          </p:cNvPr>
          <p:cNvSpPr>
            <a:spLocks noGrp="1"/>
          </p:cNvSpPr>
          <p:nvPr>
            <p:ph idx="1"/>
          </p:nvPr>
        </p:nvSpPr>
        <p:spPr/>
        <p:txBody>
          <a:bodyPr>
            <a:normAutofit/>
          </a:bodyPr>
          <a:lstStyle/>
          <a:p>
            <a:pPr marL="0" indent="0">
              <a:buNone/>
            </a:pPr>
            <a:r>
              <a:rPr lang="en-GB" dirty="0"/>
              <a:t>Managing Director, Keldale Business Services Ltd</a:t>
            </a:r>
          </a:p>
          <a:p>
            <a:pPr marL="0" indent="0">
              <a:buNone/>
            </a:pPr>
            <a:r>
              <a:rPr lang="en-GB" dirty="0"/>
              <a:t>BCS Member since 1992</a:t>
            </a:r>
          </a:p>
          <a:p>
            <a:pPr marL="0" indent="0">
              <a:buNone/>
            </a:pPr>
            <a:r>
              <a:rPr lang="en-GB" dirty="0"/>
              <a:t>Benefits Management Specialist since 1996</a:t>
            </a:r>
          </a:p>
          <a:p>
            <a:pPr marL="0" indent="0">
              <a:buNone/>
            </a:pPr>
            <a:r>
              <a:rPr lang="en-GB" dirty="0"/>
              <a:t>Previously with BT, government and major customers internet programmes</a:t>
            </a:r>
          </a:p>
          <a:p>
            <a:pPr marL="0" indent="0">
              <a:buNone/>
            </a:pPr>
            <a:r>
              <a:rPr lang="en-GB" dirty="0"/>
              <a:t>Currently with NHS, health and social care informatics</a:t>
            </a:r>
          </a:p>
          <a:p>
            <a:pPr marL="0" indent="0">
              <a:buNone/>
            </a:pPr>
            <a:endParaRPr lang="en-GB" dirty="0"/>
          </a:p>
          <a:p>
            <a:pPr marL="0" indent="0" algn="ctr">
              <a:buNone/>
            </a:pPr>
            <a:r>
              <a:rPr lang="en-GB" b="1" i="1" dirty="0"/>
              <a:t>A benefit is a result that a stakeholder perceives to be worthwhile.</a:t>
            </a:r>
          </a:p>
          <a:p>
            <a:pPr marL="0" indent="0">
              <a:buNone/>
            </a:pPr>
            <a:endParaRPr lang="en-GB" dirty="0"/>
          </a:p>
        </p:txBody>
      </p:sp>
    </p:spTree>
    <p:extLst>
      <p:ext uri="{BB962C8B-B14F-4D97-AF65-F5344CB8AC3E}">
        <p14:creationId xmlns:p14="http://schemas.microsoft.com/office/powerpoint/2010/main" val="307099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6CC2F7-D52C-468B-8DA7-1D6175D08DCF}"/>
              </a:ext>
            </a:extLst>
          </p:cNvPr>
          <p:cNvSpPr>
            <a:spLocks noGrp="1"/>
          </p:cNvSpPr>
          <p:nvPr>
            <p:ph type="title"/>
          </p:nvPr>
        </p:nvSpPr>
        <p:spPr/>
        <p:txBody>
          <a:bodyPr/>
          <a:lstStyle/>
          <a:p>
            <a:r>
              <a:rPr lang="en-GB" dirty="0">
                <a:solidFill>
                  <a:srgbClr val="ED8000"/>
                </a:solidFill>
              </a:rPr>
              <a:t>Comments?</a:t>
            </a:r>
          </a:p>
        </p:txBody>
      </p:sp>
      <p:sp>
        <p:nvSpPr>
          <p:cNvPr id="5" name="Text Placeholder 4">
            <a:extLst>
              <a:ext uri="{FF2B5EF4-FFF2-40B4-BE49-F238E27FC236}">
                <a16:creationId xmlns:a16="http://schemas.microsoft.com/office/drawing/2014/main" id="{B0DB649F-3377-459E-BC91-19DD5CE374E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8060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8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EBDD-B07C-4F6C-974E-0A49BA7415B2}"/>
              </a:ext>
            </a:extLst>
          </p:cNvPr>
          <p:cNvSpPr>
            <a:spLocks noGrp="1"/>
          </p:cNvSpPr>
          <p:nvPr>
            <p:ph type="ctrTitle"/>
          </p:nvPr>
        </p:nvSpPr>
        <p:spPr>
          <a:xfrm>
            <a:off x="1524000" y="1985992"/>
            <a:ext cx="9144000" cy="2886015"/>
          </a:xfrm>
        </p:spPr>
        <p:txBody>
          <a:bodyPr>
            <a:noAutofit/>
          </a:bodyPr>
          <a:lstStyle/>
          <a:p>
            <a:r>
              <a:rPr lang="en-GB" sz="9600" spc="600" dirty="0">
                <a:solidFill>
                  <a:schemeClr val="bg1"/>
                </a:solidFill>
              </a:rPr>
              <a:t>BENEFIT  OF</a:t>
            </a:r>
            <a:br>
              <a:rPr lang="en-GB" sz="9600" spc="600" dirty="0">
                <a:solidFill>
                  <a:schemeClr val="bg1"/>
                </a:solidFill>
              </a:rPr>
            </a:br>
            <a:r>
              <a:rPr lang="en-GB" sz="9600" spc="600" dirty="0">
                <a:solidFill>
                  <a:schemeClr val="bg1"/>
                </a:solidFill>
              </a:rPr>
              <a:t>EXPERIENCE</a:t>
            </a:r>
          </a:p>
        </p:txBody>
      </p:sp>
      <p:sp>
        <p:nvSpPr>
          <p:cNvPr id="3" name="Subtitle 2">
            <a:extLst>
              <a:ext uri="{FF2B5EF4-FFF2-40B4-BE49-F238E27FC236}">
                <a16:creationId xmlns:a16="http://schemas.microsoft.com/office/drawing/2014/main" id="{3E0FBB34-9801-4232-9161-59759AC6D137}"/>
              </a:ext>
            </a:extLst>
          </p:cNvPr>
          <p:cNvSpPr>
            <a:spLocks noGrp="1"/>
          </p:cNvSpPr>
          <p:nvPr>
            <p:ph type="subTitle" idx="1"/>
          </p:nvPr>
        </p:nvSpPr>
        <p:spPr>
          <a:xfrm>
            <a:off x="1524000" y="5202238"/>
            <a:ext cx="9144000" cy="1655762"/>
          </a:xfrm>
        </p:spPr>
        <p:txBody>
          <a:bodyPr>
            <a:normAutofit/>
          </a:bodyPr>
          <a:lstStyle/>
          <a:p>
            <a:r>
              <a:rPr lang="en-GB" sz="3200" spc="600" dirty="0">
                <a:hlinkClick r:id="rId2">
                  <a:extLst>
                    <a:ext uri="{A12FA001-AC4F-418D-AE19-62706E023703}">
                      <ahyp:hlinkClr xmlns:ahyp="http://schemas.microsoft.com/office/drawing/2018/hyperlinkcolor" val="tx"/>
                    </a:ext>
                  </a:extLst>
                </a:hlinkClick>
              </a:rPr>
              <a:t>david.waller@keldale.com</a:t>
            </a:r>
            <a:endParaRPr lang="en-GB" sz="3200" spc="600" dirty="0"/>
          </a:p>
          <a:p>
            <a:r>
              <a:rPr lang="en-GB" spc="600" dirty="0"/>
              <a:t>@benexperience</a:t>
            </a:r>
            <a:endParaRPr lang="en-GB" sz="3200" spc="600" dirty="0">
              <a:solidFill>
                <a:schemeClr val="bg1"/>
              </a:solidFill>
            </a:endParaRPr>
          </a:p>
        </p:txBody>
      </p:sp>
      <p:pic>
        <p:nvPicPr>
          <p:cNvPr id="10" name="Picture 9" descr="A picture containing clothing, indoor&#10;&#10;Description automatically generated">
            <a:extLst>
              <a:ext uri="{FF2B5EF4-FFF2-40B4-BE49-F238E27FC236}">
                <a16:creationId xmlns:a16="http://schemas.microsoft.com/office/drawing/2014/main" id="{691E2A98-CD42-44E4-B5D4-1B5F4175D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86" y="833283"/>
            <a:ext cx="2635424" cy="6858000"/>
          </a:xfrm>
          <a:prstGeom prst="rect">
            <a:avLst/>
          </a:prstGeom>
        </p:spPr>
      </p:pic>
    </p:spTree>
    <p:extLst>
      <p:ext uri="{BB962C8B-B14F-4D97-AF65-F5344CB8AC3E}">
        <p14:creationId xmlns:p14="http://schemas.microsoft.com/office/powerpoint/2010/main" val="197512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350794"/>
          </a:xfrm>
          <a:prstGeom prst="rect">
            <a:avLst/>
          </a:prstGeom>
        </p:spPr>
      </p:pic>
      <p:pic>
        <p:nvPicPr>
          <p:cNvPr id="268324"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237" y="5050971"/>
            <a:ext cx="4357360" cy="17366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3133908-F7EC-4701-BABA-4E0C080662EA}"/>
              </a:ext>
            </a:extLst>
          </p:cNvPr>
          <p:cNvSpPr>
            <a:spLocks noGrp="1" noChangeArrowheads="1"/>
          </p:cNvSpPr>
          <p:nvPr>
            <p:ph type="title"/>
          </p:nvPr>
        </p:nvSpPr>
        <p:spPr>
          <a:xfrm>
            <a:off x="838200" y="365125"/>
            <a:ext cx="10515600" cy="755650"/>
          </a:xfrm>
        </p:spPr>
        <p:txBody>
          <a:bodyPr/>
          <a:lstStyle/>
          <a:p>
            <a:r>
              <a:rPr lang="en-GB" altLang="en-US" dirty="0"/>
              <a:t>Benefits-Led Enterprise</a:t>
            </a:r>
          </a:p>
        </p:txBody>
      </p:sp>
    </p:spTree>
    <p:extLst>
      <p:ext uri="{BB962C8B-B14F-4D97-AF65-F5344CB8AC3E}">
        <p14:creationId xmlns:p14="http://schemas.microsoft.com/office/powerpoint/2010/main" val="158110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2387563" y="1291343"/>
            <a:ext cx="7416874" cy="4968552"/>
          </a:xfrm>
        </p:spPr>
        <p:txBody>
          <a:bodyPr>
            <a:normAutofit lnSpcReduction="10000"/>
          </a:bodyPr>
          <a:lstStyle/>
          <a:p>
            <a:pPr>
              <a:lnSpc>
                <a:spcPct val="90000"/>
              </a:lnSpc>
            </a:pPr>
            <a:endParaRPr lang="en-GB" sz="2000" dirty="0"/>
          </a:p>
          <a:p>
            <a:pPr>
              <a:lnSpc>
                <a:spcPct val="90000"/>
              </a:lnSpc>
              <a:buClr>
                <a:srgbClr val="FFFFFF"/>
              </a:buClr>
            </a:pPr>
            <a:r>
              <a:rPr lang="en-GB" sz="2400" dirty="0"/>
              <a:t>Ask someone what they are doing and chances are they’ll tell you how they are doing it.</a:t>
            </a:r>
          </a:p>
          <a:p>
            <a:pPr>
              <a:lnSpc>
                <a:spcPct val="90000"/>
              </a:lnSpc>
              <a:buClr>
                <a:srgbClr val="FFFFFF"/>
              </a:buClr>
            </a:pPr>
            <a:r>
              <a:rPr lang="en-GB" sz="2000" dirty="0"/>
              <a:t>“What are you doing?”</a:t>
            </a:r>
          </a:p>
          <a:p>
            <a:pPr>
              <a:lnSpc>
                <a:spcPct val="90000"/>
              </a:lnSpc>
              <a:buClr>
                <a:srgbClr val="FFFFFF"/>
              </a:buClr>
            </a:pPr>
            <a:r>
              <a:rPr lang="en-GB" sz="2000" dirty="0">
                <a:solidFill>
                  <a:schemeClr val="bg1">
                    <a:lumMod val="50000"/>
                  </a:schemeClr>
                </a:solidFill>
              </a:rPr>
              <a:t>“We are working as one enthusiastic team to deliver our project on time and in budget.”</a:t>
            </a:r>
          </a:p>
          <a:p>
            <a:pPr>
              <a:lnSpc>
                <a:spcPct val="90000"/>
              </a:lnSpc>
              <a:buClr>
                <a:srgbClr val="FFFFFF"/>
              </a:buClr>
            </a:pPr>
            <a:r>
              <a:rPr lang="en-GB" sz="2000" dirty="0"/>
              <a:t>“What is it?”</a:t>
            </a:r>
          </a:p>
          <a:p>
            <a:pPr>
              <a:lnSpc>
                <a:spcPct val="90000"/>
              </a:lnSpc>
              <a:buClr>
                <a:srgbClr val="FFFFFF"/>
              </a:buClr>
            </a:pPr>
            <a:r>
              <a:rPr lang="en-GB" sz="2000" dirty="0">
                <a:solidFill>
                  <a:schemeClr val="bg1">
                    <a:lumMod val="50000"/>
                  </a:schemeClr>
                </a:solidFill>
              </a:rPr>
              <a:t>“It’s a relational database of millions of records, accessed by hundreds of concurrent users in </a:t>
            </a:r>
            <a:r>
              <a:rPr lang="en-GB" sz="2000" dirty="0" err="1">
                <a:solidFill>
                  <a:schemeClr val="bg1">
                    <a:lumMod val="50000"/>
                  </a:schemeClr>
                </a:solidFill>
              </a:rPr>
              <a:t>milli</a:t>
            </a:r>
            <a:r>
              <a:rPr lang="en-GB" sz="2000" dirty="0">
                <a:solidFill>
                  <a:schemeClr val="bg1">
                    <a:lumMod val="50000"/>
                  </a:schemeClr>
                </a:solidFill>
              </a:rPr>
              <a:t>-second response time.”</a:t>
            </a:r>
          </a:p>
          <a:p>
            <a:pPr>
              <a:lnSpc>
                <a:spcPct val="90000"/>
              </a:lnSpc>
              <a:buClr>
                <a:srgbClr val="FFFFFF"/>
              </a:buClr>
            </a:pPr>
            <a:r>
              <a:rPr lang="en-GB" sz="2000" dirty="0"/>
              <a:t>“What does it do?”</a:t>
            </a:r>
          </a:p>
          <a:p>
            <a:pPr>
              <a:lnSpc>
                <a:spcPct val="90000"/>
              </a:lnSpc>
              <a:buClr>
                <a:srgbClr val="FFFFFF"/>
              </a:buClr>
            </a:pPr>
            <a:r>
              <a:rPr lang="en-GB" sz="2000" dirty="0">
                <a:solidFill>
                  <a:schemeClr val="bg1">
                    <a:lumMod val="50000"/>
                  </a:schemeClr>
                </a:solidFill>
              </a:rPr>
              <a:t>“It records transactions between suppliers and purchasers across the region.”</a:t>
            </a:r>
          </a:p>
          <a:p>
            <a:pPr>
              <a:lnSpc>
                <a:spcPct val="90000"/>
              </a:lnSpc>
              <a:buClr>
                <a:srgbClr val="FFFFFF"/>
              </a:buClr>
            </a:pPr>
            <a:r>
              <a:rPr lang="en-GB" sz="2000" dirty="0"/>
              <a:t>“What’s it for?”</a:t>
            </a:r>
          </a:p>
          <a:p>
            <a:pPr>
              <a:lnSpc>
                <a:spcPct val="90000"/>
              </a:lnSpc>
              <a:buClr>
                <a:srgbClr val="FFFFFF"/>
              </a:buClr>
            </a:pPr>
            <a:r>
              <a:rPr lang="en-GB" sz="2000" dirty="0">
                <a:solidFill>
                  <a:schemeClr val="bg1">
                    <a:lumMod val="50000"/>
                  </a:schemeClr>
                </a:solidFill>
              </a:rPr>
              <a:t>“</a:t>
            </a:r>
            <a:r>
              <a:rPr lang="en-GB" sz="2000" dirty="0" err="1">
                <a:solidFill>
                  <a:schemeClr val="bg1">
                    <a:lumMod val="50000"/>
                  </a:schemeClr>
                </a:solidFill>
              </a:rPr>
              <a:t>Dunno</a:t>
            </a:r>
            <a:r>
              <a:rPr lang="en-GB" sz="2000" dirty="0">
                <a:solidFill>
                  <a:schemeClr val="bg1">
                    <a:lumMod val="50000"/>
                  </a:schemeClr>
                </a:solidFill>
              </a:rPr>
              <a:t>”</a:t>
            </a:r>
          </a:p>
          <a:p>
            <a:pPr>
              <a:lnSpc>
                <a:spcPct val="90000"/>
              </a:lnSpc>
            </a:pPr>
            <a:endParaRPr lang="en-GB" sz="2000" dirty="0"/>
          </a:p>
        </p:txBody>
      </p:sp>
      <p:sp>
        <p:nvSpPr>
          <p:cNvPr id="5" name="Rectangle 2">
            <a:extLst>
              <a:ext uri="{FF2B5EF4-FFF2-40B4-BE49-F238E27FC236}">
                <a16:creationId xmlns:a16="http://schemas.microsoft.com/office/drawing/2014/main" id="{962D274C-35E8-4909-9B44-21E5656E7581}"/>
              </a:ext>
            </a:extLst>
          </p:cNvPr>
          <p:cNvSpPr>
            <a:spLocks noGrp="1" noChangeArrowheads="1"/>
          </p:cNvSpPr>
          <p:nvPr>
            <p:ph type="title"/>
          </p:nvPr>
        </p:nvSpPr>
        <p:spPr>
          <a:xfrm>
            <a:off x="838200" y="365125"/>
            <a:ext cx="10515600" cy="755650"/>
          </a:xfrm>
        </p:spPr>
        <p:txBody>
          <a:bodyPr>
            <a:normAutofit/>
          </a:bodyPr>
          <a:lstStyle/>
          <a:p>
            <a:r>
              <a:rPr lang="en-GB" sz="2800" dirty="0"/>
              <a:t>The preoccupation with the “How” diminishes the “What”</a:t>
            </a:r>
          </a:p>
        </p:txBody>
      </p:sp>
    </p:spTree>
    <p:extLst>
      <p:ext uri="{BB962C8B-B14F-4D97-AF65-F5344CB8AC3E}">
        <p14:creationId xmlns:p14="http://schemas.microsoft.com/office/powerpoint/2010/main" val="202718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135560" y="1313925"/>
            <a:ext cx="7920880" cy="4558684"/>
          </a:xfrm>
          <a:prstGeom prst="rect">
            <a:avLst/>
          </a:prstGeom>
          <a:noFill/>
          <a:ln w="12700">
            <a:noFill/>
            <a:miter lim="800000"/>
            <a:headEnd/>
            <a:tailEnd/>
          </a:ln>
          <a:effectLst/>
        </p:spPr>
        <p:txBody>
          <a:bodyPr wrap="square" lIns="90488" tIns="44450" rIns="90488" bIns="44450">
            <a:spAutoFit/>
          </a:bodyPr>
          <a:lstStyle/>
          <a:p>
            <a:pPr eaLnBrk="0" hangingPunct="0">
              <a:lnSpc>
                <a:spcPct val="90000"/>
              </a:lnSpc>
              <a:spcBef>
                <a:spcPct val="0"/>
              </a:spcBef>
            </a:pPr>
            <a:r>
              <a:rPr lang="en-GB" sz="2800" b="1" i="1" dirty="0">
                <a:solidFill>
                  <a:srgbClr val="ED8000"/>
                </a:solidFill>
              </a:rPr>
              <a:t>Simple definitions:</a:t>
            </a:r>
          </a:p>
          <a:p>
            <a:pPr eaLnBrk="0" hangingPunct="0">
              <a:lnSpc>
                <a:spcPct val="90000"/>
              </a:lnSpc>
              <a:spcBef>
                <a:spcPct val="0"/>
              </a:spcBef>
            </a:pPr>
            <a:r>
              <a:rPr lang="en-GB" sz="2400" b="1" i="1" dirty="0">
                <a:cs typeface="Arial" charset="0"/>
              </a:rPr>
              <a:t>A benefit is a result that a stakeholder perceives to be of value</a:t>
            </a:r>
          </a:p>
          <a:p>
            <a:pPr eaLnBrk="0" hangingPunct="0">
              <a:lnSpc>
                <a:spcPct val="90000"/>
              </a:lnSpc>
              <a:spcBef>
                <a:spcPct val="0"/>
              </a:spcBef>
            </a:pPr>
            <a:endParaRPr lang="en-GB" sz="2400" b="1" i="1" dirty="0"/>
          </a:p>
          <a:p>
            <a:pPr eaLnBrk="0" hangingPunct="0">
              <a:lnSpc>
                <a:spcPct val="90000"/>
              </a:lnSpc>
              <a:spcBef>
                <a:spcPct val="0"/>
              </a:spcBef>
            </a:pPr>
            <a:r>
              <a:rPr lang="en-GB" sz="2400" b="1" i="1" dirty="0"/>
              <a:t>Benefits Management is the best application of scarce resources to select and deliver appropriate benefits to identified stakeholders</a:t>
            </a:r>
          </a:p>
          <a:p>
            <a:pPr eaLnBrk="0" hangingPunct="0">
              <a:lnSpc>
                <a:spcPct val="90000"/>
              </a:lnSpc>
              <a:spcBef>
                <a:spcPct val="0"/>
              </a:spcBef>
            </a:pPr>
            <a:endParaRPr lang="en-GB" sz="2400" b="1" i="1" dirty="0"/>
          </a:p>
          <a:p>
            <a:pPr eaLnBrk="0" hangingPunct="0">
              <a:lnSpc>
                <a:spcPct val="90000"/>
              </a:lnSpc>
              <a:spcBef>
                <a:spcPct val="0"/>
              </a:spcBef>
            </a:pPr>
            <a:endParaRPr lang="en-GB" sz="2400" b="1" i="1" dirty="0"/>
          </a:p>
          <a:p>
            <a:pPr eaLnBrk="0" hangingPunct="0">
              <a:lnSpc>
                <a:spcPct val="90000"/>
              </a:lnSpc>
              <a:spcBef>
                <a:spcPct val="0"/>
              </a:spcBef>
            </a:pPr>
            <a:r>
              <a:rPr lang="en-GB" sz="2800" b="1" i="1" dirty="0">
                <a:solidFill>
                  <a:srgbClr val="ED8000"/>
                </a:solidFill>
              </a:rPr>
              <a:t>Simple questions:</a:t>
            </a:r>
          </a:p>
          <a:p>
            <a:pPr eaLnBrk="0" hangingPunct="0">
              <a:lnSpc>
                <a:spcPct val="90000"/>
              </a:lnSpc>
              <a:spcBef>
                <a:spcPct val="0"/>
              </a:spcBef>
            </a:pPr>
            <a:r>
              <a:rPr lang="en-GB" sz="2400" b="1" i="1" dirty="0"/>
              <a:t>Who is it all actually for?</a:t>
            </a:r>
          </a:p>
          <a:p>
            <a:pPr eaLnBrk="0" hangingPunct="0">
              <a:lnSpc>
                <a:spcPct val="90000"/>
              </a:lnSpc>
              <a:spcBef>
                <a:spcPct val="0"/>
              </a:spcBef>
            </a:pPr>
            <a:r>
              <a:rPr lang="en-GB" sz="2400" b="1" i="1" dirty="0"/>
              <a:t>What do they really want?</a:t>
            </a:r>
          </a:p>
          <a:p>
            <a:pPr eaLnBrk="0" hangingPunct="0">
              <a:lnSpc>
                <a:spcPct val="90000"/>
              </a:lnSpc>
              <a:spcBef>
                <a:spcPct val="0"/>
              </a:spcBef>
            </a:pPr>
            <a:r>
              <a:rPr lang="en-GB" sz="2400" b="1" i="1" dirty="0"/>
              <a:t>What makes this choice better than Plan B?</a:t>
            </a:r>
          </a:p>
        </p:txBody>
      </p:sp>
      <p:sp>
        <p:nvSpPr>
          <p:cNvPr id="5" name="Rectangle 3">
            <a:extLst>
              <a:ext uri="{FF2B5EF4-FFF2-40B4-BE49-F238E27FC236}">
                <a16:creationId xmlns:a16="http://schemas.microsoft.com/office/drawing/2014/main" id="{EA822BF8-5FB5-433A-97FC-C55C6854D144}"/>
              </a:ext>
            </a:extLst>
          </p:cNvPr>
          <p:cNvSpPr>
            <a:spLocks noGrp="1" noChangeArrowheads="1"/>
          </p:cNvSpPr>
          <p:nvPr>
            <p:ph type="title"/>
          </p:nvPr>
        </p:nvSpPr>
        <p:spPr>
          <a:xfrm>
            <a:off x="838200" y="365125"/>
            <a:ext cx="10515600" cy="755650"/>
          </a:xfrm>
          <a:noFill/>
          <a:ln/>
        </p:spPr>
        <p:txBody>
          <a:bodyPr vert="horz" lIns="90488" tIns="44450" rIns="90488" bIns="44450" rtlCol="0" anchor="ctr">
            <a:normAutofit/>
          </a:bodyPr>
          <a:lstStyle/>
          <a:p>
            <a:r>
              <a:rPr lang="en-GB" dirty="0"/>
              <a:t>What is it all for? What is a benefit?</a:t>
            </a:r>
          </a:p>
        </p:txBody>
      </p:sp>
    </p:spTree>
    <p:extLst>
      <p:ext uri="{BB962C8B-B14F-4D97-AF65-F5344CB8AC3E}">
        <p14:creationId xmlns:p14="http://schemas.microsoft.com/office/powerpoint/2010/main" val="2726869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rtlCol="0">
            <a:normAutofit/>
          </a:bodyPr>
          <a:lstStyle/>
          <a:p>
            <a:pPr>
              <a:defRPr/>
            </a:pPr>
            <a:r>
              <a:rPr lang="en-GB" dirty="0"/>
              <a:t>Start with the End in Mind</a:t>
            </a:r>
          </a:p>
        </p:txBody>
      </p:sp>
      <p:sp>
        <p:nvSpPr>
          <p:cNvPr id="100355" name="Rectangle 3"/>
          <p:cNvSpPr>
            <a:spLocks noGrp="1" noChangeArrowheads="1"/>
          </p:cNvSpPr>
          <p:nvPr>
            <p:ph idx="1"/>
          </p:nvPr>
        </p:nvSpPr>
        <p:spPr>
          <a:xfrm>
            <a:off x="1762125" y="1592264"/>
            <a:ext cx="3341688" cy="917575"/>
          </a:xfrm>
        </p:spPr>
        <p:txBody>
          <a:bodyPr>
            <a:normAutofit/>
          </a:bodyPr>
          <a:lstStyle/>
          <a:p>
            <a:pPr marL="0">
              <a:buNone/>
            </a:pPr>
            <a:r>
              <a:rPr lang="en-GB" dirty="0"/>
              <a:t>Why did Wellington fight at Waterloo?</a:t>
            </a:r>
          </a:p>
        </p:txBody>
      </p:sp>
      <p:sp>
        <p:nvSpPr>
          <p:cNvPr id="100357" name="Text Box 5"/>
          <p:cNvSpPr txBox="1">
            <a:spLocks noChangeArrowheads="1"/>
          </p:cNvSpPr>
          <p:nvPr/>
        </p:nvSpPr>
        <p:spPr bwMode="auto">
          <a:xfrm>
            <a:off x="1385977" y="5148491"/>
            <a:ext cx="9420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spcBef>
                <a:spcPct val="50000"/>
              </a:spcBef>
            </a:pPr>
            <a:r>
              <a:rPr lang="en-GB" dirty="0">
                <a:solidFill>
                  <a:srgbClr val="00204E"/>
                </a:solidFill>
              </a:rPr>
              <a:t>It’s not only what you do, it’s also why you choose to do it</a:t>
            </a:r>
          </a:p>
        </p:txBody>
      </p:sp>
      <p:sp>
        <p:nvSpPr>
          <p:cNvPr id="100358" name="Text Box 6"/>
          <p:cNvSpPr txBox="1">
            <a:spLocks noChangeArrowheads="1"/>
          </p:cNvSpPr>
          <p:nvPr/>
        </p:nvSpPr>
        <p:spPr bwMode="auto">
          <a:xfrm>
            <a:off x="1771650" y="3515977"/>
            <a:ext cx="3532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Clr>
                <a:srgbClr val="FF9933"/>
              </a:buClr>
              <a:buFont typeface="Wingdings" pitchFamily="2" charset="2"/>
              <a:buNone/>
            </a:pPr>
            <a:r>
              <a:rPr lang="en-GB" sz="2000" dirty="0">
                <a:solidFill>
                  <a:srgbClr val="00204E"/>
                </a:solidFill>
              </a:rPr>
              <a:t>B) Use up the old gunpowder before its sell-by date</a:t>
            </a:r>
          </a:p>
        </p:txBody>
      </p:sp>
      <p:sp>
        <p:nvSpPr>
          <p:cNvPr id="100359" name="Text Box 7"/>
          <p:cNvSpPr txBox="1">
            <a:spLocks noChangeArrowheads="1"/>
          </p:cNvSpPr>
          <p:nvPr/>
        </p:nvSpPr>
        <p:spPr bwMode="auto">
          <a:xfrm>
            <a:off x="1771651" y="2500314"/>
            <a:ext cx="393265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Clr>
                <a:srgbClr val="FF9933"/>
              </a:buClr>
              <a:buFont typeface="Wingdings" pitchFamily="2" charset="2"/>
              <a:buNone/>
            </a:pPr>
            <a:r>
              <a:rPr lang="en-GB" sz="2000" dirty="0">
                <a:solidFill>
                  <a:srgbClr val="00204E"/>
                </a:solidFill>
              </a:rPr>
              <a:t>A) Defeat Napoleon convincingly and remove France as a threat to European peace</a:t>
            </a:r>
          </a:p>
        </p:txBody>
      </p:sp>
      <p:sp>
        <p:nvSpPr>
          <p:cNvPr id="100360" name="Text Box 8"/>
          <p:cNvSpPr txBox="1">
            <a:spLocks noChangeArrowheads="1"/>
          </p:cNvSpPr>
          <p:nvPr/>
        </p:nvSpPr>
        <p:spPr bwMode="auto">
          <a:xfrm>
            <a:off x="1758950" y="4347118"/>
            <a:ext cx="3544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algn="l" eaLnBrk="1" hangingPunct="1">
              <a:buClr>
                <a:srgbClr val="FF9933"/>
              </a:buClr>
              <a:buFont typeface="Wingdings" pitchFamily="2" charset="2"/>
              <a:buNone/>
            </a:pPr>
            <a:r>
              <a:rPr lang="en-GB" sz="2000" dirty="0">
                <a:solidFill>
                  <a:srgbClr val="00204E"/>
                </a:solidFill>
              </a:rPr>
              <a:t>C) A failed insurance scam to get a new horse</a:t>
            </a:r>
          </a:p>
        </p:txBody>
      </p:sp>
      <p:sp>
        <p:nvSpPr>
          <p:cNvPr id="100361" name="Text Box 9"/>
          <p:cNvSpPr txBox="1">
            <a:spLocks noChangeArrowheads="1"/>
          </p:cNvSpPr>
          <p:nvPr/>
        </p:nvSpPr>
        <p:spPr bwMode="auto">
          <a:xfrm>
            <a:off x="2459831" y="5765198"/>
            <a:ext cx="72723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hlink"/>
                </a:solidFill>
                <a:latin typeface="Arial" charset="0"/>
                <a:ea typeface="ヒラギノ角ゴ Pro W3" pitchFamily="-48" charset="-128"/>
              </a:defRPr>
            </a:lvl1pPr>
            <a:lvl2pPr marL="742950" indent="-285750" eaLnBrk="0" hangingPunct="0">
              <a:defRPr sz="2800">
                <a:solidFill>
                  <a:schemeClr val="hlink"/>
                </a:solidFill>
                <a:latin typeface="Arial" charset="0"/>
                <a:ea typeface="ヒラギノ角ゴ Pro W3" pitchFamily="-48" charset="-128"/>
              </a:defRPr>
            </a:lvl2pPr>
            <a:lvl3pPr marL="1143000" indent="-228600" eaLnBrk="0" hangingPunct="0">
              <a:defRPr sz="2800">
                <a:solidFill>
                  <a:schemeClr val="hlink"/>
                </a:solidFill>
                <a:latin typeface="Arial" charset="0"/>
                <a:ea typeface="ヒラギノ角ゴ Pro W3" pitchFamily="-48" charset="-128"/>
              </a:defRPr>
            </a:lvl3pPr>
            <a:lvl4pPr marL="1600200" indent="-228600" eaLnBrk="0" hangingPunct="0">
              <a:defRPr sz="2800">
                <a:solidFill>
                  <a:schemeClr val="hlink"/>
                </a:solidFill>
                <a:latin typeface="Arial" charset="0"/>
                <a:ea typeface="ヒラギノ角ゴ Pro W3" pitchFamily="-48" charset="-128"/>
              </a:defRPr>
            </a:lvl4pPr>
            <a:lvl5pPr marL="2057400" indent="-228600" eaLnBrk="0" hangingPunct="0">
              <a:defRPr sz="2800">
                <a:solidFill>
                  <a:schemeClr val="hlink"/>
                </a:solidFill>
                <a:latin typeface="Arial"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charset="0"/>
                <a:ea typeface="ヒラギノ角ゴ Pro W3" pitchFamily="-48" charset="-128"/>
              </a:defRPr>
            </a:lvl9pPr>
          </a:lstStyle>
          <a:p>
            <a:pPr eaLnBrk="1" hangingPunct="1">
              <a:spcBef>
                <a:spcPct val="50000"/>
              </a:spcBef>
            </a:pPr>
            <a:r>
              <a:rPr lang="en-GB" sz="2000" dirty="0">
                <a:solidFill>
                  <a:srgbClr val="00204E"/>
                </a:solidFill>
              </a:rPr>
              <a:t>Answer: A (if you didn’t pick A you are not taking this seriously)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920" y="1163080"/>
            <a:ext cx="2732465" cy="3894093"/>
          </a:xfrm>
          <a:prstGeom prst="rect">
            <a:avLst/>
          </a:prstGeom>
        </p:spPr>
      </p:pic>
    </p:spTree>
    <p:extLst>
      <p:ext uri="{BB962C8B-B14F-4D97-AF65-F5344CB8AC3E}">
        <p14:creationId xmlns:p14="http://schemas.microsoft.com/office/powerpoint/2010/main" val="3699535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3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7" grpId="0"/>
      <p:bldP spid="100358" grpId="0"/>
      <p:bldP spid="100359" grpId="0"/>
      <p:bldP spid="100360" grpId="0"/>
      <p:bldP spid="1003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dirty="0"/>
              <a:t>Blueprint - Endgame</a:t>
            </a:r>
          </a:p>
        </p:txBody>
      </p:sp>
      <p:sp>
        <p:nvSpPr>
          <p:cNvPr id="124931" name="Rectangle 3"/>
          <p:cNvSpPr>
            <a:spLocks noGrp="1" noChangeArrowheads="1"/>
          </p:cNvSpPr>
          <p:nvPr>
            <p:ph idx="1"/>
          </p:nvPr>
        </p:nvSpPr>
        <p:spPr>
          <a:xfrm>
            <a:off x="1775520" y="1772816"/>
            <a:ext cx="2880296" cy="4267200"/>
          </a:xfrm>
        </p:spPr>
        <p:txBody>
          <a:bodyPr>
            <a:normAutofit/>
          </a:bodyPr>
          <a:lstStyle/>
          <a:p>
            <a:pPr marL="457200" indent="-457200"/>
            <a:r>
              <a:rPr lang="en-GB" sz="3200" dirty="0"/>
              <a:t>The game ends when:</a:t>
            </a:r>
          </a:p>
          <a:p>
            <a:pPr marL="457200" indent="-457200">
              <a:buFont typeface="Wingdings" pitchFamily="2" charset="2"/>
              <a:buAutoNum type="alphaLcParenR"/>
            </a:pPr>
            <a:r>
              <a:rPr lang="en-GB" dirty="0"/>
              <a:t>You are checkmated, or</a:t>
            </a:r>
          </a:p>
          <a:p>
            <a:pPr marL="457200" indent="-457200">
              <a:buFont typeface="Wingdings" pitchFamily="2" charset="2"/>
              <a:buAutoNum type="alphaLcParenR"/>
            </a:pPr>
            <a:r>
              <a:rPr lang="en-GB" dirty="0"/>
              <a:t>My King is in g3, my Queen is in c5, etc….</a:t>
            </a:r>
          </a:p>
        </p:txBody>
      </p:sp>
      <p:pic>
        <p:nvPicPr>
          <p:cNvPr id="124932" name="Picture 4" descr="chess5"/>
          <p:cNvPicPr>
            <a:picLocks noChangeAspect="1" noChangeArrowheads="1"/>
          </p:cNvPicPr>
          <p:nvPr/>
        </p:nvPicPr>
        <p:blipFill>
          <a:blip r:embed="rId3" cstate="print"/>
          <a:srcRect/>
          <a:stretch>
            <a:fillRect/>
          </a:stretch>
        </p:blipFill>
        <p:spPr bwMode="auto">
          <a:xfrm>
            <a:off x="4872039" y="2420889"/>
            <a:ext cx="5345935" cy="3240360"/>
          </a:xfrm>
          <a:prstGeom prst="rect">
            <a:avLst/>
          </a:prstGeom>
          <a:noFill/>
        </p:spPr>
      </p:pic>
    </p:spTree>
    <p:extLst>
      <p:ext uri="{BB962C8B-B14F-4D97-AF65-F5344CB8AC3E}">
        <p14:creationId xmlns:p14="http://schemas.microsoft.com/office/powerpoint/2010/main" val="197946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idx="1"/>
          </p:nvPr>
        </p:nvSpPr>
        <p:spPr>
          <a:xfrm>
            <a:off x="2214563" y="1772816"/>
            <a:ext cx="7762875" cy="3024188"/>
          </a:xfrm>
        </p:spPr>
        <p:txBody>
          <a:bodyPr/>
          <a:lstStyle/>
          <a:p>
            <a:pPr>
              <a:lnSpc>
                <a:spcPct val="90000"/>
              </a:lnSpc>
            </a:pPr>
            <a:r>
              <a:rPr lang="en-GB" dirty="0"/>
              <a:t>Feature - my car is painted ‘Police Car’ white</a:t>
            </a:r>
          </a:p>
          <a:p>
            <a:pPr>
              <a:lnSpc>
                <a:spcPct val="90000"/>
              </a:lnSpc>
            </a:pPr>
            <a:r>
              <a:rPr lang="en-GB" dirty="0"/>
              <a:t>Outcome - people move over for me on the motorway so I get home for 6:30 pm</a:t>
            </a:r>
          </a:p>
          <a:p>
            <a:pPr>
              <a:lnSpc>
                <a:spcPct val="90000"/>
              </a:lnSpc>
            </a:pPr>
            <a:r>
              <a:rPr lang="en-GB" dirty="0"/>
              <a:t>Benefit - I get to watch The Simpsons on TV</a:t>
            </a:r>
          </a:p>
        </p:txBody>
      </p:sp>
      <p:graphicFrame>
        <p:nvGraphicFramePr>
          <p:cNvPr id="176132" name="Object 4"/>
          <p:cNvGraphicFramePr>
            <a:graphicFrameLocks noChangeAspect="1"/>
          </p:cNvGraphicFramePr>
          <p:nvPr>
            <p:extLst>
              <p:ext uri="{D42A27DB-BD31-4B8C-83A1-F6EECF244321}">
                <p14:modId xmlns:p14="http://schemas.microsoft.com/office/powerpoint/2010/main" val="2598601505"/>
              </p:ext>
            </p:extLst>
          </p:nvPr>
        </p:nvGraphicFramePr>
        <p:xfrm>
          <a:off x="2822575" y="4650327"/>
          <a:ext cx="6546850" cy="1706562"/>
        </p:xfrm>
        <a:graphic>
          <a:graphicData uri="http://schemas.openxmlformats.org/presentationml/2006/ole">
            <mc:AlternateContent xmlns:mc="http://schemas.openxmlformats.org/markup-compatibility/2006">
              <mc:Choice xmlns:v="urn:schemas-microsoft-com:vml" Requires="v">
                <p:oleObj name="Clip" r:id="rId3" imgW="6545160" imgH="1706400" progId="MS_ClipArt_Gallery.5">
                  <p:embed/>
                </p:oleObj>
              </mc:Choice>
              <mc:Fallback>
                <p:oleObj name="Clip" r:id="rId3" imgW="6545160" imgH="1706400" progId="MS_ClipArt_Gallery.5">
                  <p:embed/>
                  <p:pic>
                    <p:nvPicPr>
                      <p:cNvPr id="1761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575" y="4650327"/>
                        <a:ext cx="6546850" cy="170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a:extLst>
              <a:ext uri="{FF2B5EF4-FFF2-40B4-BE49-F238E27FC236}">
                <a16:creationId xmlns:a16="http://schemas.microsoft.com/office/drawing/2014/main" id="{6028A9A3-3546-404A-880E-1051AA4023D3}"/>
              </a:ext>
            </a:extLst>
          </p:cNvPr>
          <p:cNvSpPr>
            <a:spLocks noGrp="1" noChangeArrowheads="1"/>
          </p:cNvSpPr>
          <p:nvPr>
            <p:ph type="title"/>
          </p:nvPr>
        </p:nvSpPr>
        <p:spPr>
          <a:xfrm>
            <a:off x="838200" y="365125"/>
            <a:ext cx="10515600" cy="755650"/>
          </a:xfrm>
        </p:spPr>
        <p:txBody>
          <a:bodyPr>
            <a:normAutofit/>
          </a:bodyPr>
          <a:lstStyle/>
          <a:p>
            <a:r>
              <a:rPr lang="en-GB" dirty="0"/>
              <a:t>Features, Outcomes and Benefits</a:t>
            </a:r>
          </a:p>
        </p:txBody>
      </p:sp>
    </p:spTree>
    <p:extLst>
      <p:ext uri="{BB962C8B-B14F-4D97-AF65-F5344CB8AC3E}">
        <p14:creationId xmlns:p14="http://schemas.microsoft.com/office/powerpoint/2010/main" val="7182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3000"/>
                                  </p:stCondLst>
                                  <p:childTnLst>
                                    <p:set>
                                      <p:cBhvr>
                                        <p:cTn id="6" dur="1" fill="hold">
                                          <p:stCondLst>
                                            <p:cond delay="0"/>
                                          </p:stCondLst>
                                        </p:cTn>
                                        <p:tgtEl>
                                          <p:spTgt spid="176132"/>
                                        </p:tgtEl>
                                        <p:attrNameLst>
                                          <p:attrName>style.visibility</p:attrName>
                                        </p:attrNameLst>
                                      </p:cBhvr>
                                      <p:to>
                                        <p:strVal val="visible"/>
                                      </p:to>
                                    </p:set>
                                    <p:anim calcmode="lin" valueType="num">
                                      <p:cBhvr additive="base">
                                        <p:cTn id="7" dur="500" fill="hold"/>
                                        <p:tgtEl>
                                          <p:spTgt spid="176132"/>
                                        </p:tgtEl>
                                        <p:attrNameLst>
                                          <p:attrName>ppt_x</p:attrName>
                                        </p:attrNameLst>
                                      </p:cBhvr>
                                      <p:tavLst>
                                        <p:tav tm="0">
                                          <p:val>
                                            <p:strVal val="0-#ppt_w/2"/>
                                          </p:val>
                                        </p:tav>
                                        <p:tav tm="100000">
                                          <p:val>
                                            <p:strVal val="#ppt_x"/>
                                          </p:val>
                                        </p:tav>
                                      </p:tavLst>
                                    </p:anim>
                                    <p:anim calcmode="lin" valueType="num">
                                      <p:cBhvr additive="base">
                                        <p:cTn id="8" dur="500" fill="hold"/>
                                        <p:tgtEl>
                                          <p:spTgt spid="176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Picking the right benefits</a:t>
            </a:r>
          </a:p>
        </p:txBody>
      </p:sp>
      <p:sp>
        <p:nvSpPr>
          <p:cNvPr id="3" name="Content Placeholder 2"/>
          <p:cNvSpPr>
            <a:spLocks noGrp="1"/>
          </p:cNvSpPr>
          <p:nvPr>
            <p:ph idx="1"/>
          </p:nvPr>
        </p:nvSpPr>
        <p:spPr/>
        <p:txBody>
          <a:bodyPr/>
          <a:lstStyle/>
          <a:p>
            <a:endParaRPr lang="en-GB" dirty="0"/>
          </a:p>
        </p:txBody>
      </p:sp>
      <p:pic>
        <p:nvPicPr>
          <p:cNvPr id="4" name="Picture 6" descr="Donkey_no_car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866" y="1022501"/>
            <a:ext cx="6744268" cy="53006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7406437" y="1022501"/>
            <a:ext cx="3168650"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GB" sz="2000" dirty="0"/>
              <a:t>Tactical benefits – getting the donkey to move</a:t>
            </a:r>
          </a:p>
        </p:txBody>
      </p:sp>
    </p:spTree>
    <p:extLst>
      <p:ext uri="{BB962C8B-B14F-4D97-AF65-F5344CB8AC3E}">
        <p14:creationId xmlns:p14="http://schemas.microsoft.com/office/powerpoint/2010/main" val="1345780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fE wide template.potx" id="{301CC4BE-A3AD-486B-B935-742F329CCEC6}" vid="{CF13C695-3826-4F94-B690-4FCF82CE39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BofE wide template</Template>
  <TotalTime>306</TotalTime>
  <Words>5454</Words>
  <Application>Microsoft Office PowerPoint</Application>
  <PresentationFormat>Widescreen</PresentationFormat>
  <Paragraphs>279</Paragraphs>
  <Slides>21</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Gill Sans MT</vt:lpstr>
      <vt:lpstr>Times New Roman</vt:lpstr>
      <vt:lpstr>Wingdings</vt:lpstr>
      <vt:lpstr>Office Theme</vt:lpstr>
      <vt:lpstr>Clip</vt:lpstr>
      <vt:lpstr>BENEFIT  OF EXPERIENCE</vt:lpstr>
      <vt:lpstr>David Waller BSc MBA CMgr FCMI CEng MBCS CITP </vt:lpstr>
      <vt:lpstr>Benefits-Led Enterprise</vt:lpstr>
      <vt:lpstr>The preoccupation with the “How” diminishes the “What”</vt:lpstr>
      <vt:lpstr>What is it all for? What is a benefit?</vt:lpstr>
      <vt:lpstr>Start with the End in Mind</vt:lpstr>
      <vt:lpstr>Blueprint - Endgame</vt:lpstr>
      <vt:lpstr>Features, Outcomes and Benefits</vt:lpstr>
      <vt:lpstr>Picking the right benefits</vt:lpstr>
      <vt:lpstr>Picking the right benefits</vt:lpstr>
      <vt:lpstr>Key stakeholders’ benefits</vt:lpstr>
      <vt:lpstr>Stakeholder Analysis</vt:lpstr>
      <vt:lpstr>The Benefits Dependency Network</vt:lpstr>
      <vt:lpstr>PowerPoint Presentation</vt:lpstr>
      <vt:lpstr>PowerPoint Presentation</vt:lpstr>
      <vt:lpstr>PowerPoint Presentation</vt:lpstr>
      <vt:lpstr>This is manageable</vt:lpstr>
      <vt:lpstr>This is not</vt:lpstr>
      <vt:lpstr>Observations</vt:lpstr>
      <vt:lpstr>Comments?</vt:lpstr>
      <vt:lpstr>BENEFIT  OF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  OF EXPERIENCE</dc:title>
  <dc:creator>David Waller</dc:creator>
  <cp:lastModifiedBy>David Waller</cp:lastModifiedBy>
  <cp:revision>10</cp:revision>
  <dcterms:created xsi:type="dcterms:W3CDTF">2019-07-14T10:56:29Z</dcterms:created>
  <dcterms:modified xsi:type="dcterms:W3CDTF">2021-09-19T08:41:30Z</dcterms:modified>
</cp:coreProperties>
</file>