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05" r:id="rId3"/>
    <p:sldId id="306" r:id="rId4"/>
    <p:sldId id="307" r:id="rId5"/>
    <p:sldId id="308" r:id="rId6"/>
    <p:sldId id="304" r:id="rId7"/>
    <p:sldId id="303" r:id="rId8"/>
    <p:sldId id="293" r:id="rId9"/>
    <p:sldId id="294" r:id="rId10"/>
    <p:sldId id="295" r:id="rId11"/>
    <p:sldId id="296" r:id="rId12"/>
    <p:sldId id="297" r:id="rId13"/>
    <p:sldId id="301"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1376" autoAdjust="0"/>
  </p:normalViewPr>
  <p:slideViewPr>
    <p:cSldViewPr snapToGrid="0">
      <p:cViewPr varScale="1">
        <p:scale>
          <a:sx n="52" d="100"/>
          <a:sy n="52" d="100"/>
        </p:scale>
        <p:origin x="1553" y="2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4B32E-1151-42C6-81DF-692A1D1675EC}"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D1204-BB9B-4B70-BB71-90EC85C1750B}" type="slidenum">
              <a:rPr lang="en-GB" smtClean="0"/>
              <a:t>‹#›</a:t>
            </a:fld>
            <a:endParaRPr lang="en-GB"/>
          </a:p>
        </p:txBody>
      </p:sp>
    </p:spTree>
    <p:extLst>
      <p:ext uri="{BB962C8B-B14F-4D97-AF65-F5344CB8AC3E}">
        <p14:creationId xmlns:p14="http://schemas.microsoft.com/office/powerpoint/2010/main" val="399623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a:t>
            </a:r>
            <a:r>
              <a:rPr lang="en-GB" b="1" i="1" dirty="0"/>
              <a:t>hypothetical </a:t>
            </a:r>
            <a:r>
              <a:rPr lang="en-GB" dirty="0"/>
              <a:t>example </a:t>
            </a:r>
            <a:r>
              <a:rPr lang="en-GB" dirty="0" err="1"/>
              <a:t>Bruddersford</a:t>
            </a:r>
            <a:r>
              <a:rPr lang="en-GB" dirty="0"/>
              <a:t> intelligent drugs cabinets.</a:t>
            </a:r>
          </a:p>
          <a:p>
            <a:r>
              <a:rPr lang="en-GB" dirty="0"/>
              <a:t>A national IT investment exercise.</a:t>
            </a:r>
            <a:r>
              <a:rPr lang="en-GB" baseline="0" dirty="0"/>
              <a:t> Trusts bid for matched funding from a central pot. Though people knew it was coming, the details weren’t known until shortly before the deadline. “What’s that project we couldn’t afford? Quick, knock up a business case.”</a:t>
            </a:r>
          </a:p>
          <a:p>
            <a:r>
              <a:rPr lang="en-GB" baseline="0" dirty="0"/>
              <a:t>Pitched to the Approvals </a:t>
            </a:r>
            <a:r>
              <a:rPr lang="en-GB" baseline="0" dirty="0" err="1"/>
              <a:t>Cttee</a:t>
            </a:r>
            <a:r>
              <a:rPr lang="en-GB" baseline="0" dirty="0"/>
              <a:t>, promised to meet </a:t>
            </a:r>
            <a:r>
              <a:rPr lang="en-GB" baseline="0" dirty="0" err="1"/>
              <a:t>RoI</a:t>
            </a:r>
            <a:r>
              <a:rPr lang="en-GB" baseline="0" dirty="0"/>
              <a:t> target. Got selected as one of around 200 winners.</a:t>
            </a:r>
          </a:p>
          <a:p>
            <a:r>
              <a:rPr lang="en-GB" baseline="0" dirty="0"/>
              <a:t>Had to spend the cash by FY end.</a:t>
            </a:r>
          </a:p>
          <a:p>
            <a:r>
              <a:rPr lang="en-GB" baseline="0" dirty="0"/>
              <a:t>Benefits to be reported quarterly from Day One to the national fund. Central team with regional patches to manage. Assess benefits forecast, assure benefits realised. Limited numbers, limited influence, very limited sanctions (could hardly ask for the money back, maybe threaten to turn you down next time). No-one at the Trust was interested, too busy with their day-jobs.</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225229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0D070-8A5D-418D-AAC2-F7E4B47CD10D}" type="slidenum">
              <a:rPr lang="en-US" altLang="en-US"/>
              <a:pPr/>
              <a:t>11</a:t>
            </a:fld>
            <a:endParaRPr lang="en-US" altLang="en-US"/>
          </a:p>
        </p:txBody>
      </p:sp>
      <p:sp>
        <p:nvSpPr>
          <p:cNvPr id="100354" name="Rectangle 2"/>
          <p:cNvSpPr>
            <a:spLocks noGrp="1" noRot="1" noChangeAspect="1" noChangeArrowheads="1" noTextEdit="1"/>
          </p:cNvSpPr>
          <p:nvPr>
            <p:ph type="sldImg"/>
          </p:nvPr>
        </p:nvSpPr>
        <p:spPr>
          <a:xfrm>
            <a:off x="130175" y="763588"/>
            <a:ext cx="6770688" cy="3810000"/>
          </a:xfrm>
          <a:ln/>
        </p:spPr>
      </p:sp>
      <p:sp>
        <p:nvSpPr>
          <p:cNvPr id="100355" name="Rectangle 3"/>
          <p:cNvSpPr>
            <a:spLocks noGrp="1" noChangeArrowheads="1"/>
          </p:cNvSpPr>
          <p:nvPr>
            <p:ph type="body" idx="1"/>
          </p:nvPr>
        </p:nvSpPr>
        <p:spPr/>
        <p:txBody>
          <a:bodyPr/>
          <a:lstStyle/>
          <a:p>
            <a:r>
              <a:rPr lang="en-GB" altLang="en-US" dirty="0"/>
              <a:t>Andy Neely has 4 CPs of measurement:</a:t>
            </a:r>
          </a:p>
          <a:p>
            <a:r>
              <a:rPr lang="en-GB" altLang="en-US" dirty="0"/>
              <a:t>Check Position – see where you are</a:t>
            </a:r>
          </a:p>
          <a:p>
            <a:r>
              <a:rPr lang="en-GB" altLang="en-US" dirty="0"/>
              <a:t>Communicate Position – tell the right people where you are</a:t>
            </a:r>
          </a:p>
          <a:p>
            <a:r>
              <a:rPr lang="en-GB" altLang="en-US" dirty="0"/>
              <a:t>Confirm Priorities – make sure you are choosing the right things to do</a:t>
            </a:r>
          </a:p>
          <a:p>
            <a:r>
              <a:rPr lang="en-GB" altLang="en-US" dirty="0"/>
              <a:t>Compel Progress – make sure people are actually doing them</a:t>
            </a:r>
          </a:p>
          <a:p>
            <a:endParaRPr lang="en-GB" altLang="en-US" dirty="0"/>
          </a:p>
        </p:txBody>
      </p:sp>
    </p:spTree>
    <p:extLst>
      <p:ext uri="{BB962C8B-B14F-4D97-AF65-F5344CB8AC3E}">
        <p14:creationId xmlns:p14="http://schemas.microsoft.com/office/powerpoint/2010/main" val="201948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2429C-4911-4B7B-A2EC-4991AC6F631A}" type="slidenum">
              <a:rPr lang="en-US" altLang="en-US"/>
              <a:pPr/>
              <a:t>12</a:t>
            </a:fld>
            <a:endParaRPr lang="en-US" altLang="en-US"/>
          </a:p>
        </p:txBody>
      </p:sp>
      <p:sp>
        <p:nvSpPr>
          <p:cNvPr id="101378" name="Rectangle 2"/>
          <p:cNvSpPr>
            <a:spLocks noGrp="1" noRot="1" noChangeAspect="1" noChangeArrowheads="1" noTextEdit="1"/>
          </p:cNvSpPr>
          <p:nvPr>
            <p:ph type="sldImg"/>
          </p:nvPr>
        </p:nvSpPr>
        <p:spPr>
          <a:xfrm>
            <a:off x="130175" y="763588"/>
            <a:ext cx="6770688" cy="3810000"/>
          </a:xfrm>
          <a:ln/>
        </p:spPr>
      </p:sp>
      <p:sp>
        <p:nvSpPr>
          <p:cNvPr id="101379" name="Rectangle 3"/>
          <p:cNvSpPr>
            <a:spLocks noGrp="1" noChangeArrowheads="1"/>
          </p:cNvSpPr>
          <p:nvPr>
            <p:ph type="body" idx="1"/>
          </p:nvPr>
        </p:nvSpPr>
        <p:spPr/>
        <p:txBody>
          <a:bodyPr/>
          <a:lstStyle/>
          <a:p>
            <a:r>
              <a:rPr lang="en-GB" altLang="en-US" dirty="0"/>
              <a:t>He also has 3 roles of measurement:</a:t>
            </a:r>
          </a:p>
          <a:p>
            <a:r>
              <a:rPr lang="en-GB" altLang="en-US" dirty="0"/>
              <a:t>Comply – make sure you are meeting your legal and mandatory obligations</a:t>
            </a:r>
          </a:p>
          <a:p>
            <a:r>
              <a:rPr lang="en-GB" altLang="en-US" dirty="0"/>
              <a:t>Check – look at the organisation’s state of health</a:t>
            </a:r>
          </a:p>
          <a:p>
            <a:r>
              <a:rPr lang="en-GB" altLang="en-US" dirty="0"/>
              <a:t>Challenge – test your strategies</a:t>
            </a:r>
          </a:p>
          <a:p>
            <a:endParaRPr lang="en-GB" altLang="en-US" dirty="0"/>
          </a:p>
        </p:txBody>
      </p:sp>
    </p:spTree>
    <p:extLst>
      <p:ext uri="{BB962C8B-B14F-4D97-AF65-F5344CB8AC3E}">
        <p14:creationId xmlns:p14="http://schemas.microsoft.com/office/powerpoint/2010/main" val="53322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2E98A-B0F7-4A61-9DC5-E493C07C7708}" type="slidenum">
              <a:rPr lang="en-US" altLang="en-US"/>
              <a:pPr/>
              <a:t>13</a:t>
            </a:fld>
            <a:endParaRPr lang="en-US" altLang="en-US"/>
          </a:p>
        </p:txBody>
      </p:sp>
      <p:sp>
        <p:nvSpPr>
          <p:cNvPr id="95234" name="Rectangle 2"/>
          <p:cNvSpPr>
            <a:spLocks noGrp="1" noRot="1" noChangeAspect="1" noChangeArrowheads="1" noTextEdit="1"/>
          </p:cNvSpPr>
          <p:nvPr>
            <p:ph type="sldImg"/>
          </p:nvPr>
        </p:nvSpPr>
        <p:spPr>
          <a:xfrm>
            <a:off x="130175" y="763588"/>
            <a:ext cx="6770688" cy="3810000"/>
          </a:xfrm>
          <a:ln/>
        </p:spPr>
      </p:sp>
      <p:sp>
        <p:nvSpPr>
          <p:cNvPr id="95235" name="Rectangle 3"/>
          <p:cNvSpPr>
            <a:spLocks noGrp="1" noChangeArrowheads="1"/>
          </p:cNvSpPr>
          <p:nvPr>
            <p:ph type="body" idx="1"/>
          </p:nvPr>
        </p:nvSpPr>
        <p:spPr/>
        <p:txBody>
          <a:bodyPr/>
          <a:lstStyle/>
          <a:p>
            <a:r>
              <a:rPr lang="en-GB" altLang="en-US" dirty="0"/>
              <a:t>Remember that Benefits Management is an iterative process. See what is being delivered, review and adapt as circumstances dictate. Look to improve on what has gone before.</a:t>
            </a:r>
          </a:p>
          <a:p>
            <a:r>
              <a:rPr lang="en-GB" altLang="en-US" dirty="0"/>
              <a:t>A benefits orientated post project review should be performed after a suitable bedding-in period of live service. The review will report on the benefits that were actually delivered compared with the proposed benefits in the realisation plan. </a:t>
            </a:r>
          </a:p>
          <a:p>
            <a:r>
              <a:rPr lang="en-GB" altLang="en-US" dirty="0"/>
              <a:t>Questions that should be asked include: </a:t>
            </a:r>
          </a:p>
          <a:p>
            <a:r>
              <a:rPr lang="en-GB" altLang="en-US" dirty="0"/>
              <a:t>What effects have we now got, relative to the previous situation? </a:t>
            </a:r>
          </a:p>
          <a:p>
            <a:r>
              <a:rPr lang="en-GB" altLang="en-US" dirty="0"/>
              <a:t>Are we getting the benefits? </a:t>
            </a:r>
          </a:p>
          <a:p>
            <a:r>
              <a:rPr lang="en-GB" altLang="en-US" dirty="0"/>
              <a:t>What further benefits can we now get? </a:t>
            </a:r>
          </a:p>
          <a:p>
            <a:r>
              <a:rPr lang="en-GB" altLang="en-US" dirty="0"/>
              <a:t>What further actions are necessary to get the potential benefits?</a:t>
            </a:r>
          </a:p>
          <a:p>
            <a:r>
              <a:rPr lang="en-GB" altLang="en-US" dirty="0"/>
              <a:t>The output from the review is a report on potential future benefits to be used as input to the next round of benefits identification.</a:t>
            </a:r>
          </a:p>
        </p:txBody>
      </p:sp>
    </p:spTree>
    <p:extLst>
      <p:ext uri="{BB962C8B-B14F-4D97-AF65-F5344CB8AC3E}">
        <p14:creationId xmlns:p14="http://schemas.microsoft.com/office/powerpoint/2010/main" val="42306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BDN drawn up after the event. Show the image for detail.</a:t>
            </a:r>
          </a:p>
          <a:p>
            <a:r>
              <a:rPr lang="en-GB" dirty="0"/>
              <a:t>This was done because the central team were chasing progress</a:t>
            </a:r>
            <a:r>
              <a:rPr lang="en-GB" baseline="0" dirty="0"/>
              <a:t> 6 </a:t>
            </a:r>
            <a:r>
              <a:rPr lang="en-GB" baseline="0" dirty="0" err="1"/>
              <a:t>mths</a:t>
            </a:r>
            <a:r>
              <a:rPr lang="en-GB" baseline="0" dirty="0"/>
              <a:t> after proposed go-live. The original business case wasn’t quite so detailed or logical. “It will save 667 hrs/ ward which is £100k”, suggests that the £100k came first.</a:t>
            </a:r>
          </a:p>
          <a:p>
            <a:r>
              <a:rPr lang="en-GB" baseline="0" dirty="0"/>
              <a:t>Casual meeting, “You’re doing benefits at </a:t>
            </a:r>
            <a:r>
              <a:rPr lang="en-GB" baseline="0" dirty="0" err="1"/>
              <a:t>Bruddersford</a:t>
            </a:r>
            <a:r>
              <a:rPr lang="en-GB" baseline="0" dirty="0"/>
              <a:t>, what’s happening with the drugs cabinets?”, led to me reviewing it from scratch.</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a:t>
            </a:fld>
            <a:endParaRPr lang="en-GB" dirty="0"/>
          </a:p>
        </p:txBody>
      </p:sp>
    </p:spTree>
    <p:extLst>
      <p:ext uri="{BB962C8B-B14F-4D97-AF65-F5344CB8AC3E}">
        <p14:creationId xmlns:p14="http://schemas.microsoft.com/office/powerpoint/2010/main" val="153419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a:t>
            </a:r>
            <a:r>
              <a:rPr lang="en-GB" baseline="0" dirty="0"/>
              <a:t> of the tracker. Show the spreadsheet.</a:t>
            </a:r>
          </a:p>
          <a:p>
            <a:r>
              <a:rPr lang="en-GB" baseline="0" dirty="0"/>
              <a:t>Benefits to be tracked over 10 years.</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dirty="0"/>
          </a:p>
        </p:txBody>
      </p:sp>
    </p:spTree>
    <p:extLst>
      <p:ext uri="{BB962C8B-B14F-4D97-AF65-F5344CB8AC3E}">
        <p14:creationId xmlns:p14="http://schemas.microsoft.com/office/powerpoint/2010/main" val="77031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sort of benefit to be realised from the project.</a:t>
            </a:r>
          </a:p>
          <a:p>
            <a:r>
              <a:rPr lang="en-GB" dirty="0"/>
              <a:t>Time released to other tasks. The original £100k got corrected for the wage rate but still kept the expected 667 hours / ward, still not a perfect benefit.</a:t>
            </a:r>
          </a:p>
          <a:p>
            <a:r>
              <a:rPr lang="en-GB" dirty="0"/>
              <a:t>Patient safety</a:t>
            </a:r>
            <a:r>
              <a:rPr lang="en-GB" baseline="0" dirty="0"/>
              <a:t> and </a:t>
            </a:r>
            <a:r>
              <a:rPr lang="en-GB" dirty="0"/>
              <a:t>Patient experience, both converted to money values.</a:t>
            </a:r>
          </a:p>
          <a:p>
            <a:r>
              <a:rPr lang="en-GB" dirty="0"/>
              <a:t>No more locksmith’s bills (the easiest to measure at first sight, scarily</a:t>
            </a:r>
            <a:r>
              <a:rPr lang="en-GB" baseline="0" dirty="0"/>
              <a:t> close to being the main reason for the project).</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428067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projects ended</a:t>
            </a:r>
            <a:r>
              <a:rPr lang="en-GB" baseline="0" dirty="0"/>
              <a:t> when the kit was switched on.</a:t>
            </a:r>
          </a:p>
          <a:p>
            <a:r>
              <a:rPr lang="en-GB" baseline="0" dirty="0"/>
              <a:t>Present projects have Business Change Managers and end when the transition has been made to BAU.</a:t>
            </a:r>
          </a:p>
          <a:p>
            <a:r>
              <a:rPr lang="en-GB" baseline="0" dirty="0"/>
              <a:t>Agile ones go on forever in incremental improvements.  What about the incremental benefits? Agile BM is a subject for another day (possibly Napier BM group?)</a:t>
            </a:r>
          </a:p>
          <a:p>
            <a:r>
              <a:rPr lang="en-GB" baseline="0" dirty="0"/>
              <a:t>We plan for transition in that the Project Board may become the Service Board. We miss the detail of how they will actually manage the service in the long run.</a:t>
            </a:r>
          </a:p>
          <a:p>
            <a:endParaRPr lang="en-GB" baseline="0" dirty="0"/>
          </a:p>
          <a:p>
            <a:r>
              <a:rPr lang="en-GB" b="1" baseline="0" dirty="0"/>
              <a:t>Handover – the Big Issue here</a:t>
            </a:r>
          </a:p>
          <a:p>
            <a:r>
              <a:rPr lang="en-GB" baseline="0" dirty="0"/>
              <a:t>Project creates a new service that is fit for purpose. Its performance limits and capabilities are known and agreed by the business that takes it on. The business is then responsible for running the new service at this agreed performance.</a:t>
            </a:r>
          </a:p>
          <a:p>
            <a:r>
              <a:rPr lang="en-GB" baseline="0" dirty="0"/>
              <a:t>So, what’s a better alternative than the 10 year benefits tracking?</a:t>
            </a:r>
          </a:p>
          <a:p>
            <a:endParaRPr lang="en-GB" baseline="0" dirty="0"/>
          </a:p>
          <a:p>
            <a:r>
              <a:rPr lang="en-GB" baseline="0" dirty="0"/>
              <a:t>Use existing measures where possible and appropriate. Don’t create a new empire of measurers.</a:t>
            </a:r>
          </a:p>
          <a:p>
            <a:r>
              <a:rPr lang="en-GB" baseline="0" dirty="0"/>
              <a:t>The diagram, my take on the APMG  five stages.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Assurance is the process of monitoring progress towards benefits realisation and taking corrective action to keep on target. </a:t>
            </a:r>
            <a:r>
              <a:rPr lang="en-GB" altLang="en-US" dirty="0">
                <a:solidFill>
                  <a:srgbClr val="424D58"/>
                </a:solidFill>
              </a:rPr>
              <a:t>Benefits assurance should take equal priority with the project’s technical quality assurance. Indeed, there is a strong argument for it to be higher.</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When designing the measurement work packages, look for some commonality across the benefits. Seek to avoid un-necessary work by bundling the measures that use the same Key Performance Indicators (KPIs), are collected by the same person or occur at the same time. As</a:t>
            </a:r>
            <a:r>
              <a:rPr lang="en-GB" altLang="en-US" baseline="0" dirty="0"/>
              <a:t> I’ve already said, keep it cheap.</a:t>
            </a:r>
            <a:endParaRPr lang="en-GB" altLang="en-US" dirty="0"/>
          </a:p>
          <a:p>
            <a:r>
              <a:rPr lang="en-GB" baseline="0" dirty="0"/>
              <a:t>BM is an iterative process so use what you learn. In the Realise stage you run performance management reports, the ‘so far, so good’  stuff that keeps you on track. In the Review, these become the lessons learned, ‘what can we do next?’ sort of thing. </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21252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isn’t this easy?</a:t>
            </a:r>
          </a:p>
          <a:p>
            <a:r>
              <a:rPr lang="en-GB" dirty="0"/>
              <a:t>Duration of benefits, less</a:t>
            </a:r>
            <a:r>
              <a:rPr lang="en-GB" baseline="0" dirty="0"/>
              <a:t> concrete than depreciation of assets. Wear and tear reduces asset value. </a:t>
            </a:r>
            <a:r>
              <a:rPr lang="en-GB" baseline="0" dirty="0" err="1"/>
              <a:t>Dep’n</a:t>
            </a:r>
            <a:r>
              <a:rPr lang="en-GB" baseline="0" dirty="0"/>
              <a:t> is like putting money aside to replace the old kit. You can’t depreciate a benefit in the same way. They retain their value until supplanted by something better. </a:t>
            </a:r>
          </a:p>
          <a:p>
            <a:r>
              <a:rPr lang="en-GB" baseline="0" dirty="0"/>
              <a:t>A benefit is a benefit while its owner says it is. You could say it gets measured as long as someone with sufficient clout wants it measured. When they’ve lost interest, stop. From an audit point of view, you might have to remind them of their responsibilities and why they ought to stay interested.</a:t>
            </a:r>
          </a:p>
          <a:p>
            <a:endParaRPr lang="en-GB" baseline="0" dirty="0"/>
          </a:p>
          <a:p>
            <a:r>
              <a:rPr lang="en-GB" baseline="0" dirty="0"/>
              <a:t>This brings me back to the handover. Two of the dumb questions for every project are “Who’s it really for? What do they actually want?” An internally funded project can hand over neatly to BAU. Once there are external stakeholders then we have to give them what they want. In a commercial world, again it’s relatively easy. You just pay back the bank loan, or hand over the dividend. In the public sector, your external investor wants evidence that they have spent public money wisely. That’s why we end up tracking benefits every quarter for ten years. We need to think this through properly and come up with a better way.</a:t>
            </a:r>
          </a:p>
          <a:p>
            <a:endParaRPr lang="en-GB" baseline="0" dirty="0"/>
          </a:p>
          <a:p>
            <a:r>
              <a:rPr lang="en-GB" baseline="0" dirty="0"/>
              <a:t>Time and effort, the big issue. The cost of measurement has to be outweighed by the potential loss if it didn’t happen. If you are just observing a well-oiled machine churning out the goods then the measurement cost is too high to justify. However, if everyone downs tools when your back is turned then it pays to keep watching them.</a:t>
            </a:r>
          </a:p>
          <a:p>
            <a:r>
              <a:rPr lang="en-GB" baseline="0" dirty="0"/>
              <a:t>If tracking is a tick-box exercise then quality will be doubtful. The bosses have lost interest and the reports are just being produced by one side and filed by the other then they become an un-necessary expense.</a:t>
            </a:r>
          </a:p>
          <a:p>
            <a:r>
              <a:rPr lang="en-GB" baseline="0" dirty="0"/>
              <a:t>Which brings me to carrots and sticks. How do we keep the right people interested? Tracking ought to provide input to future decisions. So what intrinsic and concrete motivations can we apply to keep tracking and management relevant and useful? Memoranda of Understanding look impressive but aren’t much use if they are not enforced. Sanctions are likely to hurt the wrong people, fine the Authority and it’s the citizens who feel the cuts. Find a way to price up the tracking exercise in the business case so the time and effort are justified with a worthwhile </a:t>
            </a:r>
            <a:r>
              <a:rPr lang="en-GB" baseline="0" dirty="0" err="1"/>
              <a:t>RoI</a:t>
            </a:r>
            <a:r>
              <a:rPr lang="en-GB" baseline="0" dirty="0"/>
              <a:t> of their own (easier said than done). </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340770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BB8B-78C8-4917-A568-F208262ED60E}" type="slidenum">
              <a:rPr lang="en-US" altLang="en-US"/>
              <a:pPr/>
              <a:t>8</a:t>
            </a:fld>
            <a:endParaRPr lang="en-US" altLang="en-US"/>
          </a:p>
        </p:txBody>
      </p:sp>
      <p:sp>
        <p:nvSpPr>
          <p:cNvPr id="83970" name="Rectangle 2"/>
          <p:cNvSpPr>
            <a:spLocks noGrp="1" noRot="1" noChangeAspect="1" noChangeArrowheads="1" noTextEdit="1"/>
          </p:cNvSpPr>
          <p:nvPr>
            <p:ph type="sldImg"/>
          </p:nvPr>
        </p:nvSpPr>
        <p:spPr>
          <a:xfrm>
            <a:off x="130175" y="763588"/>
            <a:ext cx="6770688" cy="3810000"/>
          </a:xfrm>
          <a:ln/>
        </p:spPr>
      </p:sp>
      <p:sp>
        <p:nvSpPr>
          <p:cNvPr id="83971" name="Rectangle 3"/>
          <p:cNvSpPr>
            <a:spLocks noGrp="1" noChangeArrowheads="1"/>
          </p:cNvSpPr>
          <p:nvPr>
            <p:ph type="body" idx="1"/>
          </p:nvPr>
        </p:nvSpPr>
        <p:spPr/>
        <p:txBody>
          <a:bodyPr/>
          <a:lstStyle/>
          <a:p>
            <a:r>
              <a:rPr lang="en-GB" altLang="en-US" dirty="0"/>
              <a:t>If time allows, a formal method from BM. Measurement Plan developed from Cranfield.</a:t>
            </a:r>
          </a:p>
          <a:p>
            <a:endParaRPr lang="en-GB" altLang="en-US" dirty="0"/>
          </a:p>
          <a:p>
            <a:r>
              <a:rPr lang="en-GB" altLang="en-US" dirty="0"/>
              <a:t>A benefits driven approach focuses on measuring and tracking the progress of benefits realised, rather than project activity, to ensure that projects achieve what they set out to do. Benefits must be measured (or at the very least observed) if they are to be realised. The Benefits Measurement Plan will identify the measurement tasks to be carried out, when they should be able to demonstrate a benefit is being realised and when benefits reviews should be conducted.</a:t>
            </a:r>
          </a:p>
          <a:p>
            <a:r>
              <a:rPr lang="en-GB" altLang="en-US" dirty="0"/>
              <a:t>This Measurement Plan maps onto the Prince2 process CS2 Assessing Progress and the role(s) of project assurance.</a:t>
            </a:r>
          </a:p>
          <a:p>
            <a:r>
              <a:rPr lang="en-GB" altLang="en-US" dirty="0"/>
              <a:t>A benefit cannot be claimed if there is no proof that it has occurred. The Measurement Plan records and reports on the progress towards benefits realisation. It starts by collating all the measurement fields from the benefits profiles. These are then sorted into common categories and expanded with more detailed measurement requirements and activity.</a:t>
            </a:r>
          </a:p>
        </p:txBody>
      </p:sp>
    </p:spTree>
    <p:extLst>
      <p:ext uri="{BB962C8B-B14F-4D97-AF65-F5344CB8AC3E}">
        <p14:creationId xmlns:p14="http://schemas.microsoft.com/office/powerpoint/2010/main" val="18739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C801D-E689-4E2B-BC26-32DE729E498E}" type="slidenum">
              <a:rPr lang="en-US" altLang="en-US"/>
              <a:pPr/>
              <a:t>9</a:t>
            </a:fld>
            <a:endParaRPr lang="en-US" altLang="en-US"/>
          </a:p>
        </p:txBody>
      </p:sp>
      <p:sp>
        <p:nvSpPr>
          <p:cNvPr id="86018" name="Rectangle 2"/>
          <p:cNvSpPr>
            <a:spLocks noGrp="1" noRot="1" noChangeAspect="1" noChangeArrowheads="1" noTextEdit="1"/>
          </p:cNvSpPr>
          <p:nvPr>
            <p:ph type="sldImg"/>
          </p:nvPr>
        </p:nvSpPr>
        <p:spPr>
          <a:xfrm>
            <a:off x="130175" y="763588"/>
            <a:ext cx="6770688" cy="3810000"/>
          </a:xfrm>
          <a:ln/>
        </p:spPr>
      </p:sp>
      <p:sp>
        <p:nvSpPr>
          <p:cNvPr id="86019" name="Rectangle 3"/>
          <p:cNvSpPr>
            <a:spLocks noGrp="1" noChangeArrowheads="1"/>
          </p:cNvSpPr>
          <p:nvPr>
            <p:ph type="body" idx="1"/>
          </p:nvPr>
        </p:nvSpPr>
        <p:spPr/>
        <p:txBody>
          <a:bodyPr/>
          <a:lstStyle/>
          <a:p>
            <a:pPr>
              <a:lnSpc>
                <a:spcPct val="80000"/>
              </a:lnSpc>
            </a:pPr>
            <a:r>
              <a:rPr lang="en-GB" altLang="en-US" sz="1000" dirty="0"/>
              <a:t>Measurement Profile</a:t>
            </a:r>
          </a:p>
          <a:p>
            <a:pPr>
              <a:lnSpc>
                <a:spcPct val="80000"/>
              </a:lnSpc>
            </a:pPr>
            <a:r>
              <a:rPr lang="en-GB" altLang="en-US" sz="1000" dirty="0"/>
              <a:t>This is a separate document from the Benefit Profile.</a:t>
            </a:r>
          </a:p>
          <a:p>
            <a:pPr>
              <a:lnSpc>
                <a:spcPct val="80000"/>
              </a:lnSpc>
            </a:pPr>
            <a:endParaRPr lang="en-GB" altLang="en-US" sz="1000" dirty="0"/>
          </a:p>
          <a:p>
            <a:pPr>
              <a:lnSpc>
                <a:spcPct val="80000"/>
              </a:lnSpc>
            </a:pPr>
            <a:r>
              <a:rPr lang="en-GB" altLang="en-US" sz="1000" dirty="0"/>
              <a:t>Benefit Identifier (unique ref no. or short description from BDN) </a:t>
            </a:r>
          </a:p>
          <a:p>
            <a:pPr>
              <a:lnSpc>
                <a:spcPct val="80000"/>
              </a:lnSpc>
            </a:pPr>
            <a:r>
              <a:rPr lang="en-GB" altLang="en-US" sz="1000" dirty="0"/>
              <a:t>Benefit Owner</a:t>
            </a:r>
          </a:p>
          <a:p>
            <a:pPr>
              <a:lnSpc>
                <a:spcPct val="80000"/>
              </a:lnSpc>
            </a:pPr>
            <a:r>
              <a:rPr lang="en-GB" altLang="en-US" sz="1000" dirty="0"/>
              <a:t>Predicted value</a:t>
            </a:r>
          </a:p>
          <a:p>
            <a:pPr>
              <a:lnSpc>
                <a:spcPct val="80000"/>
              </a:lnSpc>
            </a:pPr>
            <a:r>
              <a:rPr lang="en-GB" altLang="en-US" sz="1000" dirty="0"/>
              <a:t>Delivery timescale</a:t>
            </a:r>
          </a:p>
          <a:p>
            <a:pPr>
              <a:lnSpc>
                <a:spcPct val="80000"/>
              </a:lnSpc>
            </a:pPr>
            <a:r>
              <a:rPr lang="en-GB" altLang="en-US" sz="1000" dirty="0"/>
              <a:t>Measurement Dependency (pre-conditions for measurement, e.g. ethics committee approval)</a:t>
            </a:r>
          </a:p>
          <a:p>
            <a:pPr>
              <a:lnSpc>
                <a:spcPct val="80000"/>
              </a:lnSpc>
            </a:pPr>
            <a:r>
              <a:rPr lang="en-GB" altLang="en-US" sz="1000" dirty="0"/>
              <a:t>Baseline measurement (if one needs to be made)</a:t>
            </a:r>
            <a:endParaRPr lang="en-GB" altLang="en-US" sz="1000" b="1" u="sng" dirty="0"/>
          </a:p>
          <a:p>
            <a:pPr>
              <a:lnSpc>
                <a:spcPct val="80000"/>
              </a:lnSpc>
            </a:pPr>
            <a:r>
              <a:rPr lang="en-GB" altLang="en-US" sz="1000" b="1" u="sng" dirty="0"/>
              <a:t>Outcome Measures</a:t>
            </a:r>
            <a:r>
              <a:rPr lang="en-GB" altLang="en-US" sz="1000" dirty="0"/>
              <a:t>: </a:t>
            </a:r>
          </a:p>
          <a:p>
            <a:pPr>
              <a:lnSpc>
                <a:spcPct val="80000"/>
              </a:lnSpc>
            </a:pPr>
            <a:r>
              <a:rPr lang="en-GB" altLang="en-US" sz="1000" dirty="0"/>
              <a:t>Outcome used as lead indicator (Y/N)?</a:t>
            </a:r>
          </a:p>
          <a:p>
            <a:pPr>
              <a:lnSpc>
                <a:spcPct val="80000"/>
              </a:lnSpc>
            </a:pPr>
            <a:r>
              <a:rPr lang="en-GB" altLang="en-US" sz="1000" dirty="0"/>
              <a:t>Measurement Process (the type of measurement to be carried out, e.g. system report, process review or stakeholder survey)</a:t>
            </a:r>
          </a:p>
          <a:p>
            <a:pPr>
              <a:lnSpc>
                <a:spcPct val="80000"/>
              </a:lnSpc>
            </a:pPr>
            <a:r>
              <a:rPr lang="en-GB" altLang="en-US" sz="1000" dirty="0"/>
              <a:t>Trigger Event (what will determine when the measurement should begin, e.g. system go-live, start of new Financial Year)</a:t>
            </a:r>
          </a:p>
          <a:p>
            <a:pPr>
              <a:lnSpc>
                <a:spcPct val="80000"/>
              </a:lnSpc>
            </a:pPr>
            <a:r>
              <a:rPr lang="en-GB" altLang="en-US" sz="1000" dirty="0"/>
              <a:t>Collection Frequency (how often data is to be collected)</a:t>
            </a:r>
          </a:p>
          <a:p>
            <a:pPr>
              <a:lnSpc>
                <a:spcPct val="80000"/>
              </a:lnSpc>
            </a:pPr>
            <a:r>
              <a:rPr lang="en-GB" altLang="en-US" sz="1000" dirty="0"/>
              <a:t>Collection Timescale (how long the measurements should be made)</a:t>
            </a:r>
          </a:p>
          <a:p>
            <a:pPr>
              <a:lnSpc>
                <a:spcPct val="80000"/>
              </a:lnSpc>
            </a:pPr>
            <a:r>
              <a:rPr lang="en-GB" altLang="en-US" sz="1000" dirty="0"/>
              <a:t>Collector (who will be responsible for collecting and storing the data)</a:t>
            </a:r>
          </a:p>
          <a:p>
            <a:pPr>
              <a:lnSpc>
                <a:spcPct val="80000"/>
              </a:lnSpc>
            </a:pPr>
            <a:r>
              <a:rPr lang="en-GB" altLang="en-US" sz="1000" dirty="0"/>
              <a:t>Data Storage (how the results of the measurement will be collected and stored)</a:t>
            </a:r>
          </a:p>
          <a:p>
            <a:pPr>
              <a:lnSpc>
                <a:spcPct val="80000"/>
              </a:lnSpc>
            </a:pPr>
            <a:r>
              <a:rPr lang="en-GB" altLang="en-US" sz="1000" dirty="0"/>
              <a:t>Reports (how reports are produced, who receives them and the actions they should take)</a:t>
            </a:r>
            <a:endParaRPr lang="en-GB" altLang="en-US" sz="1000" b="1" u="sng" dirty="0"/>
          </a:p>
          <a:p>
            <a:pPr>
              <a:lnSpc>
                <a:spcPct val="80000"/>
              </a:lnSpc>
            </a:pPr>
            <a:r>
              <a:rPr lang="en-GB" altLang="en-US" sz="1000" b="1" u="sng" dirty="0"/>
              <a:t>Benefit Measures</a:t>
            </a:r>
            <a:r>
              <a:rPr lang="en-GB" altLang="en-US" sz="1000" dirty="0"/>
              <a:t>: </a:t>
            </a:r>
          </a:p>
          <a:p>
            <a:pPr>
              <a:lnSpc>
                <a:spcPct val="80000"/>
              </a:lnSpc>
            </a:pPr>
            <a:r>
              <a:rPr lang="en-GB" altLang="en-US" sz="1000" dirty="0"/>
              <a:t>Measurement Process (the type of measurement to be carried out, e.g. system report, process review or stakeholder survey)</a:t>
            </a:r>
          </a:p>
          <a:p>
            <a:pPr>
              <a:lnSpc>
                <a:spcPct val="80000"/>
              </a:lnSpc>
            </a:pPr>
            <a:r>
              <a:rPr lang="en-GB" altLang="en-US" sz="1000" dirty="0"/>
              <a:t>Trigger Event (what will determine when the measurement should begin, e.g. system go-live, start of new Financial Year)</a:t>
            </a:r>
          </a:p>
          <a:p>
            <a:pPr>
              <a:lnSpc>
                <a:spcPct val="80000"/>
              </a:lnSpc>
            </a:pPr>
            <a:r>
              <a:rPr lang="en-GB" altLang="en-US" sz="1000" dirty="0"/>
              <a:t>Collection Frequency (how often data is to be collected)</a:t>
            </a:r>
          </a:p>
          <a:p>
            <a:pPr>
              <a:lnSpc>
                <a:spcPct val="80000"/>
              </a:lnSpc>
            </a:pPr>
            <a:r>
              <a:rPr lang="en-GB" altLang="en-US" sz="1000" dirty="0"/>
              <a:t>Collection Timescale (how long the measurements should be made)</a:t>
            </a:r>
          </a:p>
          <a:p>
            <a:pPr>
              <a:lnSpc>
                <a:spcPct val="80000"/>
              </a:lnSpc>
            </a:pPr>
            <a:r>
              <a:rPr lang="en-GB" altLang="en-US" sz="1000" dirty="0"/>
              <a:t>Collector (who will be responsible for collecting and storing the data)</a:t>
            </a:r>
          </a:p>
          <a:p>
            <a:pPr>
              <a:lnSpc>
                <a:spcPct val="80000"/>
              </a:lnSpc>
            </a:pPr>
            <a:r>
              <a:rPr lang="en-GB" altLang="en-US" sz="1000" dirty="0"/>
              <a:t>Data Storage (how the results of the measurement will be collected and stored</a:t>
            </a:r>
          </a:p>
          <a:p>
            <a:pPr>
              <a:lnSpc>
                <a:spcPct val="80000"/>
              </a:lnSpc>
            </a:pPr>
            <a:r>
              <a:rPr lang="en-GB" altLang="en-US" sz="1000" dirty="0"/>
              <a:t>Reports (how reports are produced, who receives them and the actions they should take)</a:t>
            </a:r>
          </a:p>
        </p:txBody>
      </p:sp>
    </p:spTree>
    <p:extLst>
      <p:ext uri="{BB962C8B-B14F-4D97-AF65-F5344CB8AC3E}">
        <p14:creationId xmlns:p14="http://schemas.microsoft.com/office/powerpoint/2010/main" val="335830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0CF75-3010-4BFE-9470-459DDC33C1E0}" type="slidenum">
              <a:rPr lang="en-US" altLang="en-US"/>
              <a:pPr/>
              <a:t>10</a:t>
            </a:fld>
            <a:endParaRPr lang="en-US" altLang="en-US"/>
          </a:p>
        </p:txBody>
      </p:sp>
      <p:sp>
        <p:nvSpPr>
          <p:cNvPr id="97282" name="Rectangle 2"/>
          <p:cNvSpPr>
            <a:spLocks noGrp="1" noRot="1" noChangeAspect="1" noChangeArrowheads="1" noTextEdit="1"/>
          </p:cNvSpPr>
          <p:nvPr>
            <p:ph type="sldImg"/>
          </p:nvPr>
        </p:nvSpPr>
        <p:spPr>
          <a:xfrm>
            <a:off x="130175" y="763588"/>
            <a:ext cx="6770688" cy="3810000"/>
          </a:xfrm>
          <a:ln/>
        </p:spPr>
      </p:sp>
      <p:sp>
        <p:nvSpPr>
          <p:cNvPr id="97283" name="Rectangle 3"/>
          <p:cNvSpPr>
            <a:spLocks noGrp="1" noChangeArrowheads="1"/>
          </p:cNvSpPr>
          <p:nvPr>
            <p:ph type="body" idx="1"/>
          </p:nvPr>
        </p:nvSpPr>
        <p:spPr/>
        <p:txBody>
          <a:bodyPr/>
          <a:lstStyle/>
          <a:p>
            <a:r>
              <a:rPr lang="en-GB" altLang="en-US" dirty="0"/>
              <a:t>Andy Neely (Measuring Business Performance, The Economist Books, 1998) </a:t>
            </a:r>
          </a:p>
          <a:p>
            <a:r>
              <a:rPr lang="en-GB" altLang="en-US" dirty="0"/>
              <a:t>The chosen measure must be relevant to the situation.</a:t>
            </a:r>
          </a:p>
          <a:p>
            <a:r>
              <a:rPr lang="en-GB" altLang="en-US" dirty="0"/>
              <a:t>It must have a reasonable degree of causality. The business changes you make must have some impact on the item being measured.</a:t>
            </a:r>
          </a:p>
          <a:p>
            <a:r>
              <a:rPr lang="en-GB" altLang="en-US" dirty="0"/>
              <a:t>The cost of measurement in time and resources must be reasonable. There’s no point in re-investing all your savings into a measurement process.</a:t>
            </a:r>
          </a:p>
          <a:p>
            <a:endParaRPr lang="en-GB" altLang="en-US" dirty="0"/>
          </a:p>
        </p:txBody>
      </p:sp>
    </p:spTree>
    <p:extLst>
      <p:ext uri="{BB962C8B-B14F-4D97-AF65-F5344CB8AC3E}">
        <p14:creationId xmlns:p14="http://schemas.microsoft.com/office/powerpoint/2010/main" val="176707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2125"/>
            <a:ext cx="9144000" cy="1747838"/>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i="0" baseline="0">
                <a:solidFill>
                  <a:schemeClr val="tx1">
                    <a:lumMod val="65000"/>
                    <a:lumOff val="3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E274B071-70D6-481A-9F51-898F33F5A385}" type="datetimeFigureOut">
              <a:rPr lang="en-GB" smtClean="0"/>
              <a:t>13/05/2025</a:t>
            </a:fld>
            <a:endParaRPr lang="en-GB"/>
          </a:p>
        </p:txBody>
      </p:sp>
      <p:sp>
        <p:nvSpPr>
          <p:cNvPr id="6" name="Slide Number Placeholder 5"/>
          <p:cNvSpPr>
            <a:spLocks noGrp="1"/>
          </p:cNvSpPr>
          <p:nvPr>
            <p:ph type="sldNum" sz="quarter" idx="12"/>
          </p:nvPr>
        </p:nvSpPr>
        <p:spPr/>
        <p:txBody>
          <a:bodyPr/>
          <a:lstStyle/>
          <a:p>
            <a:fld id="{CDA6D8C5-3EE7-4230-8BF8-D2B8B14AB2D6}" type="slidenum">
              <a:rPr lang="en-GB" smtClean="0"/>
              <a:t>‹#›</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824183" cy="501650"/>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000" y="6483000"/>
            <a:ext cx="900000" cy="375000"/>
          </a:xfrm>
          <a:prstGeom prst="rect">
            <a:avLst/>
          </a:prstGeom>
        </p:spPr>
      </p:pic>
      <p:sp>
        <p:nvSpPr>
          <p:cNvPr id="5" name="Footer Placeholder 4"/>
          <p:cNvSpPr>
            <a:spLocks noGrp="1"/>
          </p:cNvSpPr>
          <p:nvPr>
            <p:ph type="ftr" sz="quarter" idx="11"/>
          </p:nvPr>
        </p:nvSpPr>
        <p:spPr/>
        <p:txBody>
          <a:bodyPr/>
          <a:lstStyle>
            <a:lvl1pPr>
              <a:defRPr sz="1400"/>
            </a:lvl1pPr>
          </a:lstStyle>
          <a:p>
            <a:endParaRPr lang="en-GB"/>
          </a:p>
        </p:txBody>
      </p:sp>
    </p:spTree>
    <p:extLst>
      <p:ext uri="{BB962C8B-B14F-4D97-AF65-F5344CB8AC3E}">
        <p14:creationId xmlns:p14="http://schemas.microsoft.com/office/powerpoint/2010/main" val="53928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74B071-70D6-481A-9F51-898F33F5A385}"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317550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74B071-70D6-481A-9F51-898F33F5A385}"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345144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74B071-70D6-481A-9F51-898F33F5A385}"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266924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4B071-70D6-481A-9F51-898F33F5A385}"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381500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74B071-70D6-481A-9F51-898F33F5A385}"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315737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74B071-70D6-481A-9F51-898F33F5A385}" type="datetimeFigureOut">
              <a:rPr lang="en-GB" smtClean="0"/>
              <a:t>13/05/2025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161379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74B071-70D6-481A-9F51-898F33F5A385}"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225703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4B071-70D6-481A-9F51-898F33F5A385}" type="datetimeFigureOut">
              <a:rPr lang="en-GB" smtClean="0"/>
              <a:t>13/05/2025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407120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74B071-70D6-481A-9F51-898F33F5A385}"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408781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74B071-70D6-481A-9F51-898F33F5A385}"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A6D8C5-3EE7-4230-8BF8-D2B8B14AB2D6}" type="slidenum">
              <a:rPr lang="en-GB" smtClean="0"/>
              <a:t>‹#›</a:t>
            </a:fld>
            <a:endParaRPr lang="en-GB"/>
          </a:p>
        </p:txBody>
      </p:sp>
    </p:spTree>
    <p:extLst>
      <p:ext uri="{BB962C8B-B14F-4D97-AF65-F5344CB8AC3E}">
        <p14:creationId xmlns:p14="http://schemas.microsoft.com/office/powerpoint/2010/main" val="21899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1" y="2"/>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 y="6356352"/>
            <a:ext cx="1057275" cy="365125"/>
          </a:xfrm>
          <a:prstGeom prst="rect">
            <a:avLst/>
          </a:prstGeom>
        </p:spPr>
        <p:txBody>
          <a:bodyPr vert="horz" lIns="91440" tIns="45720" rIns="91440" bIns="45720" rtlCol="0" anchor="ctr"/>
          <a:lstStyle>
            <a:lvl1pPr algn="l">
              <a:defRPr sz="900" b="1">
                <a:solidFill>
                  <a:srgbClr val="000050"/>
                </a:solidFill>
                <a:latin typeface="Arial" panose="020B0604020202020204" pitchFamily="34" charset="0"/>
                <a:cs typeface="Arial" panose="020B0604020202020204" pitchFamily="34" charset="0"/>
              </a:defRPr>
            </a:lvl1pPr>
          </a:lstStyle>
          <a:p>
            <a:fld id="{E274B071-70D6-481A-9F51-898F33F5A385}" type="datetimeFigureOut">
              <a:rPr lang="en-GB" smtClean="0"/>
              <a:t>13/05/2025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1">
                <a:solidFill>
                  <a:srgbClr val="000050"/>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11734802" y="6350002"/>
            <a:ext cx="457199" cy="365125"/>
          </a:xfrm>
          <a:prstGeom prst="rect">
            <a:avLst/>
          </a:prstGeom>
        </p:spPr>
        <p:txBody>
          <a:bodyPr vert="horz" lIns="91440" tIns="45720" rIns="91440" bIns="45720" rtlCol="0" anchor="ctr"/>
          <a:lstStyle>
            <a:lvl1pPr algn="r">
              <a:defRPr sz="900" b="1">
                <a:solidFill>
                  <a:srgbClr val="000050"/>
                </a:solidFill>
                <a:latin typeface="Arial" panose="020B0604020202020204" pitchFamily="34" charset="0"/>
                <a:cs typeface="Arial" panose="020B0604020202020204" pitchFamily="34" charset="0"/>
              </a:defRPr>
            </a:lvl1pPr>
          </a:lstStyle>
          <a:p>
            <a:fld id="{CDA6D8C5-3EE7-4230-8BF8-D2B8B14AB2D6}" type="slidenum">
              <a:rPr lang="en-GB" smtClean="0"/>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 y="0"/>
            <a:ext cx="1920857" cy="796500"/>
          </a:xfrm>
          <a:prstGeom prst="rect">
            <a:avLst/>
          </a:prstGeom>
        </p:spPr>
      </p:pic>
    </p:spTree>
    <p:extLst>
      <p:ext uri="{BB962C8B-B14F-4D97-AF65-F5344CB8AC3E}">
        <p14:creationId xmlns:p14="http://schemas.microsoft.com/office/powerpoint/2010/main" val="67624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60C7-4E7C-43DB-950E-657BE64FDBF8}"/>
              </a:ext>
            </a:extLst>
          </p:cNvPr>
          <p:cNvSpPr>
            <a:spLocks noGrp="1"/>
          </p:cNvSpPr>
          <p:nvPr>
            <p:ph type="ctrTitle"/>
          </p:nvPr>
        </p:nvSpPr>
        <p:spPr/>
        <p:txBody>
          <a:bodyPr/>
          <a:lstStyle/>
          <a:p>
            <a:r>
              <a:rPr lang="en-GB" dirty="0"/>
              <a:t>After the dust has settled</a:t>
            </a:r>
          </a:p>
        </p:txBody>
      </p:sp>
      <p:sp>
        <p:nvSpPr>
          <p:cNvPr id="3" name="Subtitle 2">
            <a:extLst>
              <a:ext uri="{FF2B5EF4-FFF2-40B4-BE49-F238E27FC236}">
                <a16:creationId xmlns:a16="http://schemas.microsoft.com/office/drawing/2014/main" id="{E3F10768-271E-4BBA-87AE-CCB2B5FEA70B}"/>
              </a:ext>
            </a:extLst>
          </p:cNvPr>
          <p:cNvSpPr>
            <a:spLocks noGrp="1"/>
          </p:cNvSpPr>
          <p:nvPr>
            <p:ph type="subTitle" idx="1"/>
          </p:nvPr>
        </p:nvSpPr>
        <p:spPr>
          <a:xfrm>
            <a:off x="1524000" y="3625042"/>
            <a:ext cx="9144000" cy="1655762"/>
          </a:xfrm>
        </p:spPr>
        <p:txBody>
          <a:bodyPr/>
          <a:lstStyle/>
          <a:p>
            <a:r>
              <a:rPr lang="en-GB" dirty="0"/>
              <a:t>Managing benefits in the long-term</a:t>
            </a:r>
          </a:p>
        </p:txBody>
      </p:sp>
    </p:spTree>
    <p:extLst>
      <p:ext uri="{BB962C8B-B14F-4D97-AF65-F5344CB8AC3E}">
        <p14:creationId xmlns:p14="http://schemas.microsoft.com/office/powerpoint/2010/main" val="42863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19600" y="0"/>
            <a:ext cx="8920357" cy="1116000"/>
          </a:xfrm>
        </p:spPr>
        <p:txBody>
          <a:bodyPr/>
          <a:lstStyle/>
          <a:p>
            <a:r>
              <a:rPr lang="en-GB" altLang="en-US" dirty="0"/>
              <a:t>Appropriate Measures</a:t>
            </a:r>
          </a:p>
        </p:txBody>
      </p:sp>
      <p:sp>
        <p:nvSpPr>
          <p:cNvPr id="96259" name="Rectangle 3"/>
          <p:cNvSpPr>
            <a:spLocks noGrp="1" noChangeArrowheads="1"/>
          </p:cNvSpPr>
          <p:nvPr>
            <p:ph type="body" idx="4294967295"/>
          </p:nvPr>
        </p:nvSpPr>
        <p:spPr>
          <a:xfrm>
            <a:off x="920059" y="2410437"/>
            <a:ext cx="10351883" cy="3563105"/>
          </a:xfrm>
          <a:prstGeom prst="rect">
            <a:avLst/>
          </a:prstGeom>
          <a:noFill/>
          <a:ln/>
        </p:spPr>
        <p:txBody>
          <a:bodyPr>
            <a:normAutofit/>
          </a:bodyPr>
          <a:lstStyle/>
          <a:p>
            <a:r>
              <a:rPr lang="en-GB" altLang="en-US" sz="3200" dirty="0">
                <a:solidFill>
                  <a:srgbClr val="424D58"/>
                </a:solidFill>
              </a:rPr>
              <a:t>Relevance</a:t>
            </a:r>
          </a:p>
          <a:p>
            <a:r>
              <a:rPr lang="en-GB" altLang="en-US" sz="3200" dirty="0">
                <a:solidFill>
                  <a:srgbClr val="424D58"/>
                </a:solidFill>
              </a:rPr>
              <a:t>Causality</a:t>
            </a:r>
          </a:p>
          <a:p>
            <a:r>
              <a:rPr lang="en-GB" altLang="en-US" sz="3200" dirty="0">
                <a:solidFill>
                  <a:srgbClr val="424D58"/>
                </a:solidFill>
              </a:rPr>
              <a:t>Cost of Measurement</a:t>
            </a:r>
          </a:p>
          <a:p>
            <a:pPr lvl="2"/>
            <a:r>
              <a:rPr lang="en-GB" altLang="en-US" sz="2800" dirty="0">
                <a:solidFill>
                  <a:srgbClr val="424D58"/>
                </a:solidFill>
              </a:rPr>
              <a:t>Andy Neely, Measuring Business Performance,1998</a:t>
            </a:r>
          </a:p>
          <a:p>
            <a:endParaRPr lang="en-GB" altLang="en-US" sz="2800" dirty="0">
              <a:solidFill>
                <a:srgbClr val="424D58"/>
              </a:solidFill>
            </a:endParaRPr>
          </a:p>
          <a:p>
            <a:endParaRPr lang="en-GB" altLang="en-US" sz="3200" dirty="0">
              <a:solidFill>
                <a:srgbClr val="424D58"/>
              </a:solidFill>
            </a:endParaRPr>
          </a:p>
        </p:txBody>
      </p:sp>
    </p:spTree>
    <p:extLst>
      <p:ext uri="{BB962C8B-B14F-4D97-AF65-F5344CB8AC3E}">
        <p14:creationId xmlns:p14="http://schemas.microsoft.com/office/powerpoint/2010/main" val="80749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19600" y="0"/>
            <a:ext cx="9000000" cy="1116000"/>
          </a:xfrm>
        </p:spPr>
        <p:txBody>
          <a:bodyPr/>
          <a:lstStyle/>
          <a:p>
            <a:r>
              <a:rPr lang="en-GB" altLang="en-US" dirty="0"/>
              <a:t>Reasons for measurement</a:t>
            </a:r>
          </a:p>
        </p:txBody>
      </p:sp>
      <p:sp>
        <p:nvSpPr>
          <p:cNvPr id="98307" name="Rectangle 3"/>
          <p:cNvSpPr>
            <a:spLocks noGrp="1" noChangeArrowheads="1"/>
          </p:cNvSpPr>
          <p:nvPr>
            <p:ph type="body" idx="4294967295"/>
          </p:nvPr>
        </p:nvSpPr>
        <p:spPr>
          <a:xfrm>
            <a:off x="920059" y="2031159"/>
            <a:ext cx="10351883" cy="3942381"/>
          </a:xfrm>
          <a:prstGeom prst="rect">
            <a:avLst/>
          </a:prstGeom>
          <a:noFill/>
          <a:ln/>
        </p:spPr>
        <p:txBody>
          <a:bodyPr>
            <a:normAutofit/>
          </a:bodyPr>
          <a:lstStyle/>
          <a:p>
            <a:r>
              <a:rPr lang="en-GB" altLang="en-US" sz="3200" dirty="0">
                <a:solidFill>
                  <a:srgbClr val="424D58"/>
                </a:solidFill>
              </a:rPr>
              <a:t>Check Position</a:t>
            </a:r>
          </a:p>
          <a:p>
            <a:r>
              <a:rPr lang="en-GB" altLang="en-US" sz="3200" dirty="0">
                <a:solidFill>
                  <a:srgbClr val="424D58"/>
                </a:solidFill>
              </a:rPr>
              <a:t>Communicate Position</a:t>
            </a:r>
          </a:p>
          <a:p>
            <a:r>
              <a:rPr lang="en-GB" altLang="en-US" sz="3200" dirty="0">
                <a:solidFill>
                  <a:srgbClr val="424D58"/>
                </a:solidFill>
              </a:rPr>
              <a:t>Confirm Priorities</a:t>
            </a:r>
          </a:p>
          <a:p>
            <a:r>
              <a:rPr lang="en-GB" altLang="en-US" sz="3200" dirty="0">
                <a:solidFill>
                  <a:srgbClr val="424D58"/>
                </a:solidFill>
              </a:rPr>
              <a:t>Compel Progress</a:t>
            </a:r>
          </a:p>
          <a:p>
            <a:endParaRPr lang="en-GB" altLang="en-US" sz="3200" dirty="0">
              <a:solidFill>
                <a:srgbClr val="424D58"/>
              </a:solidFill>
            </a:endParaRPr>
          </a:p>
        </p:txBody>
      </p:sp>
    </p:spTree>
    <p:extLst>
      <p:ext uri="{BB962C8B-B14F-4D97-AF65-F5344CB8AC3E}">
        <p14:creationId xmlns:p14="http://schemas.microsoft.com/office/powerpoint/2010/main" val="408706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019600" y="0"/>
            <a:ext cx="9000000" cy="1116000"/>
          </a:xfrm>
        </p:spPr>
        <p:txBody>
          <a:bodyPr/>
          <a:lstStyle/>
          <a:p>
            <a:r>
              <a:rPr lang="en-GB" altLang="en-US" dirty="0"/>
              <a:t>Roles of measurement</a:t>
            </a:r>
          </a:p>
        </p:txBody>
      </p:sp>
      <p:sp>
        <p:nvSpPr>
          <p:cNvPr id="99331" name="Rectangle 3"/>
          <p:cNvSpPr>
            <a:spLocks noGrp="1" noChangeArrowheads="1"/>
          </p:cNvSpPr>
          <p:nvPr>
            <p:ph type="body" idx="4294967295"/>
          </p:nvPr>
        </p:nvSpPr>
        <p:spPr>
          <a:xfrm>
            <a:off x="920059" y="2246108"/>
            <a:ext cx="10351883" cy="3727433"/>
          </a:xfrm>
          <a:prstGeom prst="rect">
            <a:avLst/>
          </a:prstGeom>
          <a:noFill/>
          <a:ln/>
        </p:spPr>
        <p:txBody>
          <a:bodyPr>
            <a:normAutofit/>
          </a:bodyPr>
          <a:lstStyle/>
          <a:p>
            <a:r>
              <a:rPr lang="en-GB" altLang="en-US" sz="3200" dirty="0">
                <a:solidFill>
                  <a:srgbClr val="424D58"/>
                </a:solidFill>
              </a:rPr>
              <a:t>Comply</a:t>
            </a:r>
          </a:p>
          <a:p>
            <a:r>
              <a:rPr lang="en-GB" altLang="en-US" sz="3200" dirty="0">
                <a:solidFill>
                  <a:srgbClr val="424D58"/>
                </a:solidFill>
              </a:rPr>
              <a:t>Check</a:t>
            </a:r>
          </a:p>
          <a:p>
            <a:r>
              <a:rPr lang="en-GB" altLang="en-US" sz="3200" dirty="0">
                <a:solidFill>
                  <a:srgbClr val="424D58"/>
                </a:solidFill>
              </a:rPr>
              <a:t>Challenge</a:t>
            </a:r>
          </a:p>
          <a:p>
            <a:pPr>
              <a:buFontTx/>
              <a:buNone/>
            </a:pPr>
            <a:endParaRPr lang="en-GB" altLang="en-US" sz="3200" dirty="0">
              <a:solidFill>
                <a:srgbClr val="424D58"/>
              </a:solidFill>
            </a:endParaRPr>
          </a:p>
        </p:txBody>
      </p:sp>
    </p:spTree>
    <p:extLst>
      <p:ext uri="{BB962C8B-B14F-4D97-AF65-F5344CB8AC3E}">
        <p14:creationId xmlns:p14="http://schemas.microsoft.com/office/powerpoint/2010/main" val="337504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019600" y="0"/>
            <a:ext cx="9000000" cy="1116000"/>
          </a:xfrm>
        </p:spPr>
        <p:txBody>
          <a:bodyPr/>
          <a:lstStyle/>
          <a:p>
            <a:r>
              <a:rPr lang="en-GB" altLang="en-US" dirty="0"/>
              <a:t>Potential for Further Benefits </a:t>
            </a:r>
          </a:p>
        </p:txBody>
      </p:sp>
      <p:sp>
        <p:nvSpPr>
          <p:cNvPr id="94211" name="Rectangle 3"/>
          <p:cNvSpPr>
            <a:spLocks noGrp="1" noChangeArrowheads="1"/>
          </p:cNvSpPr>
          <p:nvPr>
            <p:ph type="body" idx="4294967295"/>
          </p:nvPr>
        </p:nvSpPr>
        <p:spPr>
          <a:xfrm>
            <a:off x="920059" y="1628802"/>
            <a:ext cx="10351883" cy="4289943"/>
          </a:xfrm>
          <a:prstGeom prst="rect">
            <a:avLst/>
          </a:prstGeom>
          <a:noFill/>
          <a:ln/>
        </p:spPr>
        <p:txBody>
          <a:bodyPr>
            <a:normAutofit fontScale="92500" lnSpcReduction="10000"/>
          </a:bodyPr>
          <a:lstStyle/>
          <a:p>
            <a:pPr>
              <a:lnSpc>
                <a:spcPct val="90000"/>
              </a:lnSpc>
            </a:pPr>
            <a:r>
              <a:rPr lang="en-GB" altLang="en-US" sz="3200" dirty="0">
                <a:solidFill>
                  <a:srgbClr val="424D58"/>
                </a:solidFill>
              </a:rPr>
              <a:t>Benefits Management is an iterative process </a:t>
            </a:r>
          </a:p>
          <a:p>
            <a:pPr>
              <a:lnSpc>
                <a:spcPct val="90000"/>
              </a:lnSpc>
            </a:pPr>
            <a:r>
              <a:rPr lang="en-GB" altLang="en-US" sz="3200" dirty="0">
                <a:solidFill>
                  <a:srgbClr val="424D58"/>
                </a:solidFill>
              </a:rPr>
              <a:t>Post Project Review after a suitable bedding-in period of live service </a:t>
            </a:r>
          </a:p>
          <a:p>
            <a:pPr>
              <a:lnSpc>
                <a:spcPct val="90000"/>
              </a:lnSpc>
            </a:pPr>
            <a:r>
              <a:rPr lang="en-GB" altLang="en-US" sz="3200" dirty="0">
                <a:solidFill>
                  <a:srgbClr val="424D58"/>
                </a:solidFill>
              </a:rPr>
              <a:t>Questions: </a:t>
            </a:r>
          </a:p>
          <a:p>
            <a:pPr lvl="1">
              <a:lnSpc>
                <a:spcPct val="90000"/>
              </a:lnSpc>
            </a:pPr>
            <a:r>
              <a:rPr lang="en-GB" altLang="en-US" sz="2667" dirty="0">
                <a:solidFill>
                  <a:srgbClr val="424D58"/>
                </a:solidFill>
              </a:rPr>
              <a:t>What effects have we now got, relative to the previous situation? </a:t>
            </a:r>
          </a:p>
          <a:p>
            <a:pPr lvl="1">
              <a:lnSpc>
                <a:spcPct val="90000"/>
              </a:lnSpc>
            </a:pPr>
            <a:r>
              <a:rPr lang="en-GB" altLang="en-US" sz="2667" dirty="0">
                <a:solidFill>
                  <a:srgbClr val="424D58"/>
                </a:solidFill>
              </a:rPr>
              <a:t>Are we getting the benefits? </a:t>
            </a:r>
          </a:p>
          <a:p>
            <a:pPr lvl="1">
              <a:lnSpc>
                <a:spcPct val="90000"/>
              </a:lnSpc>
            </a:pPr>
            <a:r>
              <a:rPr lang="en-GB" altLang="en-US" sz="2667" dirty="0">
                <a:solidFill>
                  <a:srgbClr val="424D58"/>
                </a:solidFill>
              </a:rPr>
              <a:t>What further benefits can we now get? </a:t>
            </a:r>
          </a:p>
          <a:p>
            <a:pPr lvl="1">
              <a:lnSpc>
                <a:spcPct val="90000"/>
              </a:lnSpc>
            </a:pPr>
            <a:r>
              <a:rPr lang="en-GB" altLang="en-US" sz="2667" dirty="0">
                <a:solidFill>
                  <a:srgbClr val="424D58"/>
                </a:solidFill>
              </a:rPr>
              <a:t>What further actions are necessary to get the potential benefits?</a:t>
            </a:r>
          </a:p>
          <a:p>
            <a:pPr>
              <a:lnSpc>
                <a:spcPct val="90000"/>
              </a:lnSpc>
            </a:pPr>
            <a:r>
              <a:rPr lang="en-GB" altLang="en-US" sz="3193" dirty="0">
                <a:solidFill>
                  <a:srgbClr val="424D58"/>
                </a:solidFill>
              </a:rPr>
              <a:t>The output from the review is the input to the next round of benefits identification</a:t>
            </a:r>
          </a:p>
        </p:txBody>
      </p:sp>
    </p:spTree>
    <p:extLst>
      <p:ext uri="{BB962C8B-B14F-4D97-AF65-F5344CB8AC3E}">
        <p14:creationId xmlns:p14="http://schemas.microsoft.com/office/powerpoint/2010/main" val="147992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BB1A2-D47B-4CCA-A53B-C81BE5683585}"/>
              </a:ext>
            </a:extLst>
          </p:cNvPr>
          <p:cNvSpPr>
            <a:spLocks noGrp="1"/>
          </p:cNvSpPr>
          <p:nvPr>
            <p:ph type="title"/>
          </p:nvPr>
        </p:nvSpPr>
        <p:spPr/>
        <p:txBody>
          <a:bodyPr/>
          <a:lstStyle/>
          <a:p>
            <a:r>
              <a:rPr lang="en-GB" dirty="0"/>
              <a:t>Discussion</a:t>
            </a:r>
          </a:p>
        </p:txBody>
      </p:sp>
      <p:sp>
        <p:nvSpPr>
          <p:cNvPr id="5" name="Text Placeholder 4">
            <a:extLst>
              <a:ext uri="{FF2B5EF4-FFF2-40B4-BE49-F238E27FC236}">
                <a16:creationId xmlns:a16="http://schemas.microsoft.com/office/drawing/2014/main" id="{D22B6CE3-19F2-4909-8F71-6DD726CB5AF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4185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was – Tech Fund Drugs Cabinets</a:t>
            </a:r>
          </a:p>
        </p:txBody>
      </p:sp>
      <p:sp>
        <p:nvSpPr>
          <p:cNvPr id="3" name="Content Placeholder 2"/>
          <p:cNvSpPr>
            <a:spLocks noGrp="1"/>
          </p:cNvSpPr>
          <p:nvPr>
            <p:ph idx="1"/>
          </p:nvPr>
        </p:nvSpPr>
        <p:spPr/>
        <p:txBody>
          <a:bodyPr>
            <a:normAutofit/>
          </a:bodyPr>
          <a:lstStyle/>
          <a:p>
            <a:r>
              <a:rPr lang="en-GB" sz="3200" dirty="0"/>
              <a:t>Short window to bid for funds</a:t>
            </a:r>
          </a:p>
          <a:p>
            <a:r>
              <a:rPr lang="en-GB" sz="3200" dirty="0"/>
              <a:t>2.4 :1VfM ratio promised</a:t>
            </a:r>
          </a:p>
          <a:p>
            <a:r>
              <a:rPr lang="en-GB" sz="3200" dirty="0"/>
              <a:t>Short window to spend</a:t>
            </a:r>
          </a:p>
          <a:p>
            <a:r>
              <a:rPr lang="en-GB" sz="3200" dirty="0"/>
              <a:t>Long-term reporting to a standard template</a:t>
            </a:r>
          </a:p>
          <a:p>
            <a:endParaRPr lang="en-GB" sz="3200" dirty="0"/>
          </a:p>
        </p:txBody>
      </p:sp>
      <p:sp>
        <p:nvSpPr>
          <p:cNvPr id="4" name="Slide Number Placeholder 3"/>
          <p:cNvSpPr>
            <a:spLocks noGrp="1"/>
          </p:cNvSpPr>
          <p:nvPr>
            <p:ph type="sldNum" sz="quarter" idx="12"/>
          </p:nvPr>
        </p:nvSpPr>
        <p:spPr/>
        <p:txBody>
          <a:bodyPr/>
          <a:lstStyle/>
          <a:p>
            <a:fld id="{BCDEFCBD-A673-40F2-B85D-F58B2DE10063}" type="slidenum">
              <a:rPr lang="en-GB" smtClean="0"/>
              <a:t>2</a:t>
            </a:fld>
            <a:endParaRPr lang="en-GB" dirty="0"/>
          </a:p>
        </p:txBody>
      </p:sp>
    </p:spTree>
    <p:extLst>
      <p:ext uri="{BB962C8B-B14F-4D97-AF65-F5344CB8AC3E}">
        <p14:creationId xmlns:p14="http://schemas.microsoft.com/office/powerpoint/2010/main" val="284430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9563" y="147305"/>
            <a:ext cx="8544949" cy="6644072"/>
          </a:xfrm>
        </p:spPr>
      </p:pic>
      <p:sp>
        <p:nvSpPr>
          <p:cNvPr id="4" name="Slide Number Placeholder 3"/>
          <p:cNvSpPr>
            <a:spLocks noGrp="1"/>
          </p:cNvSpPr>
          <p:nvPr>
            <p:ph type="sldNum" sz="quarter" idx="12"/>
          </p:nvPr>
        </p:nvSpPr>
        <p:spPr/>
        <p:txBody>
          <a:bodyPr/>
          <a:lstStyle/>
          <a:p>
            <a:fld id="{BCDEFCBD-A673-40F2-B85D-F58B2DE10063}" type="slidenum">
              <a:rPr lang="en-GB" smtClean="0"/>
              <a:t>3</a:t>
            </a:fld>
            <a:endParaRPr lang="en-GB" dirty="0"/>
          </a:p>
        </p:txBody>
      </p:sp>
    </p:spTree>
    <p:extLst>
      <p:ext uri="{BB962C8B-B14F-4D97-AF65-F5344CB8AC3E}">
        <p14:creationId xmlns:p14="http://schemas.microsoft.com/office/powerpoint/2010/main" val="21156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9" y="127860"/>
            <a:ext cx="12172861" cy="6520089"/>
          </a:xfrm>
        </p:spPr>
      </p:pic>
      <p:sp>
        <p:nvSpPr>
          <p:cNvPr id="4" name="Slide Number Placeholder 3"/>
          <p:cNvSpPr>
            <a:spLocks noGrp="1"/>
          </p:cNvSpPr>
          <p:nvPr>
            <p:ph type="sldNum" sz="quarter" idx="12"/>
          </p:nvPr>
        </p:nvSpPr>
        <p:spPr/>
        <p:txBody>
          <a:bodyPr/>
          <a:lstStyle/>
          <a:p>
            <a:fld id="{BCDEFCBD-A673-40F2-B85D-F58B2DE10063}" type="slidenum">
              <a:rPr lang="en-GB" smtClean="0"/>
              <a:t>4</a:t>
            </a:fld>
            <a:endParaRPr lang="en-GB" dirty="0"/>
          </a:p>
        </p:txBody>
      </p:sp>
    </p:spTree>
    <p:extLst>
      <p:ext uri="{BB962C8B-B14F-4D97-AF65-F5344CB8AC3E}">
        <p14:creationId xmlns:p14="http://schemas.microsoft.com/office/powerpoint/2010/main" val="315718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7783"/>
            <a:ext cx="12192000" cy="6545580"/>
          </a:xfrm>
        </p:spPr>
      </p:pic>
      <p:sp>
        <p:nvSpPr>
          <p:cNvPr id="4" name="Slide Number Placeholder 3"/>
          <p:cNvSpPr>
            <a:spLocks noGrp="1"/>
          </p:cNvSpPr>
          <p:nvPr>
            <p:ph type="sldNum" sz="quarter" idx="12"/>
          </p:nvPr>
        </p:nvSpPr>
        <p:spPr/>
        <p:txBody>
          <a:bodyPr/>
          <a:lstStyle/>
          <a:p>
            <a:fld id="{BCDEFCBD-A673-40F2-B85D-F58B2DE10063}" type="slidenum">
              <a:rPr lang="en-GB" smtClean="0"/>
              <a:t>5</a:t>
            </a:fld>
            <a:endParaRPr lang="en-GB" dirty="0"/>
          </a:p>
        </p:txBody>
      </p:sp>
    </p:spTree>
    <p:extLst>
      <p:ext uri="{BB962C8B-B14F-4D97-AF65-F5344CB8AC3E}">
        <p14:creationId xmlns:p14="http://schemas.microsoft.com/office/powerpoint/2010/main" val="30156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could be</a:t>
            </a:r>
          </a:p>
        </p:txBody>
      </p:sp>
      <p:sp>
        <p:nvSpPr>
          <p:cNvPr id="3" name="Content Placeholder 2"/>
          <p:cNvSpPr>
            <a:spLocks noGrp="1"/>
          </p:cNvSpPr>
          <p:nvPr>
            <p:ph idx="1"/>
          </p:nvPr>
        </p:nvSpPr>
        <p:spPr>
          <a:xfrm>
            <a:off x="335360" y="1412776"/>
            <a:ext cx="4992555" cy="4581288"/>
          </a:xfrm>
        </p:spPr>
        <p:txBody>
          <a:bodyPr>
            <a:normAutofit/>
          </a:bodyPr>
          <a:lstStyle/>
          <a:p>
            <a:r>
              <a:rPr lang="en-GB" sz="2400" dirty="0"/>
              <a:t>Plan for BAU, a clean handover?</a:t>
            </a:r>
          </a:p>
          <a:p>
            <a:r>
              <a:rPr lang="en-GB" sz="2400" dirty="0"/>
              <a:t>Use of existing KPIs, keep it cheap</a:t>
            </a:r>
          </a:p>
          <a:p>
            <a:r>
              <a:rPr lang="en-GB" sz="2400" dirty="0"/>
              <a:t>Iterative process, use what you learn</a:t>
            </a:r>
          </a:p>
        </p:txBody>
      </p:sp>
      <p:sp>
        <p:nvSpPr>
          <p:cNvPr id="4" name="Slide Number Placeholder 3"/>
          <p:cNvSpPr>
            <a:spLocks noGrp="1"/>
          </p:cNvSpPr>
          <p:nvPr>
            <p:ph type="sldNum" sz="quarter" idx="12"/>
          </p:nvPr>
        </p:nvSpPr>
        <p:spPr/>
        <p:txBody>
          <a:bodyPr/>
          <a:lstStyle/>
          <a:p>
            <a:fld id="{BCDEFCBD-A673-40F2-B85D-F58B2DE10063}" type="slidenum">
              <a:rPr lang="en-GB" smtClean="0"/>
              <a:t>6</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947" y="1604798"/>
            <a:ext cx="7000720" cy="3937905"/>
          </a:xfrm>
          <a:prstGeom prst="rect">
            <a:avLst/>
          </a:prstGeom>
        </p:spPr>
      </p:pic>
    </p:spTree>
    <p:extLst>
      <p:ext uri="{BB962C8B-B14F-4D97-AF65-F5344CB8AC3E}">
        <p14:creationId xmlns:p14="http://schemas.microsoft.com/office/powerpoint/2010/main" val="257846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Hurdles</a:t>
            </a:r>
          </a:p>
        </p:txBody>
      </p:sp>
      <p:sp>
        <p:nvSpPr>
          <p:cNvPr id="3" name="Content Placeholder 2"/>
          <p:cNvSpPr>
            <a:spLocks noGrp="1"/>
          </p:cNvSpPr>
          <p:nvPr>
            <p:ph idx="1"/>
          </p:nvPr>
        </p:nvSpPr>
        <p:spPr/>
        <p:txBody>
          <a:bodyPr>
            <a:normAutofit/>
          </a:bodyPr>
          <a:lstStyle/>
          <a:p>
            <a:r>
              <a:rPr lang="en-GB" sz="3200" dirty="0"/>
              <a:t>Duration of benefits</a:t>
            </a:r>
          </a:p>
          <a:p>
            <a:r>
              <a:rPr lang="en-GB" sz="3200" dirty="0"/>
              <a:t>On-going ownership / accountability</a:t>
            </a:r>
          </a:p>
          <a:p>
            <a:pPr lvl="1"/>
            <a:r>
              <a:rPr lang="en-GB" sz="3200" dirty="0"/>
              <a:t>Who’s it really for? What do they actually want?</a:t>
            </a:r>
          </a:p>
          <a:p>
            <a:r>
              <a:rPr lang="en-GB" sz="3200" dirty="0"/>
              <a:t>Time &amp; effort</a:t>
            </a:r>
          </a:p>
          <a:p>
            <a:r>
              <a:rPr lang="en-GB" sz="3200" dirty="0"/>
              <a:t>Quality control</a:t>
            </a:r>
          </a:p>
          <a:p>
            <a:r>
              <a:rPr lang="en-GB" sz="3200" dirty="0"/>
              <a:t>Carrots &amp; sticks</a:t>
            </a:r>
          </a:p>
          <a:p>
            <a:endParaRPr lang="en-GB" sz="3200" dirty="0"/>
          </a:p>
        </p:txBody>
      </p:sp>
      <p:sp>
        <p:nvSpPr>
          <p:cNvPr id="4" name="Slide Number Placeholder 3"/>
          <p:cNvSpPr>
            <a:spLocks noGrp="1"/>
          </p:cNvSpPr>
          <p:nvPr>
            <p:ph type="sldNum" sz="quarter" idx="12"/>
          </p:nvPr>
        </p:nvSpPr>
        <p:spPr/>
        <p:txBody>
          <a:bodyPr/>
          <a:lstStyle/>
          <a:p>
            <a:fld id="{BCDEFCBD-A673-40F2-B85D-F58B2DE10063}" type="slidenum">
              <a:rPr lang="en-GB" smtClean="0"/>
              <a:t>7</a:t>
            </a:fld>
            <a:endParaRPr lang="en-GB" dirty="0"/>
          </a:p>
        </p:txBody>
      </p:sp>
    </p:spTree>
    <p:extLst>
      <p:ext uri="{BB962C8B-B14F-4D97-AF65-F5344CB8AC3E}">
        <p14:creationId xmlns:p14="http://schemas.microsoft.com/office/powerpoint/2010/main" val="359907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19600" y="0"/>
            <a:ext cx="9438230" cy="1116000"/>
          </a:xfrm>
        </p:spPr>
        <p:txBody>
          <a:bodyPr>
            <a:normAutofit/>
          </a:bodyPr>
          <a:lstStyle/>
          <a:p>
            <a:r>
              <a:rPr lang="en-GB" altLang="en-US" dirty="0"/>
              <a:t>Benefits Measurement Plan</a:t>
            </a:r>
          </a:p>
        </p:txBody>
      </p:sp>
      <p:sp>
        <p:nvSpPr>
          <p:cNvPr id="82947" name="Rectangle 3"/>
          <p:cNvSpPr>
            <a:spLocks noGrp="1" noChangeArrowheads="1"/>
          </p:cNvSpPr>
          <p:nvPr>
            <p:ph type="body" idx="4294967295"/>
          </p:nvPr>
        </p:nvSpPr>
        <p:spPr>
          <a:xfrm>
            <a:off x="920059" y="1703689"/>
            <a:ext cx="10351883" cy="4269852"/>
          </a:xfrm>
          <a:prstGeom prst="rect">
            <a:avLst/>
          </a:prstGeom>
          <a:noFill/>
          <a:ln/>
        </p:spPr>
        <p:txBody>
          <a:bodyPr>
            <a:normAutofit/>
          </a:bodyPr>
          <a:lstStyle/>
          <a:p>
            <a:r>
              <a:rPr lang="en-GB" altLang="en-US" sz="2800" dirty="0">
                <a:solidFill>
                  <a:srgbClr val="424D58"/>
                </a:solidFill>
              </a:rPr>
              <a:t>The Measurement Plan records and reports on the progress towards benefits realisation. </a:t>
            </a:r>
          </a:p>
          <a:p>
            <a:r>
              <a:rPr lang="en-GB" altLang="en-US" sz="2800" dirty="0">
                <a:solidFill>
                  <a:srgbClr val="424D58"/>
                </a:solidFill>
              </a:rPr>
              <a:t>A benefits driven approach focuses on measuring and tracking the progress of benefits realised, rather than project activity.</a:t>
            </a:r>
          </a:p>
          <a:p>
            <a:r>
              <a:rPr lang="en-GB" altLang="en-US" sz="2800" dirty="0">
                <a:solidFill>
                  <a:srgbClr val="424D58"/>
                </a:solidFill>
              </a:rPr>
              <a:t>A benefit cannot be claimed if there is no proof that it has occurred.</a:t>
            </a:r>
          </a:p>
        </p:txBody>
      </p:sp>
    </p:spTree>
    <p:extLst>
      <p:ext uri="{BB962C8B-B14F-4D97-AF65-F5344CB8AC3E}">
        <p14:creationId xmlns:p14="http://schemas.microsoft.com/office/powerpoint/2010/main" val="296944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19600" y="0"/>
            <a:ext cx="9000000" cy="1116000"/>
          </a:xfrm>
        </p:spPr>
        <p:txBody>
          <a:bodyPr>
            <a:normAutofit/>
          </a:bodyPr>
          <a:lstStyle/>
          <a:p>
            <a:r>
              <a:rPr lang="en-GB" altLang="en-US" dirty="0"/>
              <a:t>Measurement Profile </a:t>
            </a:r>
          </a:p>
        </p:txBody>
      </p:sp>
      <p:sp>
        <p:nvSpPr>
          <p:cNvPr id="84995" name="Rectangle 3"/>
          <p:cNvSpPr>
            <a:spLocks noGrp="1" noChangeArrowheads="1"/>
          </p:cNvSpPr>
          <p:nvPr>
            <p:ph type="body" sz="half" idx="1"/>
          </p:nvPr>
        </p:nvSpPr>
        <p:spPr>
          <a:xfrm>
            <a:off x="911424" y="3789041"/>
            <a:ext cx="5184576" cy="3023071"/>
          </a:xfrm>
          <a:noFill/>
          <a:ln/>
        </p:spPr>
        <p:txBody>
          <a:bodyPr>
            <a:noAutofit/>
          </a:bodyPr>
          <a:lstStyle/>
          <a:p>
            <a:pPr marL="0" indent="0">
              <a:lnSpc>
                <a:spcPct val="80000"/>
              </a:lnSpc>
              <a:buNone/>
            </a:pPr>
            <a:r>
              <a:rPr lang="en-GB" altLang="en-US" sz="2133" b="1" u="sng" dirty="0">
                <a:solidFill>
                  <a:srgbClr val="424D58"/>
                </a:solidFill>
              </a:rPr>
              <a:t>Outcome Measures</a:t>
            </a:r>
            <a:r>
              <a:rPr lang="en-GB" altLang="en-US" sz="2133" dirty="0">
                <a:solidFill>
                  <a:srgbClr val="424D58"/>
                </a:solidFill>
              </a:rPr>
              <a:t>: </a:t>
            </a:r>
          </a:p>
          <a:p>
            <a:pPr marL="0" indent="0">
              <a:lnSpc>
                <a:spcPct val="80000"/>
              </a:lnSpc>
              <a:buNone/>
            </a:pPr>
            <a:r>
              <a:rPr lang="en-GB" altLang="en-US" sz="2133" dirty="0">
                <a:solidFill>
                  <a:srgbClr val="424D58"/>
                </a:solidFill>
              </a:rPr>
              <a:t>Outcome used as lead indicator (Y/N)?</a:t>
            </a:r>
          </a:p>
          <a:p>
            <a:pPr marL="0" indent="0">
              <a:lnSpc>
                <a:spcPct val="80000"/>
              </a:lnSpc>
              <a:buNone/>
            </a:pPr>
            <a:r>
              <a:rPr lang="en-GB" altLang="en-US" sz="2133" dirty="0">
                <a:solidFill>
                  <a:srgbClr val="424D58"/>
                </a:solidFill>
              </a:rPr>
              <a:t>Measurement Process</a:t>
            </a:r>
          </a:p>
          <a:p>
            <a:pPr marL="0" indent="0">
              <a:lnSpc>
                <a:spcPct val="80000"/>
              </a:lnSpc>
              <a:buNone/>
            </a:pPr>
            <a:r>
              <a:rPr lang="en-GB" altLang="en-US" sz="2133" dirty="0">
                <a:solidFill>
                  <a:srgbClr val="424D58"/>
                </a:solidFill>
              </a:rPr>
              <a:t>Trigger Event </a:t>
            </a:r>
          </a:p>
          <a:p>
            <a:pPr marL="0" indent="0">
              <a:lnSpc>
                <a:spcPct val="80000"/>
              </a:lnSpc>
              <a:buNone/>
            </a:pPr>
            <a:r>
              <a:rPr lang="en-GB" altLang="en-US" sz="2133" dirty="0">
                <a:solidFill>
                  <a:srgbClr val="424D58"/>
                </a:solidFill>
              </a:rPr>
              <a:t>Collection Frequency</a:t>
            </a:r>
          </a:p>
          <a:p>
            <a:pPr marL="0" indent="0">
              <a:lnSpc>
                <a:spcPct val="80000"/>
              </a:lnSpc>
              <a:buNone/>
            </a:pPr>
            <a:r>
              <a:rPr lang="en-GB" altLang="en-US" sz="2133" dirty="0">
                <a:solidFill>
                  <a:srgbClr val="424D58"/>
                </a:solidFill>
              </a:rPr>
              <a:t>Collection Timescale</a:t>
            </a:r>
          </a:p>
          <a:p>
            <a:pPr marL="0" indent="0">
              <a:lnSpc>
                <a:spcPct val="80000"/>
              </a:lnSpc>
              <a:buNone/>
            </a:pPr>
            <a:r>
              <a:rPr lang="en-GB" altLang="en-US" sz="2133" dirty="0">
                <a:solidFill>
                  <a:srgbClr val="424D58"/>
                </a:solidFill>
              </a:rPr>
              <a:t>Collector</a:t>
            </a:r>
          </a:p>
          <a:p>
            <a:pPr marL="0" indent="0">
              <a:lnSpc>
                <a:spcPct val="80000"/>
              </a:lnSpc>
              <a:buNone/>
            </a:pPr>
            <a:r>
              <a:rPr lang="en-GB" altLang="en-US" sz="2133" dirty="0">
                <a:solidFill>
                  <a:srgbClr val="424D58"/>
                </a:solidFill>
              </a:rPr>
              <a:t>Data Storage</a:t>
            </a:r>
          </a:p>
          <a:p>
            <a:pPr marL="0" indent="0">
              <a:lnSpc>
                <a:spcPct val="80000"/>
              </a:lnSpc>
              <a:buNone/>
            </a:pPr>
            <a:r>
              <a:rPr lang="en-GB" altLang="en-US" sz="2133" dirty="0">
                <a:solidFill>
                  <a:srgbClr val="424D58"/>
                </a:solidFill>
              </a:rPr>
              <a:t>Reports</a:t>
            </a:r>
            <a:endParaRPr lang="en-GB" altLang="en-US" sz="2133" b="1" u="sng" dirty="0">
              <a:solidFill>
                <a:srgbClr val="424D58"/>
              </a:solidFill>
            </a:endParaRPr>
          </a:p>
        </p:txBody>
      </p:sp>
      <p:sp>
        <p:nvSpPr>
          <p:cNvPr id="84996" name="Rectangle 4"/>
          <p:cNvSpPr>
            <a:spLocks noGrp="1" noChangeArrowheads="1"/>
          </p:cNvSpPr>
          <p:nvPr>
            <p:ph type="body" sz="half" idx="2"/>
          </p:nvPr>
        </p:nvSpPr>
        <p:spPr>
          <a:xfrm>
            <a:off x="7344139" y="3813043"/>
            <a:ext cx="4439088" cy="2840860"/>
          </a:xfrm>
          <a:noFill/>
          <a:ln/>
        </p:spPr>
        <p:txBody>
          <a:bodyPr>
            <a:noAutofit/>
          </a:bodyPr>
          <a:lstStyle/>
          <a:p>
            <a:pPr marL="0" indent="0">
              <a:lnSpc>
                <a:spcPct val="80000"/>
              </a:lnSpc>
              <a:buNone/>
            </a:pPr>
            <a:r>
              <a:rPr lang="en-GB" altLang="en-US" sz="2133" b="1" u="sng" dirty="0">
                <a:solidFill>
                  <a:srgbClr val="424D58"/>
                </a:solidFill>
              </a:rPr>
              <a:t>Benefit Measures</a:t>
            </a:r>
            <a:r>
              <a:rPr lang="en-GB" altLang="en-US" sz="2133" dirty="0">
                <a:solidFill>
                  <a:srgbClr val="424D58"/>
                </a:solidFill>
              </a:rPr>
              <a:t>: </a:t>
            </a:r>
          </a:p>
          <a:p>
            <a:pPr marL="0" indent="0">
              <a:lnSpc>
                <a:spcPct val="80000"/>
              </a:lnSpc>
              <a:buNone/>
            </a:pPr>
            <a:r>
              <a:rPr lang="en-GB" altLang="en-US" sz="2133" dirty="0">
                <a:solidFill>
                  <a:srgbClr val="424D58"/>
                </a:solidFill>
              </a:rPr>
              <a:t>Measurement Process</a:t>
            </a:r>
          </a:p>
          <a:p>
            <a:pPr marL="0" indent="0">
              <a:lnSpc>
                <a:spcPct val="80000"/>
              </a:lnSpc>
              <a:buNone/>
            </a:pPr>
            <a:r>
              <a:rPr lang="en-GB" altLang="en-US" sz="2133" dirty="0">
                <a:solidFill>
                  <a:srgbClr val="424D58"/>
                </a:solidFill>
              </a:rPr>
              <a:t>Trigger Event</a:t>
            </a:r>
          </a:p>
          <a:p>
            <a:pPr marL="0" indent="0">
              <a:lnSpc>
                <a:spcPct val="80000"/>
              </a:lnSpc>
              <a:buNone/>
            </a:pPr>
            <a:r>
              <a:rPr lang="en-GB" altLang="en-US" sz="2133" dirty="0">
                <a:solidFill>
                  <a:srgbClr val="424D58"/>
                </a:solidFill>
              </a:rPr>
              <a:t>Collection Frequency</a:t>
            </a:r>
          </a:p>
          <a:p>
            <a:pPr marL="0" indent="0">
              <a:lnSpc>
                <a:spcPct val="80000"/>
              </a:lnSpc>
              <a:buNone/>
            </a:pPr>
            <a:r>
              <a:rPr lang="en-GB" altLang="en-US" sz="2133" dirty="0">
                <a:solidFill>
                  <a:srgbClr val="424D58"/>
                </a:solidFill>
              </a:rPr>
              <a:t>Collection Timescale</a:t>
            </a:r>
          </a:p>
          <a:p>
            <a:pPr marL="0" indent="0">
              <a:lnSpc>
                <a:spcPct val="80000"/>
              </a:lnSpc>
              <a:buNone/>
            </a:pPr>
            <a:r>
              <a:rPr lang="en-GB" altLang="en-US" sz="2133" dirty="0">
                <a:solidFill>
                  <a:srgbClr val="424D58"/>
                </a:solidFill>
              </a:rPr>
              <a:t>Collector</a:t>
            </a:r>
          </a:p>
          <a:p>
            <a:pPr marL="0" indent="0">
              <a:lnSpc>
                <a:spcPct val="80000"/>
              </a:lnSpc>
              <a:buNone/>
            </a:pPr>
            <a:r>
              <a:rPr lang="en-GB" altLang="en-US" sz="2133" dirty="0">
                <a:solidFill>
                  <a:srgbClr val="424D58"/>
                </a:solidFill>
              </a:rPr>
              <a:t>Data Storage</a:t>
            </a:r>
          </a:p>
          <a:p>
            <a:pPr marL="0" indent="0">
              <a:lnSpc>
                <a:spcPct val="80000"/>
              </a:lnSpc>
              <a:buNone/>
            </a:pPr>
            <a:r>
              <a:rPr lang="en-GB" altLang="en-US" sz="2133" dirty="0">
                <a:solidFill>
                  <a:srgbClr val="424D58"/>
                </a:solidFill>
              </a:rPr>
              <a:t>Reports</a:t>
            </a:r>
          </a:p>
          <a:p>
            <a:pPr>
              <a:lnSpc>
                <a:spcPct val="80000"/>
              </a:lnSpc>
            </a:pPr>
            <a:endParaRPr lang="en-GB" altLang="en-US" sz="2133" dirty="0">
              <a:solidFill>
                <a:srgbClr val="424D58"/>
              </a:solidFill>
            </a:endParaRPr>
          </a:p>
        </p:txBody>
      </p:sp>
      <p:sp>
        <p:nvSpPr>
          <p:cNvPr id="84997" name="Text Box 5"/>
          <p:cNvSpPr txBox="1">
            <a:spLocks noChangeArrowheads="1"/>
          </p:cNvSpPr>
          <p:nvPr/>
        </p:nvSpPr>
        <p:spPr bwMode="auto">
          <a:xfrm>
            <a:off x="3791744" y="1628318"/>
            <a:ext cx="4333584" cy="19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70000"/>
              </a:lnSpc>
              <a:spcBef>
                <a:spcPct val="20000"/>
              </a:spcBef>
            </a:pPr>
            <a:r>
              <a:rPr lang="en-GB" altLang="en-US" sz="2800" dirty="0">
                <a:solidFill>
                  <a:srgbClr val="424D58"/>
                </a:solidFill>
              </a:rPr>
              <a:t>Benefit Identifier</a:t>
            </a:r>
          </a:p>
          <a:p>
            <a:pPr>
              <a:lnSpc>
                <a:spcPct val="70000"/>
              </a:lnSpc>
              <a:spcBef>
                <a:spcPct val="20000"/>
              </a:spcBef>
            </a:pPr>
            <a:r>
              <a:rPr lang="en-GB" altLang="en-US" sz="2800" dirty="0">
                <a:solidFill>
                  <a:srgbClr val="424D58"/>
                </a:solidFill>
              </a:rPr>
              <a:t>Benefit Owner</a:t>
            </a:r>
          </a:p>
          <a:p>
            <a:pPr>
              <a:lnSpc>
                <a:spcPct val="70000"/>
              </a:lnSpc>
              <a:spcBef>
                <a:spcPct val="20000"/>
              </a:spcBef>
            </a:pPr>
            <a:r>
              <a:rPr lang="en-GB" altLang="en-US" sz="2800" dirty="0">
                <a:solidFill>
                  <a:srgbClr val="424D58"/>
                </a:solidFill>
              </a:rPr>
              <a:t>Predicted value</a:t>
            </a:r>
          </a:p>
          <a:p>
            <a:pPr>
              <a:lnSpc>
                <a:spcPct val="70000"/>
              </a:lnSpc>
              <a:spcBef>
                <a:spcPct val="20000"/>
              </a:spcBef>
            </a:pPr>
            <a:r>
              <a:rPr lang="en-GB" altLang="en-US" sz="2800" dirty="0">
                <a:solidFill>
                  <a:srgbClr val="424D58"/>
                </a:solidFill>
              </a:rPr>
              <a:t>Delivery timescale</a:t>
            </a:r>
          </a:p>
          <a:p>
            <a:pPr>
              <a:lnSpc>
                <a:spcPct val="70000"/>
              </a:lnSpc>
              <a:spcBef>
                <a:spcPct val="20000"/>
              </a:spcBef>
            </a:pPr>
            <a:r>
              <a:rPr lang="en-GB" altLang="en-US" sz="2800" dirty="0">
                <a:solidFill>
                  <a:srgbClr val="424D58"/>
                </a:solidFill>
              </a:rPr>
              <a:t>Measurement Dependency</a:t>
            </a:r>
          </a:p>
          <a:p>
            <a:pPr>
              <a:lnSpc>
                <a:spcPct val="70000"/>
              </a:lnSpc>
              <a:spcBef>
                <a:spcPct val="20000"/>
              </a:spcBef>
            </a:pPr>
            <a:r>
              <a:rPr lang="en-GB" altLang="en-US" sz="2800" dirty="0">
                <a:solidFill>
                  <a:srgbClr val="424D58"/>
                </a:solidFill>
              </a:rPr>
              <a:t>Baseline measurement </a:t>
            </a:r>
          </a:p>
        </p:txBody>
      </p:sp>
    </p:spTree>
    <p:extLst>
      <p:ext uri="{BB962C8B-B14F-4D97-AF65-F5344CB8AC3E}">
        <p14:creationId xmlns:p14="http://schemas.microsoft.com/office/powerpoint/2010/main" val="2771612989"/>
      </p:ext>
    </p:extLst>
  </p:cSld>
  <p:clrMapOvr>
    <a:masterClrMapping/>
  </p:clrMapOvr>
</p:sld>
</file>

<file path=ppt/theme/theme1.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ldale17 wide template.potx" id="{780EFDAA-3D6C-4DB6-B5BD-15985E0202CE}" vid="{110C3D4A-8DB7-4C1F-B769-084942129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Keldale17 wide template</Template>
  <TotalTime>189</TotalTime>
  <Words>2236</Words>
  <Application>Microsoft Office PowerPoint</Application>
  <PresentationFormat>Widescreen</PresentationFormat>
  <Paragraphs>177</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Keldale17 template</vt:lpstr>
      <vt:lpstr>After the dust has settled</vt:lpstr>
      <vt:lpstr>How it was – Tech Fund Drugs Cabinets</vt:lpstr>
      <vt:lpstr>PowerPoint Presentation</vt:lpstr>
      <vt:lpstr>PowerPoint Presentation</vt:lpstr>
      <vt:lpstr>PowerPoint Presentation</vt:lpstr>
      <vt:lpstr>How it could be</vt:lpstr>
      <vt:lpstr>Hurdles</vt:lpstr>
      <vt:lpstr>Benefits Measurement Plan</vt:lpstr>
      <vt:lpstr>Measurement Profile </vt:lpstr>
      <vt:lpstr>Appropriate Measures</vt:lpstr>
      <vt:lpstr>Reasons for measurement</vt:lpstr>
      <vt:lpstr>Roles of measurement</vt:lpstr>
      <vt:lpstr>Potential for Further Benefits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the dust has settled</dc:title>
  <dc:creator>David Waller</dc:creator>
  <cp:lastModifiedBy>David Waller</cp:lastModifiedBy>
  <cp:revision>4</cp:revision>
  <dcterms:created xsi:type="dcterms:W3CDTF">2019-04-07T13:58:53Z</dcterms:created>
  <dcterms:modified xsi:type="dcterms:W3CDTF">2025-05-13T15:10:56Z</dcterms:modified>
</cp:coreProperties>
</file>