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 id="2147483707" r:id="rId6"/>
  </p:sldMasterIdLst>
  <p:notesMasterIdLst>
    <p:notesMasterId r:id="rId26"/>
  </p:notesMasterIdLst>
  <p:handoutMasterIdLst>
    <p:handoutMasterId r:id="rId27"/>
  </p:handoutMasterIdLst>
  <p:sldIdLst>
    <p:sldId id="256" r:id="rId7"/>
    <p:sldId id="339" r:id="rId8"/>
    <p:sldId id="262" r:id="rId9"/>
    <p:sldId id="299" r:id="rId10"/>
    <p:sldId id="319" r:id="rId11"/>
    <p:sldId id="321" r:id="rId12"/>
    <p:sldId id="320" r:id="rId13"/>
    <p:sldId id="315" r:id="rId14"/>
    <p:sldId id="306" r:id="rId15"/>
    <p:sldId id="295" r:id="rId16"/>
    <p:sldId id="341" r:id="rId17"/>
    <p:sldId id="296" r:id="rId18"/>
    <p:sldId id="342" r:id="rId19"/>
    <p:sldId id="343" r:id="rId20"/>
    <p:sldId id="297" r:id="rId21"/>
    <p:sldId id="293" r:id="rId22"/>
    <p:sldId id="323" r:id="rId23"/>
    <p:sldId id="313" r:id="rId24"/>
    <p:sldId id="1962" r:id="rId25"/>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ECDBD7-4E1F-496D-B6F2-54A702A40D24}">
          <p14:sldIdLst>
            <p14:sldId id="256"/>
            <p14:sldId id="339"/>
            <p14:sldId id="262"/>
            <p14:sldId id="299"/>
            <p14:sldId id="319"/>
            <p14:sldId id="321"/>
            <p14:sldId id="320"/>
            <p14:sldId id="315"/>
            <p14:sldId id="306"/>
            <p14:sldId id="295"/>
            <p14:sldId id="341"/>
            <p14:sldId id="296"/>
            <p14:sldId id="342"/>
            <p14:sldId id="343"/>
            <p14:sldId id="297"/>
            <p14:sldId id="293"/>
            <p14:sldId id="323"/>
            <p14:sldId id="313"/>
          </p14:sldIdLst>
        </p14:section>
        <p14:section name="Untitled Section" id="{9C5F44EC-C021-494C-9E0B-7CCC8E5B1142}">
          <p14:sldIdLst>
            <p14:sldId id="196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Waller" initials="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E6"/>
    <a:srgbClr val="424D58"/>
    <a:srgbClr val="C02050"/>
    <a:srgbClr val="FFB81C"/>
    <a:srgbClr val="FFFFFF"/>
    <a:srgbClr val="00A050"/>
    <a:srgbClr val="E8F4F0"/>
    <a:srgbClr val="70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65093" autoAdjust="0"/>
  </p:normalViewPr>
  <p:slideViewPr>
    <p:cSldViewPr>
      <p:cViewPr varScale="1">
        <p:scale>
          <a:sx n="69" d="100"/>
          <a:sy n="69" d="100"/>
        </p:scale>
        <p:origin x="2080" y="2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338"/>
    </p:cViewPr>
  </p:sorterViewPr>
  <p:notesViewPr>
    <p:cSldViewPr>
      <p:cViewPr varScale="1">
        <p:scale>
          <a:sx n="62" d="100"/>
          <a:sy n="62" d="100"/>
        </p:scale>
        <p:origin x="-2946"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39B4765-A133-4BBE-AAB0-442DBD41A55E}" type="datetimeFigureOut">
              <a:rPr lang="en-GB" smtClean="0"/>
              <a:t>13/01/2026</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7B9907A-72EF-4AD4-9791-159CFE3DDF18}" type="slidenum">
              <a:rPr lang="en-GB" smtClean="0"/>
              <a:t>‹#›</a:t>
            </a:fld>
            <a:endParaRPr lang="en-GB"/>
          </a:p>
        </p:txBody>
      </p:sp>
    </p:spTree>
    <p:extLst>
      <p:ext uri="{BB962C8B-B14F-4D97-AF65-F5344CB8AC3E}">
        <p14:creationId xmlns:p14="http://schemas.microsoft.com/office/powerpoint/2010/main" val="3391777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B2BA8F-77E7-4D74-8429-FEA15301A487}" type="datetimeFigureOut">
              <a:rPr lang="en-GB" smtClean="0"/>
              <a:t>13/01/2026</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73BD2BE-0D39-469E-8B13-E83FE0E0A27D}" type="slidenum">
              <a:rPr lang="en-GB" smtClean="0"/>
              <a:t>‹#›</a:t>
            </a:fld>
            <a:endParaRPr lang="en-GB" dirty="0"/>
          </a:p>
        </p:txBody>
      </p:sp>
    </p:spTree>
    <p:extLst>
      <p:ext uri="{BB962C8B-B14F-4D97-AF65-F5344CB8AC3E}">
        <p14:creationId xmlns:p14="http://schemas.microsoft.com/office/powerpoint/2010/main" val="70826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overheard a throw-away remark at a CIO conference: “They’ll be using Benefits as a weapon next!” and it inspired me.</a:t>
            </a:r>
          </a:p>
          <a:p>
            <a:endParaRPr lang="en-GB" dirty="0"/>
          </a:p>
          <a:p>
            <a:r>
              <a:rPr lang="en-GB" dirty="0"/>
              <a:t>Times are hard and the competition is after your lunch, so bring out the BM Club. Today, I’m pitching Benefits Management in a world of competition and cost cutting. Times are hard, money is tight and the world isn’t as friendly as it once was. You’ve got to cope with this. Everyone else has to cope with it. And the way they cope is not going to be in your best interests. This applies whether you are their customer or their competitor, and whether they’re inside your organisation or not.</a:t>
            </a:r>
          </a:p>
          <a:p>
            <a:r>
              <a:rPr lang="en-GB" dirty="0"/>
              <a:t>Today is about your benefits, selfish Benefits Management.</a:t>
            </a:r>
          </a:p>
          <a:p>
            <a:endParaRPr lang="en-GB" dirty="0"/>
          </a:p>
          <a:p>
            <a:r>
              <a:rPr lang="en-GB" dirty="0"/>
              <a:t>I’ll talk about BM as we’re all familiar with it. But I’m going to overlay it with some war-story analogies that I picked up years ago when I briefly worked in sales (Siebel Systems Inc. Target Account Selling c.2000). When your product is dull (and most products are), you need some glamour to motivate you. That’s why stereotypical </a:t>
            </a:r>
            <a:r>
              <a:rPr lang="en-GB" dirty="0" err="1"/>
              <a:t>salesMEN</a:t>
            </a:r>
            <a:r>
              <a:rPr lang="en-GB" dirty="0"/>
              <a:t> go for the ruthless competition, sales as Special Forces daydream. It’s what keeps </a:t>
            </a:r>
            <a:r>
              <a:rPr lang="en-GB" dirty="0" err="1"/>
              <a:t>Paintpall</a:t>
            </a:r>
            <a:r>
              <a:rPr lang="en-GB" dirty="0"/>
              <a:t> parks open. </a:t>
            </a:r>
          </a:p>
          <a:p>
            <a:endParaRPr lang="en-GB" dirty="0"/>
          </a:p>
          <a:p>
            <a:r>
              <a:rPr lang="en-GB" dirty="0"/>
              <a:t>Trigger Alert:</a:t>
            </a:r>
          </a:p>
          <a:p>
            <a:r>
              <a:rPr lang="en-GB" dirty="0"/>
              <a:t>We are only talking analogies here, I’m not proposing you physically hurt anyone with your benefits. However, the following slides do contain metaphors, similes and imagined scenes of violence that may offend anyone under the age of 50, not brought up in a house full of Airfix kits and Commando comics.</a:t>
            </a:r>
          </a:p>
          <a:p>
            <a:endParaRPr lang="en-GB" dirty="0"/>
          </a:p>
        </p:txBody>
      </p:sp>
      <p:sp>
        <p:nvSpPr>
          <p:cNvPr id="4" name="Slide Number Placeholder 3"/>
          <p:cNvSpPr>
            <a:spLocks noGrp="1"/>
          </p:cNvSpPr>
          <p:nvPr>
            <p:ph type="sldNum" sz="quarter" idx="5"/>
          </p:nvPr>
        </p:nvSpPr>
        <p:spPr/>
        <p:txBody>
          <a:bodyPr/>
          <a:lstStyle/>
          <a:p>
            <a:fld id="{92A5C39E-6B5C-4E07-8992-0B704F913479}" type="slidenum">
              <a:rPr lang="en-GB" smtClean="0"/>
              <a:t>1</a:t>
            </a:fld>
            <a:endParaRPr lang="en-GB"/>
          </a:p>
        </p:txBody>
      </p:sp>
    </p:spTree>
    <p:extLst>
      <p:ext uri="{BB962C8B-B14F-4D97-AF65-F5344CB8AC3E}">
        <p14:creationId xmlns:p14="http://schemas.microsoft.com/office/powerpoint/2010/main" val="1683052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Competitive Strategy</a:t>
            </a:r>
          </a:p>
          <a:p>
            <a:r>
              <a:rPr lang="en-GB" dirty="0"/>
              <a:t>I expect we will have people here from service commissioners, providers and IT suppliers. Marketing and selling are things you all do to some degree. We all live in a competitive world and there’s stuff here that’s relevant even in the most right-on hipster collective, never mind the departments in a typical hospital.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Here’s a benefits slant on sales as warfare that I used in my previous (BT) life. I know this isn’t your sector but lets just go with the analogy for a bit. So, the Benefits Club, where can </a:t>
            </a:r>
            <a:r>
              <a:rPr lang="en-GB" b="1" dirty="0"/>
              <a:t>you</a:t>
            </a:r>
            <a:r>
              <a:rPr lang="en-GB" dirty="0"/>
              <a:t> use it?</a:t>
            </a:r>
          </a:p>
          <a:p>
            <a:endParaRPr lang="en-GB" dirty="0"/>
          </a:p>
          <a:p>
            <a:r>
              <a:rPr lang="en-GB" dirty="0"/>
              <a:t>Offensive BM, attacking BM, not rude BM.</a:t>
            </a:r>
          </a:p>
          <a:p>
            <a:r>
              <a:rPr lang="en-GB" dirty="0"/>
              <a:t>Attack – Benefits as a rational argument to do your stuff. </a:t>
            </a:r>
          </a:p>
          <a:p>
            <a:endParaRPr lang="en-GB" dirty="0"/>
          </a:p>
          <a:p>
            <a:r>
              <a:rPr lang="en-GB" dirty="0"/>
              <a:t>Frontal</a:t>
            </a:r>
          </a:p>
          <a:p>
            <a:r>
              <a:rPr lang="en-GB" dirty="0"/>
              <a:t>Your project is in a headlong charge, JFDI, no finesse. This is for the mandatory, cost effective  stuff when they don’t care much about the benefits. If you are stuck on the sidelines, then keep an eye out for spoilers happening around you. Are there any similar competing projects that do have benefits? Do you have any currently unwanted benefits that you can pull out of your hat when reprioritisation strikes?</a:t>
            </a:r>
          </a:p>
          <a:p>
            <a:endParaRPr lang="en-GB" dirty="0"/>
          </a:p>
          <a:p>
            <a:r>
              <a:rPr lang="en-GB" dirty="0"/>
              <a:t>FLAB</a:t>
            </a:r>
          </a:p>
          <a:p>
            <a:r>
              <a:rPr lang="en-GB" dirty="0"/>
              <a:t>The alternative to the benefits-led approach is most likely to be charismatic or visionary leadership, cynically summarised as Fantasy, Luck and Bull (FLAB). Pick a solution out of thin air, pray you’ll get away with it (or run before the chickens come home to roost) and flannel your way through in the meantime. E.G. Eden Project £56M on a Friday press release. The chances are, at least one of your competitors is trying this.</a:t>
            </a:r>
          </a:p>
          <a:p>
            <a:r>
              <a:rPr lang="en-GB" dirty="0"/>
              <a:t>If you lack charisma, or possess, as Terry Pratchett described, </a:t>
            </a:r>
            <a:r>
              <a:rPr lang="en-GB" dirty="0" err="1"/>
              <a:t>charisn’tma</a:t>
            </a:r>
            <a:r>
              <a:rPr lang="en-GB" dirty="0"/>
              <a:t> then you need an objective with a sound purpose and benefits that are the right amount of the right stuff for the right people. If you don’t manage your benefits, you won’t get this.</a:t>
            </a:r>
          </a:p>
          <a:p>
            <a:endParaRPr lang="en-GB" dirty="0"/>
          </a:p>
          <a:p>
            <a:r>
              <a:rPr lang="en-GB" dirty="0"/>
              <a:t>Flanking</a:t>
            </a:r>
          </a:p>
          <a:p>
            <a:r>
              <a:rPr lang="en-GB" dirty="0"/>
              <a:t>This means moving the goal posts, looking for new criteria on which the customer can decide. You have to look for the right issues and concentrate on the customer’s business value.</a:t>
            </a:r>
          </a:p>
          <a:p>
            <a:r>
              <a:rPr lang="en-GB" dirty="0"/>
              <a:t>This is where BM comes into its own. The Benefits Map (Goal Model) is the ideal tool to determine what’s right and valuable for your client / sponsor. </a:t>
            </a:r>
          </a:p>
          <a:p>
            <a:r>
              <a:rPr lang="en-GB" dirty="0"/>
              <a:t>The best way to use the map is in developing solutions is in partnership with the client, working through a series of iterations back and forth across the map until both sides have their optimum solution. However, it is still better than nothing if you have made it up from what you know and assume. Build up the right hand side, the objectives and benefits. It’s an excellent way to start a dialogue with your customer by asking them to give it a reality check.</a:t>
            </a:r>
          </a:p>
          <a:p>
            <a:endParaRPr lang="en-GB" dirty="0"/>
          </a:p>
          <a:p>
            <a:r>
              <a:rPr lang="en-GB" dirty="0"/>
              <a:t>Fragment</a:t>
            </a:r>
          </a:p>
          <a:p>
            <a:r>
              <a:rPr lang="en-GB" dirty="0"/>
              <a:t>The whole opportunity may be too broad for us and we have to find the specific parts we are best placed to deliver. Draw the map from the right, see what features are needed to enable the business changes. Look for the features we can supply and concentrate on them. Consider partners to fill the gaps we can’t fill.</a:t>
            </a:r>
          </a:p>
          <a:p>
            <a:endParaRPr lang="en-GB" dirty="0"/>
          </a:p>
        </p:txBody>
      </p:sp>
      <p:sp>
        <p:nvSpPr>
          <p:cNvPr id="4" name="Slide Number Placeholder 3"/>
          <p:cNvSpPr>
            <a:spLocks noGrp="1"/>
          </p:cNvSpPr>
          <p:nvPr>
            <p:ph type="sldNum" sz="quarter" idx="10"/>
          </p:nvPr>
        </p:nvSpPr>
        <p:spPr/>
        <p:txBody>
          <a:bodyPr/>
          <a:lstStyle/>
          <a:p>
            <a:fld id="{012D96EC-0595-47D3-941C-0C74044526B6}" type="slidenum">
              <a:rPr lang="en-GB" smtClean="0"/>
              <a:t>10</a:t>
            </a:fld>
            <a:endParaRPr lang="en-GB"/>
          </a:p>
        </p:txBody>
      </p:sp>
    </p:spTree>
    <p:extLst>
      <p:ext uri="{BB962C8B-B14F-4D97-AF65-F5344CB8AC3E}">
        <p14:creationId xmlns:p14="http://schemas.microsoft.com/office/powerpoint/2010/main" val="15951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Target Account Selling expressed in a benefits map. You have to know what your sponsor’s compelling event is (and they might not, themselves).</a:t>
            </a:r>
          </a:p>
          <a:p>
            <a:r>
              <a:rPr lang="en-GB" dirty="0"/>
              <a:t>Make a solution that connects to what they want.</a:t>
            </a:r>
          </a:p>
        </p:txBody>
      </p:sp>
      <p:sp>
        <p:nvSpPr>
          <p:cNvPr id="4" name="Slide Number Placeholder 3"/>
          <p:cNvSpPr>
            <a:spLocks noGrp="1"/>
          </p:cNvSpPr>
          <p:nvPr>
            <p:ph type="sldNum" sz="quarter" idx="10"/>
          </p:nvPr>
        </p:nvSpPr>
        <p:spPr/>
        <p:txBody>
          <a:bodyPr/>
          <a:lstStyle/>
          <a:p>
            <a:fld id="{573BD2BE-0D39-469E-8B13-E83FE0E0A27D}" type="slidenum">
              <a:rPr lang="en-GB" smtClean="0"/>
              <a:t>11</a:t>
            </a:fld>
            <a:endParaRPr lang="en-GB" dirty="0"/>
          </a:p>
        </p:txBody>
      </p:sp>
    </p:spTree>
    <p:extLst>
      <p:ext uri="{BB962C8B-B14F-4D97-AF65-F5344CB8AC3E}">
        <p14:creationId xmlns:p14="http://schemas.microsoft.com/office/powerpoint/2010/main" val="153115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You’re competing for scarce resources. Even the most non-commercial muesli-knitting</a:t>
            </a:r>
            <a:r>
              <a:rPr lang="en-GB" baseline="0" dirty="0"/>
              <a:t> social enterprise will have people inside and outside who want to eat your lunch.</a:t>
            </a:r>
          </a:p>
          <a:p>
            <a:endParaRPr lang="en-GB" baseline="0" dirty="0"/>
          </a:p>
          <a:p>
            <a:r>
              <a:rPr lang="en-GB" baseline="0" dirty="0"/>
              <a:t>Following on with the sales strategies:</a:t>
            </a:r>
          </a:p>
          <a:p>
            <a:r>
              <a:rPr lang="en-GB" baseline="0" dirty="0"/>
              <a:t>Defend</a:t>
            </a:r>
          </a:p>
          <a:p>
            <a:r>
              <a:rPr lang="en-GB" dirty="0"/>
              <a:t>Defence is about protecting existing relationships with your customer and keeping their contact with the competition to a minimum. One for the service providers and IT suppliers, after all, you are competing for work. The service commissioners and the researchers amongst you will be competing for funds. Think about this the next time government starts offering free money. This is where we need to look for win - win opportunities.</a:t>
            </a:r>
          </a:p>
          <a:p>
            <a:r>
              <a:rPr lang="en-GB" dirty="0"/>
              <a:t>BM provides a good base on which to develop solutions with customers. Before work goes out to tender, we can be actively involved in defining the customer’s needs as we work with them to map solutions to objectives. This can take significant time and effort if done properly and the customer is unlikely to have the resources to duplicate this sort of exercise with our competitors. The required solution is going to have our flavour simply by our involvement in its definition. However, it will still be expressed in terms of customer benefits, meeting their objectives. It will be the solution they want to buy, not the one we want to sell. We should be at an advantage when the ITT is issued.</a:t>
            </a:r>
          </a:p>
          <a:p>
            <a:endParaRPr lang="en-GB" dirty="0"/>
          </a:p>
          <a:p>
            <a:r>
              <a:rPr lang="en-GB" dirty="0"/>
              <a:t>Develop</a:t>
            </a:r>
          </a:p>
          <a:p>
            <a:r>
              <a:rPr lang="en-GB" dirty="0"/>
              <a:t>Maintaining and enhancing your presence with the customer involves leading their thoughts. You can give them something to keep their attention. A collaborative BM exercise is good for leading thoughts in high-level, blue-sky directions for the future. From a cynical point of view it can be used to delay a client’s decision by giving them a rigorous method to review their intentions. If you work through the process in a methodical manner there just may be time for us to come up with a competitive solution.</a:t>
            </a:r>
          </a:p>
          <a:p>
            <a:endParaRPr lang="en-GB" dirty="0"/>
          </a:p>
        </p:txBody>
      </p:sp>
      <p:sp>
        <p:nvSpPr>
          <p:cNvPr id="4" name="Slide Number Placeholder 3"/>
          <p:cNvSpPr>
            <a:spLocks noGrp="1"/>
          </p:cNvSpPr>
          <p:nvPr>
            <p:ph type="sldNum" sz="quarter" idx="10"/>
          </p:nvPr>
        </p:nvSpPr>
        <p:spPr/>
        <p:txBody>
          <a:bodyPr/>
          <a:lstStyle/>
          <a:p>
            <a:fld id="{012D96EC-0595-47D3-941C-0C74044526B6}" type="slidenum">
              <a:rPr lang="en-GB" smtClean="0"/>
              <a:t>12</a:t>
            </a:fld>
            <a:endParaRPr lang="en-GB"/>
          </a:p>
        </p:txBody>
      </p:sp>
    </p:spTree>
    <p:extLst>
      <p:ext uri="{BB962C8B-B14F-4D97-AF65-F5344CB8AC3E}">
        <p14:creationId xmlns:p14="http://schemas.microsoft.com/office/powerpoint/2010/main" val="2190382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invitation to tender has its requirements in a list. They look much different in a map. The real objectives begin to stand out.</a:t>
            </a:r>
          </a:p>
        </p:txBody>
      </p:sp>
      <p:sp>
        <p:nvSpPr>
          <p:cNvPr id="4" name="Slide Number Placeholder 3"/>
          <p:cNvSpPr>
            <a:spLocks noGrp="1"/>
          </p:cNvSpPr>
          <p:nvPr>
            <p:ph type="sldNum" sz="quarter" idx="10"/>
          </p:nvPr>
        </p:nvSpPr>
        <p:spPr/>
        <p:txBody>
          <a:bodyPr/>
          <a:lstStyle/>
          <a:p>
            <a:fld id="{573BD2BE-0D39-469E-8B13-E83FE0E0A27D}" type="slidenum">
              <a:rPr lang="en-GB" smtClean="0"/>
              <a:t>13</a:t>
            </a:fld>
            <a:endParaRPr lang="en-GB" dirty="0"/>
          </a:p>
        </p:txBody>
      </p:sp>
    </p:spTree>
    <p:extLst>
      <p:ext uri="{BB962C8B-B14F-4D97-AF65-F5344CB8AC3E}">
        <p14:creationId xmlns:p14="http://schemas.microsoft.com/office/powerpoint/2010/main" val="1082613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is what the offered solution looks like. It fits like a jigsaw piece.</a:t>
            </a:r>
          </a:p>
        </p:txBody>
      </p:sp>
      <p:sp>
        <p:nvSpPr>
          <p:cNvPr id="4" name="Slide Number Placeholder 3"/>
          <p:cNvSpPr>
            <a:spLocks noGrp="1"/>
          </p:cNvSpPr>
          <p:nvPr>
            <p:ph type="sldNum" sz="quarter" idx="10"/>
          </p:nvPr>
        </p:nvSpPr>
        <p:spPr/>
        <p:txBody>
          <a:bodyPr/>
          <a:lstStyle/>
          <a:p>
            <a:fld id="{573BD2BE-0D39-469E-8B13-E83FE0E0A27D}" type="slidenum">
              <a:rPr lang="en-GB" smtClean="0"/>
              <a:t>14</a:t>
            </a:fld>
            <a:endParaRPr lang="en-GB" dirty="0"/>
          </a:p>
        </p:txBody>
      </p:sp>
    </p:spTree>
    <p:extLst>
      <p:ext uri="{BB962C8B-B14F-4D97-AF65-F5344CB8AC3E}">
        <p14:creationId xmlns:p14="http://schemas.microsoft.com/office/powerpoint/2010/main" val="4041204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Benefits Management provides assurance tools.</a:t>
            </a:r>
          </a:p>
          <a:p>
            <a:r>
              <a:rPr lang="en-GB" dirty="0"/>
              <a:t>Up</a:t>
            </a:r>
            <a:r>
              <a:rPr lang="en-GB" baseline="0" dirty="0"/>
              <a:t> front, before too much is spent, draw up the Benefits Map that shows the rational net of cause – effect between the proposed solution and the desired objectives. When the saleswoman is being a bit vague on how her whizzy piece of kit will meet your every need you can give her the flipchart pen and invite her to join the dots. If you don’t like the results, then she can leave.</a:t>
            </a:r>
          </a:p>
          <a:p>
            <a:endParaRPr lang="en-GB" baseline="0" dirty="0"/>
          </a:p>
          <a:p>
            <a:r>
              <a:rPr lang="en-GB" baseline="0" dirty="0"/>
              <a:t>In flight, once the sums obviously don’t add up then you pack up and go home. When it’s clear that you are not adding value but destroying it then you really have to stop what you’re doing. </a:t>
            </a:r>
            <a:endParaRPr lang="en-GB" dirty="0"/>
          </a:p>
        </p:txBody>
      </p:sp>
      <p:sp>
        <p:nvSpPr>
          <p:cNvPr id="4" name="Slide Number Placeholder 3"/>
          <p:cNvSpPr>
            <a:spLocks noGrp="1"/>
          </p:cNvSpPr>
          <p:nvPr>
            <p:ph type="sldNum" sz="quarter" idx="10"/>
          </p:nvPr>
        </p:nvSpPr>
        <p:spPr/>
        <p:txBody>
          <a:bodyPr/>
          <a:lstStyle/>
          <a:p>
            <a:fld id="{012D96EC-0595-47D3-941C-0C74044526B6}" type="slidenum">
              <a:rPr lang="en-GB" smtClean="0"/>
              <a:t>15</a:t>
            </a:fld>
            <a:endParaRPr lang="en-GB"/>
          </a:p>
        </p:txBody>
      </p:sp>
    </p:spTree>
    <p:extLst>
      <p:ext uri="{BB962C8B-B14F-4D97-AF65-F5344CB8AC3E}">
        <p14:creationId xmlns:p14="http://schemas.microsoft.com/office/powerpoint/2010/main" val="1689846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Finally, let’s clear up any misunderstandings. Just because everyone’s talking ‘benefits’ these days doesn’t mean everything’s sorted. Unless something changed radically in the past two years, NHS senior managers have a very poor awareness of BM and what it can do for them. I suspect other bodies are similar. You should go out and sell BM to your bosses. And I know that I should have done more about it when I had the chance.</a:t>
            </a:r>
          </a:p>
          <a:p>
            <a:endParaRPr lang="en-GB" dirty="0"/>
          </a:p>
          <a:p>
            <a:r>
              <a:rPr lang="en-GB" dirty="0"/>
              <a:t>1.) For all I’ve said previously about clubs and truncheons, BM is not a club unless we choose to use it as such. If you think you’re being beaten with a club labelled ‘Benefits’ then something is seriously wrong. If it’s because</a:t>
            </a:r>
            <a:r>
              <a:rPr lang="en-GB" baseline="0" dirty="0"/>
              <a:t> you aren’t delivering any then maybe the fault is yours and you need to look again at what you’re doing. However, your superiors can’t just invest thoughtlessly and then dump on you the responsibility of getting a return. Benefits Management starts up front, “Start with the end in Mind”. It’s iterative and collaborative. If you don’t have a common agreed understanding of the required benefits then you are missing a trick, to say the least.</a:t>
            </a:r>
          </a:p>
          <a:p>
            <a:endParaRPr lang="en-GB" baseline="0" dirty="0"/>
          </a:p>
          <a:p>
            <a:pPr marL="0" marR="0" lvl="0" indent="0" algn="l" defTabSz="867766" rtl="0" eaLnBrk="1" fontAlgn="auto" latinLnBrk="0" hangingPunct="1">
              <a:lnSpc>
                <a:spcPct val="100000"/>
              </a:lnSpc>
              <a:spcBef>
                <a:spcPts val="0"/>
              </a:spcBef>
              <a:spcAft>
                <a:spcPts val="0"/>
              </a:spcAft>
              <a:buClrTx/>
              <a:buSzTx/>
              <a:buFontTx/>
              <a:buNone/>
              <a:tabLst/>
              <a:defRPr/>
            </a:pPr>
            <a:r>
              <a:rPr lang="en-GB" baseline="0" dirty="0"/>
              <a:t>2.) </a:t>
            </a:r>
            <a:r>
              <a:rPr kumimoji="0" lang="en-GB" sz="1200" b="0" i="0" u="none" strike="noStrike" kern="1200" cap="none" spc="0" normalizeH="0" baseline="0" noProof="0" dirty="0">
                <a:ln>
                  <a:noFill/>
                </a:ln>
                <a:solidFill>
                  <a:prstClr val="black"/>
                </a:solidFill>
                <a:effectLst/>
                <a:uLnTx/>
                <a:uFillTx/>
                <a:latin typeface="+mn-lt"/>
                <a:ea typeface="+mn-ea"/>
                <a:cs typeface="+mn-cs"/>
              </a:rPr>
              <a:t>A common view of Benefits Management is that it’s not rocket science. True, but it’s nearer rocket engineering. It requires proper planning, meticulous effort, an understanding of the materials and careful tracking of performance if it’s to be done well. If you want it doing properly (and you really should) then it needs some effort and thought putting into it.</a:t>
            </a:r>
          </a:p>
          <a:p>
            <a:pPr marL="0" marR="0" lvl="0" indent="0" algn="l" defTabSz="86776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867766"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It’s been going for years. Bits of the NHS were doing this stuff in the early 90’s. Cranfield put the academic spin on it 30 years ago. I came into the NHS (</a:t>
            </a:r>
            <a:r>
              <a:rPr kumimoji="0" lang="en-GB" sz="1200" b="0" i="0" u="none" strike="noStrike" kern="1200" cap="none" spc="0" normalizeH="0" baseline="0" noProof="0" dirty="0" err="1">
                <a:ln>
                  <a:noFill/>
                </a:ln>
                <a:solidFill>
                  <a:prstClr val="black"/>
                </a:solidFill>
                <a:effectLst/>
                <a:uLnTx/>
                <a:uFillTx/>
                <a:latin typeface="+mn-lt"/>
                <a:ea typeface="+mn-ea"/>
                <a:cs typeface="+mn-cs"/>
              </a:rPr>
              <a:t>NPfIT</a:t>
            </a:r>
            <a:r>
              <a:rPr kumimoji="0" lang="en-GB" sz="1200" b="0" i="0" u="none" strike="noStrike" kern="1200" cap="none" spc="0" normalizeH="0" baseline="0" noProof="0" dirty="0">
                <a:ln>
                  <a:noFill/>
                </a:ln>
                <a:solidFill>
                  <a:prstClr val="black"/>
                </a:solidFill>
                <a:effectLst/>
                <a:uLnTx/>
                <a:uFillTx/>
                <a:latin typeface="+mn-lt"/>
                <a:ea typeface="+mn-ea"/>
                <a:cs typeface="+mn-cs"/>
              </a:rPr>
              <a:t>) to do it in 2004. There’s only so long that we can use the excuse that it’s new and people are still learning. It may be short staffed but that’s more because it wasn’t taken seriously and resourced properly in the past.</a:t>
            </a:r>
          </a:p>
          <a:p>
            <a:pPr marL="0" marR="0" lvl="0" indent="0" algn="l" defTabSz="86776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867766"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4.) Your Benefits Managers are there to help you make good decisions. If all they are achieving for you is to go around counting trivia and interfering with people’s work, then you’re not using them properly. </a:t>
            </a:r>
          </a:p>
          <a:p>
            <a:endParaRPr lang="en-GB" dirty="0"/>
          </a:p>
          <a:p>
            <a:r>
              <a:rPr lang="en-GB" dirty="0"/>
              <a:t>5.) Benefits Management is not the latest in a series of disappointing</a:t>
            </a:r>
            <a:r>
              <a:rPr lang="en-GB" baseline="0" dirty="0"/>
              <a:t> </a:t>
            </a:r>
            <a:r>
              <a:rPr lang="en-GB" dirty="0"/>
              <a:t>silver bullets that fail to kill the monster for you. Silver bullets</a:t>
            </a:r>
            <a:r>
              <a:rPr lang="en-GB" baseline="0" dirty="0"/>
              <a:t> make bad solutions. Benefits Management is not a silver bullet. Therefore, Benefits Management may not be a bad solution.</a:t>
            </a:r>
            <a:endParaRPr lang="en-GB" dirty="0"/>
          </a:p>
          <a:p>
            <a:endParaRPr lang="en-GB" dirty="0"/>
          </a:p>
        </p:txBody>
      </p:sp>
      <p:sp>
        <p:nvSpPr>
          <p:cNvPr id="4" name="Slide Number Placeholder 3"/>
          <p:cNvSpPr>
            <a:spLocks noGrp="1"/>
          </p:cNvSpPr>
          <p:nvPr>
            <p:ph type="sldNum" sz="quarter" idx="10"/>
          </p:nvPr>
        </p:nvSpPr>
        <p:spPr/>
        <p:txBody>
          <a:bodyPr/>
          <a:lstStyle/>
          <a:p>
            <a:fld id="{012D96EC-0595-47D3-941C-0C74044526B6}" type="slidenum">
              <a:rPr lang="en-GB" smtClean="0"/>
              <a:t>16</a:t>
            </a:fld>
            <a:endParaRPr lang="en-GB"/>
          </a:p>
        </p:txBody>
      </p:sp>
    </p:spTree>
    <p:extLst>
      <p:ext uri="{BB962C8B-B14F-4D97-AF65-F5344CB8AC3E}">
        <p14:creationId xmlns:p14="http://schemas.microsoft.com/office/powerpoint/2010/main" val="2428614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phrase that</a:t>
            </a:r>
            <a:r>
              <a:rPr lang="en-GB" baseline="0" dirty="0"/>
              <a:t> I’ve heard more than once.</a:t>
            </a:r>
          </a:p>
          <a:p>
            <a:r>
              <a:rPr lang="en-GB" baseline="0" dirty="0"/>
              <a:t>My view is that it’s always appropriate. It’s a more a question of how much of it is appropriate. </a:t>
            </a:r>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17</a:t>
            </a:fld>
            <a:endParaRPr lang="en-GB" dirty="0"/>
          </a:p>
        </p:txBody>
      </p:sp>
    </p:spTree>
    <p:extLst>
      <p:ext uri="{BB962C8B-B14F-4D97-AF65-F5344CB8AC3E}">
        <p14:creationId xmlns:p14="http://schemas.microsoft.com/office/powerpoint/2010/main" val="969048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dirty="0"/>
              <a:t>A reminder that BM works. Here’s a quote from the YAS</a:t>
            </a:r>
            <a:r>
              <a:rPr lang="en-GB" baseline="0" dirty="0"/>
              <a:t> testimonial piece.</a:t>
            </a:r>
          </a:p>
        </p:txBody>
      </p:sp>
      <p:sp>
        <p:nvSpPr>
          <p:cNvPr id="4" name="Slide Number Placeholder 3"/>
          <p:cNvSpPr>
            <a:spLocks noGrp="1"/>
          </p:cNvSpPr>
          <p:nvPr>
            <p:ph type="sldNum" sz="quarter" idx="10"/>
          </p:nvPr>
        </p:nvSpPr>
        <p:spPr/>
        <p:txBody>
          <a:bodyPr/>
          <a:lstStyle/>
          <a:p>
            <a:fld id="{4578323B-58A7-483E-915B-D4EC27A732EB}" type="slidenum">
              <a:rPr lang="en-GB" smtClean="0"/>
              <a:pPr/>
              <a:t>18</a:t>
            </a:fld>
            <a:endParaRPr lang="en-GB"/>
          </a:p>
        </p:txBody>
      </p:sp>
    </p:spTree>
    <p:extLst>
      <p:ext uri="{BB962C8B-B14F-4D97-AF65-F5344CB8AC3E}">
        <p14:creationId xmlns:p14="http://schemas.microsoft.com/office/powerpoint/2010/main" val="3004532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A5C39E-6B5C-4E07-8992-0B704F9134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42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For all the talk about being benefits-led, there’s still a lot of this going round. It’s an argument that you still have to fight against when it comes to project selection.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a:t>
            </a:fld>
            <a:endParaRPr lang="en-GB" dirty="0"/>
          </a:p>
        </p:txBody>
      </p:sp>
    </p:spTree>
    <p:extLst>
      <p:ext uri="{BB962C8B-B14F-4D97-AF65-F5344CB8AC3E}">
        <p14:creationId xmlns:p14="http://schemas.microsoft.com/office/powerpoint/2010/main" val="354837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921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defTabSz="762000"/>
            <a:r>
              <a:rPr lang="en-GB" sz="1000" i="1"/>
              <a:t>3</a:t>
            </a:r>
          </a:p>
        </p:txBody>
      </p:sp>
      <p:sp>
        <p:nvSpPr>
          <p:cNvPr id="922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922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9222" name="Rectangle 6"/>
          <p:cNvSpPr>
            <a:spLocks noGrp="1" noRot="1" noChangeAspect="1" noChangeArrowheads="1" noTextEdit="1"/>
          </p:cNvSpPr>
          <p:nvPr>
            <p:ph type="sldImg"/>
          </p:nvPr>
        </p:nvSpPr>
        <p:spPr>
          <a:xfrm>
            <a:off x="393700" y="692150"/>
            <a:ext cx="6070600" cy="3416300"/>
          </a:xfrm>
          <a:ln cap="flat"/>
        </p:spPr>
      </p:sp>
      <p:sp>
        <p:nvSpPr>
          <p:cNvPr id="9223" name="Rectangle 7"/>
          <p:cNvSpPr>
            <a:spLocks noGrp="1" noChangeArrowheads="1"/>
          </p:cNvSpPr>
          <p:nvPr>
            <p:ph type="body" idx="1"/>
          </p:nvPr>
        </p:nvSpPr>
        <p:spPr>
          <a:ln/>
        </p:spPr>
        <p:txBody>
          <a:bodyPr/>
          <a:lstStyle/>
          <a:p>
            <a:r>
              <a:rPr lang="en-US" dirty="0"/>
              <a:t>When it comes to project implementation, there’s another thing to consider.</a:t>
            </a:r>
          </a:p>
          <a:p>
            <a:endParaRPr lang="en-US" dirty="0"/>
          </a:p>
          <a:p>
            <a:r>
              <a:rPr lang="en-US" dirty="0"/>
              <a:t>The Project Manager’s Excuse.</a:t>
            </a:r>
          </a:p>
          <a:p>
            <a:r>
              <a:rPr lang="en-US" dirty="0"/>
              <a:t>This used to get quoted by every project manager’s presentation. It’s old but it still gets rolled out occasionally.</a:t>
            </a:r>
          </a:p>
          <a:p>
            <a:r>
              <a:rPr lang="en-US" dirty="0"/>
              <a:t>What they don’t tell you is that Machiavelli had the answer.</a:t>
            </a:r>
          </a:p>
          <a:p>
            <a:endParaRPr lang="en-US" dirty="0"/>
          </a:p>
        </p:txBody>
      </p:sp>
    </p:spTree>
    <p:extLst>
      <p:ext uri="{BB962C8B-B14F-4D97-AF65-F5344CB8AC3E}">
        <p14:creationId xmlns:p14="http://schemas.microsoft.com/office/powerpoint/2010/main" val="3104839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ln/>
        </p:spPr>
        <p:txBody>
          <a:bodyPr/>
          <a:lstStyle/>
          <a:p>
            <a:r>
              <a:rPr lang="en-US" dirty="0"/>
              <a:t>No-one ever mentions Machiavelli’s solution.</a:t>
            </a:r>
          </a:p>
          <a:p>
            <a:endParaRPr lang="en-US" dirty="0"/>
          </a:p>
          <a:p>
            <a:r>
              <a:rPr lang="en-US" dirty="0"/>
              <a:t>This is why you need</a:t>
            </a:r>
            <a:r>
              <a:rPr lang="en-US" baseline="0" dirty="0"/>
              <a:t> a club.</a:t>
            </a:r>
          </a:p>
          <a:p>
            <a:r>
              <a:rPr lang="en-US" baseline="0" dirty="0"/>
              <a:t>These days you can’t bribe the corrupt and slaughter the rest. You need to be more subtle. If you want to hold people in their conviction, then it helps if that conviction has a sound and rational basis. Benefits is good for this.</a:t>
            </a:r>
            <a:endParaRPr lang="en-US" dirty="0"/>
          </a:p>
        </p:txBody>
      </p:sp>
      <p:sp>
        <p:nvSpPr>
          <p:cNvPr id="11267" name="Rectangle 3"/>
          <p:cNvSpPr>
            <a:spLocks noGrp="1" noRot="1" noChangeAspect="1" noChangeArrowheads="1" noTextEdit="1"/>
          </p:cNvSpPr>
          <p:nvPr>
            <p:ph type="sldImg"/>
          </p:nvPr>
        </p:nvSpPr>
        <p:spPr>
          <a:xfrm>
            <a:off x="381000" y="687388"/>
            <a:ext cx="6029325" cy="3392487"/>
          </a:xfrm>
          <a:ln cap="flat"/>
        </p:spPr>
      </p:sp>
    </p:spTree>
    <p:extLst>
      <p:ext uri="{BB962C8B-B14F-4D97-AF65-F5344CB8AC3E}">
        <p14:creationId xmlns:p14="http://schemas.microsoft.com/office/powerpoint/2010/main" val="323519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You have to understand where you are. So, thinking about the end in mind, here’s a BM way to think about your projects. </a:t>
            </a:r>
          </a:p>
          <a:p>
            <a:r>
              <a:rPr lang="en-GB" dirty="0"/>
              <a:t>At first glance, it all looks a bit naïve. The answers are going to be obvious, aren’t they? Probably not. We could be in Emperor’s new clothes territory here. No-one wants to be first to admit that all they see is a naked idiot. Or maybe he really is immaculately dressed but no-one can quite describe what his suit looks like.</a:t>
            </a:r>
          </a:p>
          <a:p>
            <a:r>
              <a:rPr lang="en-GB" dirty="0"/>
              <a:t>Go get a BA to review your favourite project and answer</a:t>
            </a:r>
            <a:r>
              <a:rPr lang="en-GB" baseline="0" dirty="0"/>
              <a:t> these questions, one ppt slide each. What would the answers look like?</a:t>
            </a:r>
            <a:endParaRPr lang="en-GB" dirty="0"/>
          </a:p>
          <a:p>
            <a:endParaRPr lang="en-GB" baseline="0" dirty="0"/>
          </a:p>
          <a:p>
            <a:r>
              <a:rPr lang="en-GB" dirty="0"/>
              <a:t>Naïve questions</a:t>
            </a:r>
          </a:p>
          <a:p>
            <a:pPr marL="0" indent="0">
              <a:buNone/>
            </a:pPr>
            <a:r>
              <a:rPr lang="en-GB" dirty="0"/>
              <a:t>1.</a:t>
            </a:r>
            <a:r>
              <a:rPr lang="en-GB" baseline="0" dirty="0"/>
              <a:t> </a:t>
            </a:r>
            <a:r>
              <a:rPr lang="en-GB" dirty="0"/>
              <a:t>What does ‘good’ look like here? </a:t>
            </a:r>
          </a:p>
          <a:p>
            <a:pPr marL="0" indent="0">
              <a:buNone/>
            </a:pPr>
            <a:r>
              <a:rPr lang="en-GB" dirty="0"/>
              <a:t>Before you start, know your key measures and how things stand now. Be able to tell if things are getting better and by how much. How do you know you are doing a better job this week than you did last week? All in a context of knowing what good looks like, what are the KPIs? What’s your business context – the market, your competitors?</a:t>
            </a:r>
          </a:p>
          <a:p>
            <a:pPr marL="0" indent="0">
              <a:buNone/>
            </a:pPr>
            <a:r>
              <a:rPr lang="en-GB" dirty="0"/>
              <a:t>2. What’s the point of this change? Sum up in two simple sentences what your project will deliver and why it’s a good idea. Remember, the reasons why we do stuff affect the way we do it.</a:t>
            </a:r>
          </a:p>
          <a:p>
            <a:r>
              <a:rPr lang="en-GB" dirty="0"/>
              <a:t> Can you summarise</a:t>
            </a:r>
            <a:r>
              <a:rPr lang="en-GB" baseline="0" dirty="0"/>
              <a:t> it in a way that’s quickly and easily understood? Once it is easily understood, does it sound like a good idea?</a:t>
            </a:r>
            <a:endParaRPr lang="en-GB" dirty="0"/>
          </a:p>
          <a:p>
            <a:r>
              <a:rPr lang="en-GB" dirty="0"/>
              <a:t>3. Who is it really for? Who are the appropriate stakeholders? Who wants the change? Who controls how it will happen? Who gets the benefits?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4. What do they actually want? What do your stakeholders want? What do they think is valuable? What do you think is feasible?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5. How do we get this done? What resources (time, money, skill, etc.) can we use? What’s the organisation structure, governance and assurance that means things are done well?</a:t>
            </a:r>
          </a:p>
          <a:p>
            <a:pPr marL="0" indent="0">
              <a:buNone/>
            </a:pPr>
            <a:r>
              <a:rPr lang="en-GB" dirty="0"/>
              <a:t>6. What makes this option better than Plan B? What’s it worth? Why is this change the best option to take? Why is it the best use of your scarce resources?</a:t>
            </a:r>
          </a:p>
          <a:p>
            <a:pPr marL="0" indent="0">
              <a:buNone/>
            </a:pPr>
            <a:endParaRPr lang="en-GB" dirty="0"/>
          </a:p>
          <a:p>
            <a:endParaRPr lang="en-GB" dirty="0"/>
          </a:p>
        </p:txBody>
      </p:sp>
      <p:sp>
        <p:nvSpPr>
          <p:cNvPr id="4" name="Slide Number Placeholder 3"/>
          <p:cNvSpPr>
            <a:spLocks noGrp="1"/>
          </p:cNvSpPr>
          <p:nvPr>
            <p:ph type="sldNum" sz="quarter" idx="10"/>
          </p:nvPr>
        </p:nvSpPr>
        <p:spPr/>
        <p:txBody>
          <a:bodyPr/>
          <a:lstStyle/>
          <a:p>
            <a:fld id="{5B57DE50-7723-422A-8358-C6091843375B}" type="slidenum">
              <a:rPr lang="en-GB" smtClean="0"/>
              <a:t>5</a:t>
            </a:fld>
            <a:endParaRPr lang="en-GB"/>
          </a:p>
        </p:txBody>
      </p:sp>
    </p:spTree>
    <p:extLst>
      <p:ext uri="{BB962C8B-B14F-4D97-AF65-F5344CB8AC3E}">
        <p14:creationId xmlns:p14="http://schemas.microsoft.com/office/powerpoint/2010/main" val="73431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set the scene, Let’s look at the purpose of BM at the top, the enterprise / organisation level.</a:t>
            </a:r>
          </a:p>
          <a:p>
            <a:r>
              <a:rPr lang="en-GB" dirty="0"/>
              <a:t>First, fairness in a competitive world – investments are chosen on merit, not by who shouts loudest or whose turn it is next.</a:t>
            </a:r>
          </a:p>
          <a:p>
            <a:r>
              <a:rPr lang="en-GB" dirty="0"/>
              <a:t>Raising the bar (your club) – better choices for better reasons, rational choices based on evidence and meeting sensible needs.</a:t>
            </a:r>
          </a:p>
          <a:p>
            <a:pPr marL="0" algn="l" defTabSz="914400" rtl="0" eaLnBrk="1" latinLnBrk="0" hangingPunct="1"/>
            <a:r>
              <a:rPr lang="en-GB" sz="1200" kern="1200" dirty="0">
                <a:solidFill>
                  <a:schemeClr val="tx1"/>
                </a:solidFill>
                <a:latin typeface="+mn-lt"/>
                <a:ea typeface="+mn-ea"/>
                <a:cs typeface="+mn-cs"/>
              </a:rPr>
              <a:t> - Market research, don’t make what no-one wants</a:t>
            </a:r>
          </a:p>
          <a:p>
            <a:pPr marL="0" algn="l" defTabSz="914400" rtl="0" eaLnBrk="1" latinLnBrk="0" hangingPunct="1"/>
            <a:r>
              <a:rPr lang="en-GB" sz="1200" kern="1200" dirty="0">
                <a:solidFill>
                  <a:schemeClr val="tx1"/>
                </a:solidFill>
                <a:latin typeface="+mn-lt"/>
                <a:ea typeface="+mn-ea"/>
                <a:cs typeface="+mn-cs"/>
              </a:rPr>
              <a:t> </a:t>
            </a:r>
            <a:r>
              <a:rPr lang="en-GB" dirty="0"/>
              <a:t>- Personal satisfaction in your work, You know you’re doing a good job</a:t>
            </a:r>
          </a:p>
          <a:p>
            <a:r>
              <a:rPr lang="en-GB" dirty="0"/>
              <a:t> - Confidence in the work around you, the best job won, even when you lose to the competition, at least you know that you were beaten on merit.</a:t>
            </a:r>
          </a:p>
          <a:p>
            <a:r>
              <a:rPr lang="en-GB" dirty="0"/>
              <a:t>Keeping us honest (the policeman’s truncheon) – maintaining the fairness between investments,</a:t>
            </a:r>
            <a:r>
              <a:rPr lang="en-GB" baseline="0" dirty="0"/>
              <a:t> assuring the on-going work is maintaining standards. The proposed benefits are proved to be genuine.</a:t>
            </a:r>
            <a:endParaRPr lang="en-GB"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6</a:t>
            </a:fld>
            <a:endParaRPr lang="en-GB" dirty="0"/>
          </a:p>
        </p:txBody>
      </p:sp>
    </p:spTree>
    <p:extLst>
      <p:ext uri="{BB962C8B-B14F-4D97-AF65-F5344CB8AC3E}">
        <p14:creationId xmlns:p14="http://schemas.microsoft.com/office/powerpoint/2010/main" val="384305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Every objective, however perverse, has a purpose that satisfies a stakeholder. There has to be something in it for someone. There are four crude types of objective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Objective 1 – Deliver ‘Something’, there are no defined benefits and the outcomes are indicators of the ‘something’. This could be appropriate when the project is to meet mandatory obligations or obey instructions from above. Or it could just be an example of poor objective setting. An example is </a:t>
            </a:r>
            <a:r>
              <a:rPr lang="en-GB" dirty="0" err="1"/>
              <a:t>eDischarge</a:t>
            </a:r>
            <a:r>
              <a:rPr lang="en-GB" baseline="0" dirty="0"/>
              <a:t> summaries from A&amp;E, mandated in the NHS Standard Contract with no stated purpose.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Objective 2 – Deliver ‘Good’, the benefits are evidence or proxies of some intangible ‘good’. This is “Deliver</a:t>
            </a:r>
            <a:r>
              <a:rPr lang="en-GB" baseline="0" dirty="0"/>
              <a:t> the Vision” or “Deliver disruptive change”. Often, this is where we get lots of petty benefits that reward the players for taking part but don’t map to a coherent strategic objective.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Objective 3 –Deliver the Shopping List, in this case the benefits and objective are the same thing. This isn’t so much the General’s campaign map, more the Quartermasters’ requisitions for kit. For example, an SHA had 35 objectives, deliver Project 1, Project 2, etc.</a:t>
            </a:r>
          </a:p>
          <a:p>
            <a:r>
              <a:rPr lang="en-GB" dirty="0"/>
              <a:t>Objective 4 – Deliver Strategic Objectives, something big, important and probably intangible (as opposed to kit and estate, provide the service, not build the clinic). The Benefits are contributions, evidence of action in support of the strategy.</a:t>
            </a:r>
          </a:p>
          <a:p>
            <a:r>
              <a:rPr lang="en-GB" dirty="0"/>
              <a:t>By separating out the benefits from the strategy we affect the approach to objective setting, we’re determining the reasons why and so affecting how we do stuff.</a:t>
            </a:r>
          </a:p>
          <a:p>
            <a:r>
              <a:rPr lang="en-GB" dirty="0"/>
              <a:t>Benefits as our club knocks our programme / project’s objectives into the right shape.</a:t>
            </a:r>
          </a:p>
          <a:p>
            <a:r>
              <a:rPr lang="en-GB" dirty="0"/>
              <a:t>Benefits as the truncheon weeds out the bad objectives from the enterprise’s portfolio.</a:t>
            </a:r>
          </a:p>
          <a:p>
            <a:endParaRPr lang="en-GB" dirty="0"/>
          </a:p>
        </p:txBody>
      </p:sp>
      <p:sp>
        <p:nvSpPr>
          <p:cNvPr id="4" name="Slide Number Placeholder 3"/>
          <p:cNvSpPr>
            <a:spLocks noGrp="1"/>
          </p:cNvSpPr>
          <p:nvPr>
            <p:ph type="sldNum" sz="quarter" idx="10"/>
          </p:nvPr>
        </p:nvSpPr>
        <p:spPr/>
        <p:txBody>
          <a:bodyPr/>
          <a:lstStyle/>
          <a:p>
            <a:fld id="{5B57DE50-7723-422A-8358-C6091843375B}" type="slidenum">
              <a:rPr lang="en-GB" smtClean="0"/>
              <a:t>7</a:t>
            </a:fld>
            <a:endParaRPr lang="en-GB"/>
          </a:p>
        </p:txBody>
      </p:sp>
    </p:spTree>
    <p:extLst>
      <p:ext uri="{BB962C8B-B14F-4D97-AF65-F5344CB8AC3E}">
        <p14:creationId xmlns:p14="http://schemas.microsoft.com/office/powerpoint/2010/main" val="2209884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1E9FD-8308-4DCC-9B9B-2B1886079598}" type="slidenum">
              <a:rPr lang="en-GB" altLang="en-US"/>
              <a:pPr/>
              <a:t>8</a:t>
            </a:fld>
            <a:endParaRPr lang="en-GB" altLang="en-US"/>
          </a:p>
        </p:txBody>
      </p:sp>
      <p:sp>
        <p:nvSpPr>
          <p:cNvPr id="93186" name="Rectangle 2"/>
          <p:cNvSpPr>
            <a:spLocks noGrp="1" noRot="1" noChangeAspect="1" noChangeArrowheads="1" noTextEdit="1"/>
          </p:cNvSpPr>
          <p:nvPr>
            <p:ph type="sldImg"/>
          </p:nvPr>
        </p:nvSpPr>
        <p:spPr>
          <a:xfrm>
            <a:off x="90488" y="744538"/>
            <a:ext cx="6616700" cy="3722687"/>
          </a:xfrm>
          <a:ln/>
        </p:spPr>
      </p:sp>
      <p:sp>
        <p:nvSpPr>
          <p:cNvPr id="93187" name="Rectangle 3"/>
          <p:cNvSpPr>
            <a:spLocks noGrp="1" noChangeArrowheads="1"/>
          </p:cNvSpPr>
          <p:nvPr>
            <p:ph type="body" idx="1"/>
          </p:nvPr>
        </p:nvSpPr>
        <p:spPr>
          <a:xfrm>
            <a:off x="906357" y="4715153"/>
            <a:ext cx="4984962" cy="4466987"/>
          </a:xfrm>
        </p:spPr>
        <p:txBody>
          <a:bodyPr/>
          <a:lstStyle/>
          <a:p>
            <a:pPr>
              <a:spcBef>
                <a:spcPts val="500"/>
              </a:spcBef>
              <a:spcAft>
                <a:spcPts val="500"/>
              </a:spcAft>
            </a:pPr>
            <a:r>
              <a:rPr lang="en-GB" altLang="en-US" dirty="0"/>
              <a:t>What does good look like? Here’s NHSD’s mission / vision. I quote this because NHSE didn’t have one when I looked.</a:t>
            </a:r>
          </a:p>
          <a:p>
            <a:pPr>
              <a:spcBef>
                <a:spcPts val="500"/>
              </a:spcBef>
              <a:spcAft>
                <a:spcPts val="500"/>
              </a:spcAft>
            </a:pPr>
            <a:endParaRPr lang="en-GB" altLang="en-US" dirty="0"/>
          </a:p>
          <a:p>
            <a:pPr>
              <a:spcBef>
                <a:spcPts val="500"/>
              </a:spcBef>
              <a:spcAft>
                <a:spcPts val="500"/>
              </a:spcAft>
            </a:pPr>
            <a:r>
              <a:rPr lang="en-GB" altLang="en-US" dirty="0"/>
              <a:t>Done well, Benefits Management provides a rational, consensus set of business decisions.</a:t>
            </a:r>
            <a:r>
              <a:rPr lang="en-GB" altLang="en-US" baseline="0" dirty="0"/>
              <a:t> </a:t>
            </a:r>
            <a:r>
              <a:rPr lang="en-GB" altLang="en-US" dirty="0"/>
              <a:t>The strength of Benefits Management is that it creates a compelling reason for the project sponsor / champion / stakeholders to act. A benefits-led project will have been chosen because it meets a valid business need with sound, agreed objectives. All the numbers in the business case will have been put there by the stakeholders with evidence to back them up and an owner committed to their delivery. As they are involved in delivery, it will be a manageable amount of change for a few big benefits</a:t>
            </a:r>
          </a:p>
          <a:p>
            <a:pPr>
              <a:spcBef>
                <a:spcPts val="500"/>
              </a:spcBef>
              <a:spcAft>
                <a:spcPts val="500"/>
              </a:spcAft>
            </a:pPr>
            <a:r>
              <a:rPr lang="en-GB" altLang="en-US" dirty="0"/>
              <a:t>The links between the means, ways and ends (enabler to objective) are proved through the Benefits Map. There’s no implicit assumption along the lines of buy kit – get benefit. The cause – effect nets are visible and open to debate, and the solution is seen to be feasible.</a:t>
            </a:r>
          </a:p>
          <a:p>
            <a:endParaRPr lang="en-GB" altLang="en-US" dirty="0"/>
          </a:p>
          <a:p>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Purpose of programme level  BM work - Optimisation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purpose of the Benefits Management workstream is to optimise the contribution of the programme to the success of the enterprise. BM has benefits. If it doesn’t add value to your programme, then it’s not working right.</a:t>
            </a:r>
          </a:p>
          <a:p>
            <a:r>
              <a:rPr lang="en-GB" sz="1200" kern="1200" dirty="0">
                <a:solidFill>
                  <a:schemeClr val="tx1"/>
                </a:solidFill>
                <a:effectLst/>
                <a:latin typeface="+mn-lt"/>
                <a:ea typeface="+mn-ea"/>
                <a:cs typeface="+mn-cs"/>
              </a:rPr>
              <a:t>It achieves this through the improvements it enables in efficient programme management, effective programme content and the selection of new programme initiatives.</a:t>
            </a:r>
          </a:p>
          <a:p>
            <a:r>
              <a:rPr lang="en-GB" sz="1200" kern="1200" dirty="0">
                <a:solidFill>
                  <a:schemeClr val="tx1"/>
                </a:solidFill>
                <a:effectLst/>
                <a:latin typeface="+mn-lt"/>
                <a:ea typeface="+mn-ea"/>
                <a:cs typeface="+mn-cs"/>
              </a:rPr>
              <a:t>The visible outcomes from sound Benefits Management are:</a:t>
            </a:r>
          </a:p>
          <a:p>
            <a:pPr lvl="0"/>
            <a:r>
              <a:rPr lang="en-GB" sz="1200" kern="1200" dirty="0">
                <a:solidFill>
                  <a:schemeClr val="tx1"/>
                </a:solidFill>
                <a:effectLst/>
                <a:latin typeface="+mn-lt"/>
                <a:ea typeface="+mn-ea"/>
                <a:cs typeface="+mn-cs"/>
              </a:rPr>
              <a:t>Improved programme / project success</a:t>
            </a:r>
          </a:p>
          <a:p>
            <a:pPr lvl="0"/>
            <a:r>
              <a:rPr lang="en-GB" sz="1200" kern="1200" dirty="0">
                <a:solidFill>
                  <a:schemeClr val="tx1"/>
                </a:solidFill>
                <a:effectLst/>
                <a:latin typeface="+mn-lt"/>
                <a:ea typeface="+mn-ea"/>
                <a:cs typeface="+mn-cs"/>
              </a:rPr>
              <a:t>Successful business change management</a:t>
            </a:r>
          </a:p>
          <a:p>
            <a:pPr lvl="0"/>
            <a:r>
              <a:rPr lang="en-GB" sz="1200" kern="1200" dirty="0">
                <a:solidFill>
                  <a:schemeClr val="tx1"/>
                </a:solidFill>
                <a:effectLst/>
                <a:latin typeface="+mn-lt"/>
                <a:ea typeface="+mn-ea"/>
                <a:cs typeface="+mn-cs"/>
              </a:rPr>
              <a:t>Evidence of programme value</a:t>
            </a:r>
          </a:p>
          <a:p>
            <a:pPr lvl="0"/>
            <a:r>
              <a:rPr lang="en-GB" sz="1200" kern="1200" dirty="0">
                <a:solidFill>
                  <a:schemeClr val="tx1"/>
                </a:solidFill>
                <a:effectLst/>
                <a:latin typeface="+mn-lt"/>
                <a:ea typeface="+mn-ea"/>
                <a:cs typeface="+mn-cs"/>
              </a:rPr>
              <a:t>Use of appropriate resources</a:t>
            </a:r>
          </a:p>
          <a:p>
            <a:pPr lvl="0"/>
            <a:r>
              <a:rPr lang="en-GB" sz="1200" kern="1200" dirty="0">
                <a:solidFill>
                  <a:schemeClr val="tx1"/>
                </a:solidFill>
                <a:effectLst/>
                <a:latin typeface="+mn-lt"/>
                <a:ea typeface="+mn-ea"/>
                <a:cs typeface="+mn-cs"/>
              </a:rPr>
              <a:t>Building / enhancement of working relationships</a:t>
            </a:r>
          </a:p>
          <a:p>
            <a:pPr lvl="0"/>
            <a:r>
              <a:rPr lang="en-GB" sz="1200" kern="1200" dirty="0">
                <a:solidFill>
                  <a:schemeClr val="tx1"/>
                </a:solidFill>
                <a:effectLst/>
                <a:latin typeface="+mn-lt"/>
                <a:ea typeface="+mn-ea"/>
                <a:cs typeface="+mn-cs"/>
              </a:rPr>
              <a:t>Better selection of projects</a:t>
            </a:r>
          </a:p>
          <a:p>
            <a:pPr lvl="0"/>
            <a:r>
              <a:rPr lang="en-GB" sz="1200" kern="1200" dirty="0">
                <a:solidFill>
                  <a:schemeClr val="tx1"/>
                </a:solidFill>
                <a:effectLst/>
                <a:latin typeface="+mn-lt"/>
                <a:ea typeface="+mn-ea"/>
                <a:cs typeface="+mn-cs"/>
              </a:rPr>
              <a:t>Development of future initiatives</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9</a:t>
            </a:fld>
            <a:endParaRPr lang="en-GB" dirty="0"/>
          </a:p>
        </p:txBody>
      </p:sp>
    </p:spTree>
    <p:extLst>
      <p:ext uri="{BB962C8B-B14F-4D97-AF65-F5344CB8AC3E}">
        <p14:creationId xmlns:p14="http://schemas.microsoft.com/office/powerpoint/2010/main" val="3977650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1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Tree>
    <p:extLst>
      <p:ext uri="{BB962C8B-B14F-4D97-AF65-F5344CB8AC3E}">
        <p14:creationId xmlns:p14="http://schemas.microsoft.com/office/powerpoint/2010/main" val="70955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1F9D6EA-53C1-4056-A5B8-5AF66D913895}" type="datetime1">
              <a:rPr lang="en-GB" smtClean="0"/>
              <a:t>13/01/2026</a:t>
            </a:fld>
            <a:endParaRPr lang="en-GB" dirty="0"/>
          </a:p>
        </p:txBody>
      </p:sp>
      <p:sp>
        <p:nvSpPr>
          <p:cNvPr id="4" name="Footer Placeholder 3"/>
          <p:cNvSpPr>
            <a:spLocks noGrp="1"/>
          </p:cNvSpPr>
          <p:nvPr>
            <p:ph type="ftr" sz="quarter" idx="11"/>
          </p:nvPr>
        </p:nvSpPr>
        <p:spPr/>
        <p:txBody>
          <a:bodyPr/>
          <a:lstStyle/>
          <a:p>
            <a:r>
              <a:rPr lang="en-GB"/>
              <a:t>Click to edit master footer style</a:t>
            </a:r>
            <a:endParaRPr lang="en-GB" dirty="0"/>
          </a:p>
        </p:txBody>
      </p:sp>
      <p:sp>
        <p:nvSpPr>
          <p:cNvPr id="5" name="Slide Number Placeholder 4"/>
          <p:cNvSpPr>
            <a:spLocks noGrp="1"/>
          </p:cNvSpPr>
          <p:nvPr>
            <p:ph type="sldNum" sz="quarter" idx="12"/>
          </p:nvPr>
        </p:nvSpPr>
        <p:spPr/>
        <p:txBody>
          <a:bodyPr/>
          <a:lstStyle/>
          <a:p>
            <a:fld id="{4F2E129E-16B7-480B-972E-C025DBFD1D53}" type="slidenum">
              <a:rPr lang="en-GB" smtClean="0"/>
              <a:t>‹#›</a:t>
            </a:fld>
            <a:endParaRPr lang="en-GB" dirty="0"/>
          </a:p>
        </p:txBody>
      </p:sp>
      <p:pic>
        <p:nvPicPr>
          <p:cNvPr id="6" name="Picture 5">
            <a:extLst>
              <a:ext uri="{FF2B5EF4-FFF2-40B4-BE49-F238E27FC236}">
                <a16:creationId xmlns:a16="http://schemas.microsoft.com/office/drawing/2014/main" id="{BAE38EBB-35A2-1854-4378-9F6770995FAC}"/>
              </a:ext>
            </a:extLst>
          </p:cNvPr>
          <p:cNvPicPr>
            <a:picLocks noChangeAspect="1"/>
          </p:cNvPicPr>
          <p:nvPr/>
        </p:nvPicPr>
        <p:blipFill>
          <a:blip r:embed="rId2"/>
          <a:stretch>
            <a:fillRect/>
          </a:stretch>
        </p:blipFill>
        <p:spPr>
          <a:xfrm>
            <a:off x="0" y="4903969"/>
            <a:ext cx="9144000" cy="274320"/>
          </a:xfrm>
          <a:prstGeom prst="rect">
            <a:avLst/>
          </a:prstGeom>
        </p:spPr>
      </p:pic>
      <p:sp>
        <p:nvSpPr>
          <p:cNvPr id="7" name="TextBox 6">
            <a:extLst>
              <a:ext uri="{FF2B5EF4-FFF2-40B4-BE49-F238E27FC236}">
                <a16:creationId xmlns:a16="http://schemas.microsoft.com/office/drawing/2014/main" id="{B7096C7D-4453-12A8-A9A5-AD8F6D5E932F}"/>
              </a:ext>
            </a:extLst>
          </p:cNvPr>
          <p:cNvSpPr txBox="1"/>
          <p:nvPr/>
        </p:nvSpPr>
        <p:spPr>
          <a:xfrm>
            <a:off x="7107382" y="4900480"/>
            <a:ext cx="2036618" cy="300082"/>
          </a:xfrm>
          <a:prstGeom prst="rect">
            <a:avLst/>
          </a:prstGeom>
          <a:noFill/>
        </p:spPr>
        <p:txBody>
          <a:bodyPr wrap="square" rtlCol="0">
            <a:spAutoFit/>
          </a:bodyPr>
          <a:lstStyle/>
          <a:p>
            <a:pPr algn="r"/>
            <a:r>
              <a:rPr lang="en-GB" sz="1350" dirty="0">
                <a:solidFill>
                  <a:schemeClr val="bg1"/>
                </a:solidFill>
              </a:rPr>
              <a:t>Adding value to decisions</a:t>
            </a:r>
          </a:p>
        </p:txBody>
      </p:sp>
    </p:spTree>
    <p:extLst>
      <p:ext uri="{BB962C8B-B14F-4D97-AF65-F5344CB8AC3E}">
        <p14:creationId xmlns:p14="http://schemas.microsoft.com/office/powerpoint/2010/main" val="276738210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9D6EA-53C1-4056-A5B8-5AF66D913895}" type="datetime1">
              <a:rPr lang="en-GB" smtClean="0"/>
              <a:t>13/01/2026</a:t>
            </a:fld>
            <a:endParaRPr lang="en-GB" dirty="0"/>
          </a:p>
        </p:txBody>
      </p:sp>
      <p:sp>
        <p:nvSpPr>
          <p:cNvPr id="3" name="Footer Placeholder 2"/>
          <p:cNvSpPr>
            <a:spLocks noGrp="1"/>
          </p:cNvSpPr>
          <p:nvPr>
            <p:ph type="ftr" sz="quarter" idx="11"/>
          </p:nvPr>
        </p:nvSpPr>
        <p:spPr/>
        <p:txBody>
          <a:bodyPr/>
          <a:lstStyle/>
          <a:p>
            <a:r>
              <a:rPr lang="en-GB"/>
              <a:t>Click to edit master footer style</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t>‹#›</a:t>
            </a:fld>
            <a:endParaRPr lang="en-GB" dirty="0"/>
          </a:p>
        </p:txBody>
      </p:sp>
      <p:pic>
        <p:nvPicPr>
          <p:cNvPr id="5" name="Picture 4">
            <a:extLst>
              <a:ext uri="{FF2B5EF4-FFF2-40B4-BE49-F238E27FC236}">
                <a16:creationId xmlns:a16="http://schemas.microsoft.com/office/drawing/2014/main" id="{65A9F398-2784-FDED-42B4-53AB834BC0C5}"/>
              </a:ext>
            </a:extLst>
          </p:cNvPr>
          <p:cNvPicPr>
            <a:picLocks noChangeAspect="1"/>
          </p:cNvPicPr>
          <p:nvPr/>
        </p:nvPicPr>
        <p:blipFill>
          <a:blip r:embed="rId2"/>
          <a:stretch>
            <a:fillRect/>
          </a:stretch>
        </p:blipFill>
        <p:spPr>
          <a:xfrm>
            <a:off x="0" y="4903969"/>
            <a:ext cx="9144000" cy="274320"/>
          </a:xfrm>
          <a:prstGeom prst="rect">
            <a:avLst/>
          </a:prstGeom>
        </p:spPr>
      </p:pic>
      <p:sp>
        <p:nvSpPr>
          <p:cNvPr id="6" name="TextBox 5">
            <a:extLst>
              <a:ext uri="{FF2B5EF4-FFF2-40B4-BE49-F238E27FC236}">
                <a16:creationId xmlns:a16="http://schemas.microsoft.com/office/drawing/2014/main" id="{99E13E77-06AA-91D0-3446-0B42A75A03F0}"/>
              </a:ext>
            </a:extLst>
          </p:cNvPr>
          <p:cNvSpPr txBox="1"/>
          <p:nvPr/>
        </p:nvSpPr>
        <p:spPr>
          <a:xfrm>
            <a:off x="7107382" y="4900480"/>
            <a:ext cx="2036618" cy="300082"/>
          </a:xfrm>
          <a:prstGeom prst="rect">
            <a:avLst/>
          </a:prstGeom>
          <a:noFill/>
        </p:spPr>
        <p:txBody>
          <a:bodyPr wrap="square" rtlCol="0">
            <a:spAutoFit/>
          </a:bodyPr>
          <a:lstStyle/>
          <a:p>
            <a:pPr algn="r"/>
            <a:r>
              <a:rPr lang="en-GB" sz="1350" dirty="0">
                <a:solidFill>
                  <a:schemeClr val="bg1"/>
                </a:solidFill>
              </a:rPr>
              <a:t>Adding value to decisions</a:t>
            </a:r>
          </a:p>
        </p:txBody>
      </p:sp>
    </p:spTree>
    <p:extLst>
      <p:ext uri="{BB962C8B-B14F-4D97-AF65-F5344CB8AC3E}">
        <p14:creationId xmlns:p14="http://schemas.microsoft.com/office/powerpoint/2010/main" val="50957280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91F9D6EA-53C1-4056-A5B8-5AF66D913895}" type="datetime1">
              <a:rPr lang="en-GB" smtClean="0"/>
              <a:t>13/01/2026</a:t>
            </a:fld>
            <a:endParaRPr lang="en-GB" dirty="0"/>
          </a:p>
        </p:txBody>
      </p:sp>
      <p:sp>
        <p:nvSpPr>
          <p:cNvPr id="6" name="Footer Placeholder 5"/>
          <p:cNvSpPr>
            <a:spLocks noGrp="1"/>
          </p:cNvSpPr>
          <p:nvPr>
            <p:ph type="ftr" sz="quarter" idx="11"/>
          </p:nvPr>
        </p:nvSpPr>
        <p:spPr/>
        <p:txBody>
          <a:bodyPr/>
          <a:lstStyle/>
          <a:p>
            <a:r>
              <a:rPr lang="en-GB"/>
              <a:t>Click to edit master footer style</a:t>
            </a:r>
            <a:endParaRPr lang="en-GB" dirty="0"/>
          </a:p>
        </p:txBody>
      </p:sp>
      <p:sp>
        <p:nvSpPr>
          <p:cNvPr id="7" name="Slide Number Placeholder 6"/>
          <p:cNvSpPr>
            <a:spLocks noGrp="1"/>
          </p:cNvSpPr>
          <p:nvPr>
            <p:ph type="sldNum" sz="quarter" idx="12"/>
          </p:nvPr>
        </p:nvSpPr>
        <p:spPr/>
        <p:txBody>
          <a:bodyPr/>
          <a:lstStyle/>
          <a:p>
            <a:fld id="{4F2E129E-16B7-480B-972E-C025DBFD1D53}" type="slidenum">
              <a:rPr lang="en-GB" smtClean="0"/>
              <a:t>‹#›</a:t>
            </a:fld>
            <a:endParaRPr lang="en-GB" dirty="0"/>
          </a:p>
        </p:txBody>
      </p:sp>
      <p:pic>
        <p:nvPicPr>
          <p:cNvPr id="8" name="Picture 7">
            <a:extLst>
              <a:ext uri="{FF2B5EF4-FFF2-40B4-BE49-F238E27FC236}">
                <a16:creationId xmlns:a16="http://schemas.microsoft.com/office/drawing/2014/main" id="{B6501E66-D654-7429-4653-4A403273F231}"/>
              </a:ext>
            </a:extLst>
          </p:cNvPr>
          <p:cNvPicPr>
            <a:picLocks noChangeAspect="1"/>
          </p:cNvPicPr>
          <p:nvPr/>
        </p:nvPicPr>
        <p:blipFill>
          <a:blip r:embed="rId2"/>
          <a:stretch>
            <a:fillRect/>
          </a:stretch>
        </p:blipFill>
        <p:spPr>
          <a:xfrm>
            <a:off x="0" y="4903969"/>
            <a:ext cx="9144000" cy="274320"/>
          </a:xfrm>
          <a:prstGeom prst="rect">
            <a:avLst/>
          </a:prstGeom>
        </p:spPr>
      </p:pic>
      <p:sp>
        <p:nvSpPr>
          <p:cNvPr id="9" name="TextBox 8">
            <a:extLst>
              <a:ext uri="{FF2B5EF4-FFF2-40B4-BE49-F238E27FC236}">
                <a16:creationId xmlns:a16="http://schemas.microsoft.com/office/drawing/2014/main" id="{FC99C0DE-5EB8-A886-56E4-AA54A7C800AC}"/>
              </a:ext>
            </a:extLst>
          </p:cNvPr>
          <p:cNvSpPr txBox="1"/>
          <p:nvPr/>
        </p:nvSpPr>
        <p:spPr>
          <a:xfrm>
            <a:off x="7107382" y="4900480"/>
            <a:ext cx="2036618" cy="300082"/>
          </a:xfrm>
          <a:prstGeom prst="rect">
            <a:avLst/>
          </a:prstGeom>
          <a:noFill/>
        </p:spPr>
        <p:txBody>
          <a:bodyPr wrap="square" rtlCol="0">
            <a:spAutoFit/>
          </a:bodyPr>
          <a:lstStyle/>
          <a:p>
            <a:pPr algn="r"/>
            <a:r>
              <a:rPr lang="en-GB" sz="1350" dirty="0">
                <a:solidFill>
                  <a:schemeClr val="bg1"/>
                </a:solidFill>
              </a:rPr>
              <a:t>Adding value to decisions</a:t>
            </a:r>
          </a:p>
        </p:txBody>
      </p:sp>
    </p:spTree>
    <p:extLst>
      <p:ext uri="{BB962C8B-B14F-4D97-AF65-F5344CB8AC3E}">
        <p14:creationId xmlns:p14="http://schemas.microsoft.com/office/powerpoint/2010/main" val="410736704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91F9D6EA-53C1-4056-A5B8-5AF66D913895}" type="datetime1">
              <a:rPr lang="en-GB" smtClean="0"/>
              <a:t>13/01/2026</a:t>
            </a:fld>
            <a:endParaRPr lang="en-GB" dirty="0"/>
          </a:p>
        </p:txBody>
      </p:sp>
      <p:sp>
        <p:nvSpPr>
          <p:cNvPr id="6" name="Footer Placeholder 5"/>
          <p:cNvSpPr>
            <a:spLocks noGrp="1"/>
          </p:cNvSpPr>
          <p:nvPr>
            <p:ph type="ftr" sz="quarter" idx="11"/>
          </p:nvPr>
        </p:nvSpPr>
        <p:spPr/>
        <p:txBody>
          <a:bodyPr/>
          <a:lstStyle/>
          <a:p>
            <a:r>
              <a:rPr lang="en-GB"/>
              <a:t>Click to edit master footer style</a:t>
            </a:r>
            <a:endParaRPr lang="en-GB" dirty="0"/>
          </a:p>
        </p:txBody>
      </p:sp>
      <p:sp>
        <p:nvSpPr>
          <p:cNvPr id="7" name="Slide Number Placeholder 6"/>
          <p:cNvSpPr>
            <a:spLocks noGrp="1"/>
          </p:cNvSpPr>
          <p:nvPr>
            <p:ph type="sldNum" sz="quarter" idx="12"/>
          </p:nvPr>
        </p:nvSpPr>
        <p:spPr/>
        <p:txBody>
          <a:bodyPr/>
          <a:lstStyle/>
          <a:p>
            <a:fld id="{4F2E129E-16B7-480B-972E-C025DBFD1D53}" type="slidenum">
              <a:rPr lang="en-GB" smtClean="0"/>
              <a:t>‹#›</a:t>
            </a:fld>
            <a:endParaRPr lang="en-GB" dirty="0"/>
          </a:p>
        </p:txBody>
      </p:sp>
      <p:pic>
        <p:nvPicPr>
          <p:cNvPr id="8" name="Picture 7">
            <a:extLst>
              <a:ext uri="{FF2B5EF4-FFF2-40B4-BE49-F238E27FC236}">
                <a16:creationId xmlns:a16="http://schemas.microsoft.com/office/drawing/2014/main" id="{1760217A-B232-E28A-66EA-C599027843C8}"/>
              </a:ext>
            </a:extLst>
          </p:cNvPr>
          <p:cNvPicPr>
            <a:picLocks noChangeAspect="1"/>
          </p:cNvPicPr>
          <p:nvPr/>
        </p:nvPicPr>
        <p:blipFill>
          <a:blip r:embed="rId2"/>
          <a:stretch>
            <a:fillRect/>
          </a:stretch>
        </p:blipFill>
        <p:spPr>
          <a:xfrm>
            <a:off x="0" y="4903969"/>
            <a:ext cx="9144000" cy="274320"/>
          </a:xfrm>
          <a:prstGeom prst="rect">
            <a:avLst/>
          </a:prstGeom>
        </p:spPr>
      </p:pic>
      <p:sp>
        <p:nvSpPr>
          <p:cNvPr id="9" name="TextBox 8">
            <a:extLst>
              <a:ext uri="{FF2B5EF4-FFF2-40B4-BE49-F238E27FC236}">
                <a16:creationId xmlns:a16="http://schemas.microsoft.com/office/drawing/2014/main" id="{DD581337-BACA-7C78-F1BB-62C337856B03}"/>
              </a:ext>
            </a:extLst>
          </p:cNvPr>
          <p:cNvSpPr txBox="1"/>
          <p:nvPr/>
        </p:nvSpPr>
        <p:spPr>
          <a:xfrm>
            <a:off x="7107382" y="4900480"/>
            <a:ext cx="2036618" cy="300082"/>
          </a:xfrm>
          <a:prstGeom prst="rect">
            <a:avLst/>
          </a:prstGeom>
          <a:noFill/>
        </p:spPr>
        <p:txBody>
          <a:bodyPr wrap="square" rtlCol="0">
            <a:spAutoFit/>
          </a:bodyPr>
          <a:lstStyle/>
          <a:p>
            <a:pPr algn="r"/>
            <a:r>
              <a:rPr lang="en-GB" sz="1350" dirty="0">
                <a:solidFill>
                  <a:schemeClr val="bg1"/>
                </a:solidFill>
              </a:rPr>
              <a:t>Adding value to decisions</a:t>
            </a:r>
          </a:p>
        </p:txBody>
      </p:sp>
    </p:spTree>
    <p:extLst>
      <p:ext uri="{BB962C8B-B14F-4D97-AF65-F5344CB8AC3E}">
        <p14:creationId xmlns:p14="http://schemas.microsoft.com/office/powerpoint/2010/main" val="353660567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1F9D6EA-53C1-4056-A5B8-5AF66D913895}" type="datetime1">
              <a:rPr lang="en-GB" smtClean="0"/>
              <a:t>13/01/2026</a:t>
            </a:fld>
            <a:endParaRPr lang="en-GB" dirty="0"/>
          </a:p>
        </p:txBody>
      </p:sp>
      <p:sp>
        <p:nvSpPr>
          <p:cNvPr id="5" name="Footer Placeholder 4"/>
          <p:cNvSpPr>
            <a:spLocks noGrp="1"/>
          </p:cNvSpPr>
          <p:nvPr>
            <p:ph type="ftr" sz="quarter" idx="11"/>
          </p:nvPr>
        </p:nvSpPr>
        <p:spPr/>
        <p:txBody>
          <a:bodyPr/>
          <a:lstStyle/>
          <a:p>
            <a:r>
              <a:rPr lang="en-GB"/>
              <a:t>Click to edit master footer style</a:t>
            </a:r>
            <a:endParaRPr lang="en-GB" dirty="0"/>
          </a:p>
        </p:txBody>
      </p:sp>
      <p:sp>
        <p:nvSpPr>
          <p:cNvPr id="6" name="Slide Number Placeholder 5"/>
          <p:cNvSpPr>
            <a:spLocks noGrp="1"/>
          </p:cNvSpPr>
          <p:nvPr>
            <p:ph type="sldNum" sz="quarter" idx="12"/>
          </p:nvPr>
        </p:nvSpPr>
        <p:spPr/>
        <p:txBody>
          <a:bodyPr/>
          <a:lstStyle/>
          <a:p>
            <a:fld id="{4F2E129E-16B7-480B-972E-C025DBFD1D53}" type="slidenum">
              <a:rPr lang="en-GB" smtClean="0"/>
              <a:t>‹#›</a:t>
            </a:fld>
            <a:endParaRPr lang="en-GB" dirty="0"/>
          </a:p>
        </p:txBody>
      </p:sp>
      <p:pic>
        <p:nvPicPr>
          <p:cNvPr id="7" name="Picture 6">
            <a:extLst>
              <a:ext uri="{FF2B5EF4-FFF2-40B4-BE49-F238E27FC236}">
                <a16:creationId xmlns:a16="http://schemas.microsoft.com/office/drawing/2014/main" id="{2544073E-5C85-1EF7-800D-FDBEDE0D443B}"/>
              </a:ext>
            </a:extLst>
          </p:cNvPr>
          <p:cNvPicPr>
            <a:picLocks noChangeAspect="1"/>
          </p:cNvPicPr>
          <p:nvPr/>
        </p:nvPicPr>
        <p:blipFill>
          <a:blip r:embed="rId2"/>
          <a:stretch>
            <a:fillRect/>
          </a:stretch>
        </p:blipFill>
        <p:spPr>
          <a:xfrm>
            <a:off x="0" y="4903969"/>
            <a:ext cx="9144000" cy="274320"/>
          </a:xfrm>
          <a:prstGeom prst="rect">
            <a:avLst/>
          </a:prstGeom>
        </p:spPr>
      </p:pic>
      <p:sp>
        <p:nvSpPr>
          <p:cNvPr id="8" name="TextBox 7">
            <a:extLst>
              <a:ext uri="{FF2B5EF4-FFF2-40B4-BE49-F238E27FC236}">
                <a16:creationId xmlns:a16="http://schemas.microsoft.com/office/drawing/2014/main" id="{8D77A71C-B563-FB18-C153-F2450AF84AFA}"/>
              </a:ext>
            </a:extLst>
          </p:cNvPr>
          <p:cNvSpPr txBox="1"/>
          <p:nvPr/>
        </p:nvSpPr>
        <p:spPr>
          <a:xfrm>
            <a:off x="7107382" y="4900480"/>
            <a:ext cx="2036618" cy="300082"/>
          </a:xfrm>
          <a:prstGeom prst="rect">
            <a:avLst/>
          </a:prstGeom>
          <a:noFill/>
        </p:spPr>
        <p:txBody>
          <a:bodyPr wrap="square" rtlCol="0">
            <a:spAutoFit/>
          </a:bodyPr>
          <a:lstStyle/>
          <a:p>
            <a:pPr algn="r"/>
            <a:r>
              <a:rPr lang="en-GB" sz="1350" dirty="0">
                <a:solidFill>
                  <a:schemeClr val="bg1"/>
                </a:solidFill>
              </a:rPr>
              <a:t>Adding value to decisions</a:t>
            </a:r>
          </a:p>
        </p:txBody>
      </p:sp>
    </p:spTree>
    <p:extLst>
      <p:ext uri="{BB962C8B-B14F-4D97-AF65-F5344CB8AC3E}">
        <p14:creationId xmlns:p14="http://schemas.microsoft.com/office/powerpoint/2010/main" val="193825413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1F9D6EA-53C1-4056-A5B8-5AF66D913895}" type="datetime1">
              <a:rPr lang="en-GB" smtClean="0"/>
              <a:t>13/01/2026</a:t>
            </a:fld>
            <a:endParaRPr lang="en-GB" dirty="0"/>
          </a:p>
        </p:txBody>
      </p:sp>
      <p:sp>
        <p:nvSpPr>
          <p:cNvPr id="5" name="Footer Placeholder 4"/>
          <p:cNvSpPr>
            <a:spLocks noGrp="1"/>
          </p:cNvSpPr>
          <p:nvPr>
            <p:ph type="ftr" sz="quarter" idx="11"/>
          </p:nvPr>
        </p:nvSpPr>
        <p:spPr/>
        <p:txBody>
          <a:bodyPr/>
          <a:lstStyle/>
          <a:p>
            <a:r>
              <a:rPr lang="en-GB"/>
              <a:t>Click to edit master footer style</a:t>
            </a:r>
            <a:endParaRPr lang="en-GB" dirty="0"/>
          </a:p>
        </p:txBody>
      </p:sp>
      <p:sp>
        <p:nvSpPr>
          <p:cNvPr id="6" name="Slide Number Placeholder 5"/>
          <p:cNvSpPr>
            <a:spLocks noGrp="1"/>
          </p:cNvSpPr>
          <p:nvPr>
            <p:ph type="sldNum" sz="quarter" idx="12"/>
          </p:nvPr>
        </p:nvSpPr>
        <p:spPr/>
        <p:txBody>
          <a:bodyPr/>
          <a:lstStyle/>
          <a:p>
            <a:fld id="{4F2E129E-16B7-480B-972E-C025DBFD1D53}" type="slidenum">
              <a:rPr lang="en-GB" smtClean="0"/>
              <a:t>‹#›</a:t>
            </a:fld>
            <a:endParaRPr lang="en-GB" dirty="0"/>
          </a:p>
        </p:txBody>
      </p:sp>
      <p:pic>
        <p:nvPicPr>
          <p:cNvPr id="7" name="Picture 6">
            <a:extLst>
              <a:ext uri="{FF2B5EF4-FFF2-40B4-BE49-F238E27FC236}">
                <a16:creationId xmlns:a16="http://schemas.microsoft.com/office/drawing/2014/main" id="{4395370E-95A6-E281-9DD5-8D987F84BB06}"/>
              </a:ext>
            </a:extLst>
          </p:cNvPr>
          <p:cNvPicPr>
            <a:picLocks noChangeAspect="1"/>
          </p:cNvPicPr>
          <p:nvPr/>
        </p:nvPicPr>
        <p:blipFill>
          <a:blip r:embed="rId2"/>
          <a:stretch>
            <a:fillRect/>
          </a:stretch>
        </p:blipFill>
        <p:spPr>
          <a:xfrm>
            <a:off x="0" y="4903969"/>
            <a:ext cx="9144000" cy="274320"/>
          </a:xfrm>
          <a:prstGeom prst="rect">
            <a:avLst/>
          </a:prstGeom>
        </p:spPr>
      </p:pic>
      <p:sp>
        <p:nvSpPr>
          <p:cNvPr id="8" name="TextBox 7">
            <a:extLst>
              <a:ext uri="{FF2B5EF4-FFF2-40B4-BE49-F238E27FC236}">
                <a16:creationId xmlns:a16="http://schemas.microsoft.com/office/drawing/2014/main" id="{0CBE480D-0CCC-3262-3CBE-BF48BA04D259}"/>
              </a:ext>
            </a:extLst>
          </p:cNvPr>
          <p:cNvSpPr txBox="1"/>
          <p:nvPr/>
        </p:nvSpPr>
        <p:spPr>
          <a:xfrm>
            <a:off x="7107382" y="4900480"/>
            <a:ext cx="2036618" cy="300082"/>
          </a:xfrm>
          <a:prstGeom prst="rect">
            <a:avLst/>
          </a:prstGeom>
          <a:noFill/>
        </p:spPr>
        <p:txBody>
          <a:bodyPr wrap="square" rtlCol="0">
            <a:spAutoFit/>
          </a:bodyPr>
          <a:lstStyle/>
          <a:p>
            <a:pPr algn="r"/>
            <a:r>
              <a:rPr lang="en-GB" sz="1350" dirty="0">
                <a:solidFill>
                  <a:schemeClr val="bg1"/>
                </a:solidFill>
              </a:rPr>
              <a:t>Adding value to decisions</a:t>
            </a:r>
          </a:p>
        </p:txBody>
      </p:sp>
    </p:spTree>
    <p:extLst>
      <p:ext uri="{BB962C8B-B14F-4D97-AF65-F5344CB8AC3E}">
        <p14:creationId xmlns:p14="http://schemas.microsoft.com/office/powerpoint/2010/main" val="241254872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Tree>
    <p:extLst>
      <p:ext uri="{BB962C8B-B14F-4D97-AF65-F5344CB8AC3E}">
        <p14:creationId xmlns:p14="http://schemas.microsoft.com/office/powerpoint/2010/main" val="3504909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8C8E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438640"/>
            <a:ext cx="6858000" cy="1752543"/>
          </a:xfrm>
        </p:spPr>
        <p:txBody>
          <a:bodyPr vert="horz" lIns="91440" tIns="45720" rIns="91440" bIns="45720" rtlCol="0" anchor="b">
            <a:noAutofit/>
          </a:bodyPr>
          <a:lstStyle>
            <a:lvl1pPr>
              <a:defRPr lang="en-US" sz="7200" spc="450" dirty="0">
                <a:solidFill>
                  <a:schemeClr val="bg1"/>
                </a:solidFill>
              </a:defRPr>
            </a:lvl1pPr>
          </a:lstStyle>
          <a:p>
            <a:pPr lvl="0" algn="ctr"/>
            <a:r>
              <a:rPr kumimoji="0" lang="en-GB" sz="7200" b="0" i="0" u="none" strike="noStrike" kern="1200" cap="none" spc="450" normalizeH="0" baseline="0" noProof="0" dirty="0">
                <a:ln>
                  <a:noFill/>
                </a:ln>
                <a:solidFill>
                  <a:prstClr val="white"/>
                </a:solidFill>
                <a:effectLst/>
                <a:uLnTx/>
                <a:uFillTx/>
                <a:latin typeface="Gill Sans MT" panose="020B0502020104020203"/>
                <a:ea typeface="+mj-ea"/>
                <a:cs typeface="+mj-cs"/>
              </a:rPr>
              <a:t>Keldale</a:t>
            </a:r>
            <a:endParaRPr lang="en-US" dirty="0"/>
          </a:p>
        </p:txBody>
      </p:sp>
      <p:sp>
        <p:nvSpPr>
          <p:cNvPr id="3" name="Subtitle 2"/>
          <p:cNvSpPr>
            <a:spLocks noGrp="1"/>
          </p:cNvSpPr>
          <p:nvPr>
            <p:ph type="subTitle" idx="1" hasCustomPrompt="1"/>
          </p:nvPr>
        </p:nvSpPr>
        <p:spPr>
          <a:xfrm>
            <a:off x="1143000" y="3191182"/>
            <a:ext cx="6858000" cy="1241822"/>
          </a:xfrm>
        </p:spPr>
        <p:txBody>
          <a:bodyPr/>
          <a:lstStyle>
            <a:lvl1pPr marL="0" indent="0" algn="ctr">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400" b="0" i="0" u="none" strike="noStrike" kern="1200" cap="none" spc="450" normalizeH="0" baseline="0" noProof="0" dirty="0">
                <a:ln>
                  <a:noFill/>
                </a:ln>
                <a:solidFill>
                  <a:prstClr val="white"/>
                </a:solidFill>
                <a:effectLst/>
                <a:uLnTx/>
                <a:uFillTx/>
                <a:latin typeface="Gill Sans MT" panose="020B0502020104020203"/>
                <a:ea typeface="+mn-ea"/>
                <a:cs typeface="+mn-cs"/>
              </a:rPr>
              <a:t>Standard slide pack</a:t>
            </a:r>
          </a:p>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125" b="0" i="0" u="none" strike="noStrike" kern="1200" cap="none" spc="450" normalizeH="0" baseline="0" noProof="0" dirty="0">
                <a:ln>
                  <a:noFill/>
                </a:ln>
                <a:solidFill>
                  <a:prstClr val="white"/>
                </a:solidFill>
                <a:effectLst/>
                <a:uLnTx/>
                <a:uFillTx/>
                <a:latin typeface="Gill Sans MT" panose="020B0502020104020203"/>
                <a:ea typeface="+mn-ea"/>
                <a:cs typeface="+mn-cs"/>
              </a:rPr>
              <a:t>©Keldale Business Services 2024</a:t>
            </a:r>
          </a:p>
        </p:txBody>
      </p:sp>
      <p:pic>
        <p:nvPicPr>
          <p:cNvPr id="7" name="Picture 6" descr="A group of people posing for the camera&#10;&#10;Description automatically generated">
            <a:extLst>
              <a:ext uri="{FF2B5EF4-FFF2-40B4-BE49-F238E27FC236}">
                <a16:creationId xmlns:a16="http://schemas.microsoft.com/office/drawing/2014/main" id="{A56CE4F5-9812-C051-6B02-D6F39F0182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0850" y="619432"/>
            <a:ext cx="1837162" cy="5143500"/>
          </a:xfrm>
          <a:prstGeom prst="rect">
            <a:avLst/>
          </a:prstGeom>
        </p:spPr>
      </p:pic>
      <p:pic>
        <p:nvPicPr>
          <p:cNvPr id="8" name="Picture 7">
            <a:extLst>
              <a:ext uri="{FF2B5EF4-FFF2-40B4-BE49-F238E27FC236}">
                <a16:creationId xmlns:a16="http://schemas.microsoft.com/office/drawing/2014/main" id="{FD64BDD2-35C6-8AA9-846E-8B96D4E4C4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
            <a:ext cx="1837162" cy="761795"/>
          </a:xfrm>
          <a:prstGeom prst="rect">
            <a:avLst/>
          </a:prstGeom>
        </p:spPr>
      </p:pic>
      <p:pic>
        <p:nvPicPr>
          <p:cNvPr id="9" name="Picture 8">
            <a:extLst>
              <a:ext uri="{FF2B5EF4-FFF2-40B4-BE49-F238E27FC236}">
                <a16:creationId xmlns:a16="http://schemas.microsoft.com/office/drawing/2014/main" id="{B3DD6453-6C42-DB3E-57B7-F2ED2A31AA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0" y="4013557"/>
            <a:ext cx="918103" cy="749784"/>
          </a:xfrm>
          <a:prstGeom prst="rect">
            <a:avLst/>
          </a:prstGeom>
        </p:spPr>
      </p:pic>
      <p:pic>
        <p:nvPicPr>
          <p:cNvPr id="10" name="Picture 9">
            <a:extLst>
              <a:ext uri="{FF2B5EF4-FFF2-40B4-BE49-F238E27FC236}">
                <a16:creationId xmlns:a16="http://schemas.microsoft.com/office/drawing/2014/main" id="{704F65EA-8E55-9971-AE0D-DF88C1C4503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99" y="4760959"/>
            <a:ext cx="918103" cy="382543"/>
          </a:xfrm>
          <a:prstGeom prst="rect">
            <a:avLst/>
          </a:prstGeom>
        </p:spPr>
      </p:pic>
      <p:pic>
        <p:nvPicPr>
          <p:cNvPr id="11" name="Picture 10">
            <a:extLst>
              <a:ext uri="{FF2B5EF4-FFF2-40B4-BE49-F238E27FC236}">
                <a16:creationId xmlns:a16="http://schemas.microsoft.com/office/drawing/2014/main" id="{DA5628A4-CB33-956B-3BE5-09B66ED86F6B}"/>
              </a:ext>
            </a:extLst>
          </p:cNvPr>
          <p:cNvPicPr>
            <a:picLocks noChangeAspect="1"/>
          </p:cNvPicPr>
          <p:nvPr userDrawn="1"/>
        </p:nvPicPr>
        <p:blipFill>
          <a:blip r:embed="rId6"/>
          <a:stretch>
            <a:fillRect/>
          </a:stretch>
        </p:blipFill>
        <p:spPr>
          <a:xfrm>
            <a:off x="1" y="3099078"/>
            <a:ext cx="919052" cy="914480"/>
          </a:xfrm>
          <a:prstGeom prst="rect">
            <a:avLst/>
          </a:prstGeom>
        </p:spPr>
      </p:pic>
    </p:spTree>
    <p:extLst>
      <p:ext uri="{BB962C8B-B14F-4D97-AF65-F5344CB8AC3E}">
        <p14:creationId xmlns:p14="http://schemas.microsoft.com/office/powerpoint/2010/main" val="1332777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997C8-9F61-488A-AB39-7C9F950802FE}" type="datetimeFigureOut">
              <a:rPr lang="en-GB" smtClean="0"/>
              <a:t>13/01/2026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2E12E-F137-423C-BCA3-C241CE1F875A}" type="slidenum">
              <a:rPr lang="en-GB" smtClean="0"/>
              <a:t>‹#›</a:t>
            </a:fld>
            <a:endParaRPr lang="en-GB"/>
          </a:p>
        </p:txBody>
      </p:sp>
      <p:pic>
        <p:nvPicPr>
          <p:cNvPr id="7" name="Picture 6">
            <a:extLst>
              <a:ext uri="{FF2B5EF4-FFF2-40B4-BE49-F238E27FC236}">
                <a16:creationId xmlns:a16="http://schemas.microsoft.com/office/drawing/2014/main" id="{C4A670C2-97F7-FBA7-2C83-074AD6728037}"/>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2055626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82000"/>
                  </a:schemeClr>
                </a:solidFill>
              </a:defRPr>
            </a:lvl1pPr>
            <a:lvl2pPr marL="342892" indent="0">
              <a:buNone/>
              <a:defRPr sz="1500">
                <a:solidFill>
                  <a:schemeClr val="tx1">
                    <a:tint val="82000"/>
                  </a:schemeClr>
                </a:solidFill>
              </a:defRPr>
            </a:lvl2pPr>
            <a:lvl3pPr marL="685783" indent="0">
              <a:buNone/>
              <a:defRPr sz="1350">
                <a:solidFill>
                  <a:schemeClr val="tx1">
                    <a:tint val="82000"/>
                  </a:schemeClr>
                </a:solidFill>
              </a:defRPr>
            </a:lvl3pPr>
            <a:lvl4pPr marL="1028675" indent="0">
              <a:buNone/>
              <a:defRPr sz="1200">
                <a:solidFill>
                  <a:schemeClr val="tx1">
                    <a:tint val="82000"/>
                  </a:schemeClr>
                </a:solidFill>
              </a:defRPr>
            </a:lvl4pPr>
            <a:lvl5pPr marL="1371566" indent="0">
              <a:buNone/>
              <a:defRPr sz="1200">
                <a:solidFill>
                  <a:schemeClr val="tx1">
                    <a:tint val="82000"/>
                  </a:schemeClr>
                </a:solidFill>
              </a:defRPr>
            </a:lvl5pPr>
            <a:lvl6pPr marL="1714457" indent="0">
              <a:buNone/>
              <a:defRPr sz="1200">
                <a:solidFill>
                  <a:schemeClr val="tx1">
                    <a:tint val="82000"/>
                  </a:schemeClr>
                </a:solidFill>
              </a:defRPr>
            </a:lvl6pPr>
            <a:lvl7pPr marL="2057348" indent="0">
              <a:buNone/>
              <a:defRPr sz="1200">
                <a:solidFill>
                  <a:schemeClr val="tx1">
                    <a:tint val="82000"/>
                  </a:schemeClr>
                </a:solidFill>
              </a:defRPr>
            </a:lvl7pPr>
            <a:lvl8pPr marL="2400240" indent="0">
              <a:buNone/>
              <a:defRPr sz="1200">
                <a:solidFill>
                  <a:schemeClr val="tx1">
                    <a:tint val="82000"/>
                  </a:schemeClr>
                </a:solidFill>
              </a:defRPr>
            </a:lvl8pPr>
            <a:lvl9pPr marL="2743132"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EB997C8-9F61-488A-AB39-7C9F950802FE}" type="datetimeFigureOut">
              <a:rPr lang="en-GB" smtClean="0"/>
              <a:t>13/01/2026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2E12E-F137-423C-BCA3-C241CE1F875A}" type="slidenum">
              <a:rPr lang="en-GB" smtClean="0"/>
              <a:t>‹#›</a:t>
            </a:fld>
            <a:endParaRPr lang="en-GB"/>
          </a:p>
        </p:txBody>
      </p:sp>
      <p:pic>
        <p:nvPicPr>
          <p:cNvPr id="7" name="Picture 6">
            <a:extLst>
              <a:ext uri="{FF2B5EF4-FFF2-40B4-BE49-F238E27FC236}">
                <a16:creationId xmlns:a16="http://schemas.microsoft.com/office/drawing/2014/main" id="{FCB1F876-5E04-8CE6-63B9-7ABA6422F1B1}"/>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388173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1918140604"/>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EB997C8-9F61-488A-AB39-7C9F950802FE}" type="datetimeFigureOut">
              <a:rPr lang="en-GB" smtClean="0"/>
              <a:t>13/01/2026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2E12E-F137-423C-BCA3-C241CE1F875A}" type="slidenum">
              <a:rPr lang="en-GB" smtClean="0"/>
              <a:t>‹#›</a:t>
            </a:fld>
            <a:endParaRPr lang="en-GB"/>
          </a:p>
        </p:txBody>
      </p:sp>
      <p:pic>
        <p:nvPicPr>
          <p:cNvPr id="8" name="Picture 7">
            <a:extLst>
              <a:ext uri="{FF2B5EF4-FFF2-40B4-BE49-F238E27FC236}">
                <a16:creationId xmlns:a16="http://schemas.microsoft.com/office/drawing/2014/main" id="{2AF85032-F5CD-A910-FA91-F34FD580D6F3}"/>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2879576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EB997C8-9F61-488A-AB39-7C9F950802FE}" type="datetimeFigureOut">
              <a:rPr lang="en-GB" smtClean="0"/>
              <a:t>13/01/2026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82E12E-F137-423C-BCA3-C241CE1F875A}" type="slidenum">
              <a:rPr lang="en-GB" smtClean="0"/>
              <a:t>‹#›</a:t>
            </a:fld>
            <a:endParaRPr lang="en-GB"/>
          </a:p>
        </p:txBody>
      </p:sp>
      <p:pic>
        <p:nvPicPr>
          <p:cNvPr id="10" name="Picture 9">
            <a:extLst>
              <a:ext uri="{FF2B5EF4-FFF2-40B4-BE49-F238E27FC236}">
                <a16:creationId xmlns:a16="http://schemas.microsoft.com/office/drawing/2014/main" id="{2CEBE134-3047-60C0-D255-14C9BE3A1866}"/>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3945231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EB997C8-9F61-488A-AB39-7C9F950802FE}" type="datetimeFigureOut">
              <a:rPr lang="en-GB" smtClean="0"/>
              <a:t>13/01/2026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82E12E-F137-423C-BCA3-C241CE1F875A}" type="slidenum">
              <a:rPr lang="en-GB" smtClean="0"/>
              <a:t>‹#›</a:t>
            </a:fld>
            <a:endParaRPr lang="en-GB"/>
          </a:p>
        </p:txBody>
      </p:sp>
      <p:pic>
        <p:nvPicPr>
          <p:cNvPr id="6" name="Picture 5">
            <a:extLst>
              <a:ext uri="{FF2B5EF4-FFF2-40B4-BE49-F238E27FC236}">
                <a16:creationId xmlns:a16="http://schemas.microsoft.com/office/drawing/2014/main" id="{BAE38EBB-35A2-1854-4378-9F6770995FAC}"/>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2267956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997C8-9F61-488A-AB39-7C9F950802FE}" type="datetimeFigureOut">
              <a:rPr lang="en-GB" smtClean="0"/>
              <a:t>13/01/2026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82E12E-F137-423C-BCA3-C241CE1F875A}" type="slidenum">
              <a:rPr lang="en-GB" smtClean="0"/>
              <a:t>‹#›</a:t>
            </a:fld>
            <a:endParaRPr lang="en-GB"/>
          </a:p>
        </p:txBody>
      </p:sp>
      <p:pic>
        <p:nvPicPr>
          <p:cNvPr id="5" name="Picture 4">
            <a:extLst>
              <a:ext uri="{FF2B5EF4-FFF2-40B4-BE49-F238E27FC236}">
                <a16:creationId xmlns:a16="http://schemas.microsoft.com/office/drawing/2014/main" id="{65A9F398-2784-FDED-42B4-53AB834BC0C5}"/>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2575513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EB997C8-9F61-488A-AB39-7C9F950802FE}" type="datetimeFigureOut">
              <a:rPr lang="en-GB" smtClean="0"/>
              <a:t>13/01/2026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2E12E-F137-423C-BCA3-C241CE1F875A}" type="slidenum">
              <a:rPr lang="en-GB" smtClean="0"/>
              <a:t>‹#›</a:t>
            </a:fld>
            <a:endParaRPr lang="en-GB"/>
          </a:p>
        </p:txBody>
      </p:sp>
      <p:pic>
        <p:nvPicPr>
          <p:cNvPr id="8" name="Picture 7">
            <a:extLst>
              <a:ext uri="{FF2B5EF4-FFF2-40B4-BE49-F238E27FC236}">
                <a16:creationId xmlns:a16="http://schemas.microsoft.com/office/drawing/2014/main" id="{B6501E66-D654-7429-4653-4A403273F231}"/>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942195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EB997C8-9F61-488A-AB39-7C9F950802FE}" type="datetimeFigureOut">
              <a:rPr lang="en-GB" smtClean="0"/>
              <a:t>13/01/2026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2E12E-F137-423C-BCA3-C241CE1F875A}" type="slidenum">
              <a:rPr lang="en-GB" smtClean="0"/>
              <a:t>‹#›</a:t>
            </a:fld>
            <a:endParaRPr lang="en-GB"/>
          </a:p>
        </p:txBody>
      </p:sp>
      <p:pic>
        <p:nvPicPr>
          <p:cNvPr id="8" name="Picture 7">
            <a:extLst>
              <a:ext uri="{FF2B5EF4-FFF2-40B4-BE49-F238E27FC236}">
                <a16:creationId xmlns:a16="http://schemas.microsoft.com/office/drawing/2014/main" id="{1760217A-B232-E28A-66EA-C599027843C8}"/>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2049964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997C8-9F61-488A-AB39-7C9F950802FE}" type="datetimeFigureOut">
              <a:rPr lang="en-GB" smtClean="0"/>
              <a:t>13/01/2026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2E12E-F137-423C-BCA3-C241CE1F875A}" type="slidenum">
              <a:rPr lang="en-GB" smtClean="0"/>
              <a:t>‹#›</a:t>
            </a:fld>
            <a:endParaRPr lang="en-GB"/>
          </a:p>
        </p:txBody>
      </p:sp>
      <p:pic>
        <p:nvPicPr>
          <p:cNvPr id="7" name="Picture 6">
            <a:extLst>
              <a:ext uri="{FF2B5EF4-FFF2-40B4-BE49-F238E27FC236}">
                <a16:creationId xmlns:a16="http://schemas.microsoft.com/office/drawing/2014/main" id="{2544073E-5C85-1EF7-800D-FDBEDE0D443B}"/>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1860162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997C8-9F61-488A-AB39-7C9F950802FE}" type="datetimeFigureOut">
              <a:rPr lang="en-GB" smtClean="0"/>
              <a:t>13/01/2026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2E12E-F137-423C-BCA3-C241CE1F875A}" type="slidenum">
              <a:rPr lang="en-GB" smtClean="0"/>
              <a:t>‹#›</a:t>
            </a:fld>
            <a:endParaRPr lang="en-GB"/>
          </a:p>
        </p:txBody>
      </p:sp>
      <p:pic>
        <p:nvPicPr>
          <p:cNvPr id="7" name="Picture 6">
            <a:extLst>
              <a:ext uri="{FF2B5EF4-FFF2-40B4-BE49-F238E27FC236}">
                <a16:creationId xmlns:a16="http://schemas.microsoft.com/office/drawing/2014/main" id="{4395370E-95A6-E281-9DD5-8D987F84BB06}"/>
              </a:ext>
            </a:extLst>
          </p:cNvPr>
          <p:cNvPicPr>
            <a:picLocks noChangeAspect="1"/>
          </p:cNvPicPr>
          <p:nvPr userDrawn="1"/>
        </p:nvPicPr>
        <p:blipFill>
          <a:blip r:embed="rId2"/>
          <a:stretch>
            <a:fillRect/>
          </a:stretch>
        </p:blipFill>
        <p:spPr>
          <a:xfrm>
            <a:off x="0" y="4903969"/>
            <a:ext cx="9144000" cy="274320"/>
          </a:xfrm>
          <a:prstGeom prst="rect">
            <a:avLst/>
          </a:prstGeom>
        </p:spPr>
      </p:pic>
    </p:spTree>
    <p:extLst>
      <p:ext uri="{BB962C8B-B14F-4D97-AF65-F5344CB8AC3E}">
        <p14:creationId xmlns:p14="http://schemas.microsoft.com/office/powerpoint/2010/main" val="71686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dirty="0"/>
              <a:t>Click to edit Master text style</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77674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u="none" strike="noStrike" kern="1200" dirty="0">
                <a:solidFill>
                  <a:schemeClr val="accent1"/>
                </a:solidFill>
                <a:effectLst/>
                <a:latin typeface="+mn-lt"/>
                <a:ea typeface="+mn-ea"/>
                <a:cs typeface="+mn-cs"/>
              </a:rPr>
              <a:t>www.digital.nhs.uk</a:t>
            </a:r>
            <a:endParaRPr lang="en-GB" sz="2400" kern="1200" dirty="0">
              <a:solidFill>
                <a:schemeClr val="accent1"/>
              </a:solidFill>
              <a:effectLst/>
              <a:latin typeface="+mn-lt"/>
              <a:ea typeface="+mn-ea"/>
              <a:cs typeface="+mn-cs"/>
            </a:endParaRPr>
          </a:p>
          <a:p>
            <a:pPr marL="0" marR="0" indent="0" algn="l" defTabSz="914400" rtl="0" eaLnBrk="1" fontAlgn="auto" latinLnBrk="0" hangingPunct="1">
              <a:lnSpc>
                <a:spcPts val="3600"/>
              </a:lnSpc>
              <a:spcBef>
                <a:spcPts val="0"/>
              </a:spcBef>
              <a:spcAft>
                <a:spcPts val="0"/>
              </a:spcAft>
              <a:buClrTx/>
              <a:buSzTx/>
              <a:buFontTx/>
              <a:buNone/>
              <a:tabLst/>
              <a:defRPr/>
            </a:pPr>
            <a:r>
              <a:rPr lang="en-GB" sz="2400" kern="1200" dirty="0">
                <a:solidFill>
                  <a:schemeClr val="accent1"/>
                </a:solidFill>
                <a:effectLst/>
                <a:latin typeface="+mn-lt"/>
                <a:ea typeface="+mn-ea"/>
                <a:cs typeface="+mn-cs"/>
              </a:rPr>
              <a:t>     </a:t>
            </a:r>
            <a:r>
              <a:rPr lang="en-GB" sz="2400" b="1" kern="1200" dirty="0">
                <a:solidFill>
                  <a:schemeClr val="accent1"/>
                </a:solidFill>
                <a:effectLst/>
                <a:latin typeface="+mn-lt"/>
                <a:ea typeface="+mn-ea"/>
                <a:cs typeface="+mn-cs"/>
              </a:rPr>
              <a:t>@</a:t>
            </a:r>
            <a:r>
              <a:rPr lang="en-GB" sz="2400" b="1" kern="1200" dirty="0" err="1">
                <a:solidFill>
                  <a:schemeClr val="accent1"/>
                </a:solidFill>
                <a:effectLst/>
                <a:latin typeface="+mn-lt"/>
                <a:ea typeface="+mn-ea"/>
                <a:cs typeface="+mn-cs"/>
              </a:rPr>
              <a:t>nhsdigital</a:t>
            </a:r>
            <a:endParaRPr lang="en-GB" sz="2400" b="1" kern="1200" dirty="0">
              <a:solidFill>
                <a:schemeClr val="accent1"/>
              </a:solidFill>
              <a:effectLst/>
              <a:latin typeface="+mn-lt"/>
              <a:ea typeface="+mn-ea"/>
              <a:cs typeface="+mn-cs"/>
            </a:endParaRPr>
          </a:p>
          <a:p>
            <a:pPr>
              <a:lnSpc>
                <a:spcPts val="3600"/>
              </a:lnSpc>
            </a:pPr>
            <a:r>
              <a:rPr lang="en-GB" sz="2400" b="1" kern="1200" dirty="0">
                <a:solidFill>
                  <a:schemeClr val="accent1"/>
                </a:solidFill>
                <a:effectLst/>
                <a:latin typeface="+mn-lt"/>
                <a:ea typeface="+mn-ea"/>
                <a:cs typeface="+mn-cs"/>
              </a:rPr>
              <a:t>enquiries@nhsdigital.nhs.uk</a:t>
            </a:r>
          </a:p>
          <a:p>
            <a:pPr>
              <a:lnSpc>
                <a:spcPts val="3600"/>
              </a:lnSpc>
            </a:pPr>
            <a:r>
              <a:rPr lang="en-GB" sz="2400" b="1" kern="1200" dirty="0">
                <a:solidFill>
                  <a:schemeClr val="accent1"/>
                </a:solidFill>
                <a:effectLst/>
                <a:latin typeface="+mn-lt"/>
                <a:ea typeface="+mn-ea"/>
                <a:cs typeface="+mn-cs"/>
              </a:rPr>
              <a:t>0300 303</a:t>
            </a:r>
            <a:r>
              <a:rPr lang="en-GB" sz="2400" b="1" kern="1200" baseline="0" dirty="0">
                <a:solidFill>
                  <a:schemeClr val="accent1"/>
                </a:solidFill>
                <a:effectLst/>
                <a:latin typeface="+mn-lt"/>
                <a:ea typeface="+mn-ea"/>
                <a:cs typeface="+mn-cs"/>
              </a:rPr>
              <a:t> 5678</a:t>
            </a:r>
            <a:endParaRPr lang="en-GB" sz="2400" kern="1200" dirty="0">
              <a:solidFill>
                <a:schemeClr val="accent1"/>
              </a:solidFill>
              <a:effectLst/>
              <a:latin typeface="+mn-lt"/>
              <a:ea typeface="+mn-ea"/>
              <a:cs typeface="+mn-cs"/>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207431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8C8E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438639"/>
            <a:ext cx="6858000" cy="1752543"/>
          </a:xfrm>
        </p:spPr>
        <p:txBody>
          <a:bodyPr vert="horz" lIns="91440" tIns="45720" rIns="91440" bIns="45720" rtlCol="0" anchor="b">
            <a:noAutofit/>
          </a:bodyPr>
          <a:lstStyle>
            <a:lvl1pPr>
              <a:defRPr lang="en-US" sz="7200" spc="450" dirty="0">
                <a:solidFill>
                  <a:schemeClr val="bg1"/>
                </a:solidFill>
              </a:defRPr>
            </a:lvl1pPr>
          </a:lstStyle>
          <a:p>
            <a:pPr lvl="0" algn="ctr"/>
            <a:r>
              <a:rPr kumimoji="0" lang="en-GB" sz="7200" b="0" i="0" u="none" strike="noStrike" kern="1200" cap="none" spc="450" normalizeH="0" baseline="0" noProof="0" dirty="0">
                <a:ln>
                  <a:noFill/>
                </a:ln>
                <a:solidFill>
                  <a:prstClr val="white"/>
                </a:solidFill>
                <a:effectLst/>
                <a:uLnTx/>
                <a:uFillTx/>
                <a:latin typeface="Gill Sans MT" panose="020B0502020104020203"/>
                <a:ea typeface="+mj-ea"/>
                <a:cs typeface="+mj-cs"/>
              </a:rPr>
              <a:t>Keldale</a:t>
            </a:r>
            <a:endParaRPr lang="en-US" dirty="0"/>
          </a:p>
        </p:txBody>
      </p:sp>
      <p:sp>
        <p:nvSpPr>
          <p:cNvPr id="3" name="Subtitle 2"/>
          <p:cNvSpPr>
            <a:spLocks noGrp="1"/>
          </p:cNvSpPr>
          <p:nvPr>
            <p:ph type="subTitle" idx="1" hasCustomPrompt="1"/>
          </p:nvPr>
        </p:nvSpPr>
        <p:spPr>
          <a:xfrm>
            <a:off x="1143000" y="3191182"/>
            <a:ext cx="6858000" cy="124182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400" b="0" i="0" u="none" strike="noStrike" kern="1200" cap="none" spc="450" normalizeH="0" baseline="0" noProof="0" dirty="0">
                <a:ln>
                  <a:noFill/>
                </a:ln>
                <a:solidFill>
                  <a:prstClr val="white"/>
                </a:solidFill>
                <a:effectLst/>
                <a:uLnTx/>
                <a:uFillTx/>
                <a:latin typeface="Gill Sans MT" panose="020B0502020104020203"/>
                <a:ea typeface="+mn-ea"/>
                <a:cs typeface="+mn-cs"/>
              </a:rPr>
              <a:t>Standard slide pack</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125" b="0" i="0" u="none" strike="noStrike" kern="1200" cap="none" spc="450" normalizeH="0" baseline="0" noProof="0" dirty="0">
                <a:ln>
                  <a:noFill/>
                </a:ln>
                <a:solidFill>
                  <a:prstClr val="white"/>
                </a:solidFill>
                <a:effectLst/>
                <a:uLnTx/>
                <a:uFillTx/>
                <a:latin typeface="Gill Sans MT" panose="020B0502020104020203"/>
                <a:ea typeface="+mn-ea"/>
                <a:cs typeface="+mn-cs"/>
              </a:rPr>
              <a:t>©Keldale Business Services 2024</a:t>
            </a:r>
          </a:p>
        </p:txBody>
      </p:sp>
      <p:pic>
        <p:nvPicPr>
          <p:cNvPr id="7" name="Picture 6" descr="A group of people posing for the camera&#10;&#10;Description automatically generated">
            <a:extLst>
              <a:ext uri="{FF2B5EF4-FFF2-40B4-BE49-F238E27FC236}">
                <a16:creationId xmlns:a16="http://schemas.microsoft.com/office/drawing/2014/main" id="{A56CE4F5-9812-C051-6B02-D6F39F0182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0850" y="619432"/>
            <a:ext cx="1837162" cy="5143500"/>
          </a:xfrm>
          <a:prstGeom prst="rect">
            <a:avLst/>
          </a:prstGeom>
        </p:spPr>
      </p:pic>
      <p:pic>
        <p:nvPicPr>
          <p:cNvPr id="8" name="Picture 7">
            <a:extLst>
              <a:ext uri="{FF2B5EF4-FFF2-40B4-BE49-F238E27FC236}">
                <a16:creationId xmlns:a16="http://schemas.microsoft.com/office/drawing/2014/main" id="{FD64BDD2-35C6-8AA9-846E-8B96D4E4C4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837162" cy="761795"/>
          </a:xfrm>
          <a:prstGeom prst="rect">
            <a:avLst/>
          </a:prstGeom>
        </p:spPr>
      </p:pic>
      <p:pic>
        <p:nvPicPr>
          <p:cNvPr id="9" name="Picture 8">
            <a:extLst>
              <a:ext uri="{FF2B5EF4-FFF2-40B4-BE49-F238E27FC236}">
                <a16:creationId xmlns:a16="http://schemas.microsoft.com/office/drawing/2014/main" id="{B3DD6453-6C42-DB3E-57B7-F2ED2A31A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 y="4013557"/>
            <a:ext cx="918103" cy="749784"/>
          </a:xfrm>
          <a:prstGeom prst="rect">
            <a:avLst/>
          </a:prstGeom>
        </p:spPr>
      </p:pic>
      <p:pic>
        <p:nvPicPr>
          <p:cNvPr id="10" name="Picture 9">
            <a:extLst>
              <a:ext uri="{FF2B5EF4-FFF2-40B4-BE49-F238E27FC236}">
                <a16:creationId xmlns:a16="http://schemas.microsoft.com/office/drawing/2014/main" id="{704F65EA-8E55-9971-AE0D-DF88C1C450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8" y="4760958"/>
            <a:ext cx="918103" cy="382543"/>
          </a:xfrm>
          <a:prstGeom prst="rect">
            <a:avLst/>
          </a:prstGeom>
        </p:spPr>
      </p:pic>
      <p:pic>
        <p:nvPicPr>
          <p:cNvPr id="11" name="Picture 10">
            <a:extLst>
              <a:ext uri="{FF2B5EF4-FFF2-40B4-BE49-F238E27FC236}">
                <a16:creationId xmlns:a16="http://schemas.microsoft.com/office/drawing/2014/main" id="{DA5628A4-CB33-956B-3BE5-09B66ED86F6B}"/>
              </a:ext>
            </a:extLst>
          </p:cNvPr>
          <p:cNvPicPr>
            <a:picLocks noChangeAspect="1"/>
          </p:cNvPicPr>
          <p:nvPr/>
        </p:nvPicPr>
        <p:blipFill>
          <a:blip r:embed="rId6"/>
          <a:stretch>
            <a:fillRect/>
          </a:stretch>
        </p:blipFill>
        <p:spPr>
          <a:xfrm>
            <a:off x="0" y="3099077"/>
            <a:ext cx="919052" cy="914480"/>
          </a:xfrm>
          <a:prstGeom prst="rect">
            <a:avLst/>
          </a:prstGeom>
        </p:spPr>
      </p:pic>
    </p:spTree>
    <p:extLst>
      <p:ext uri="{BB962C8B-B14F-4D97-AF65-F5344CB8AC3E}">
        <p14:creationId xmlns:p14="http://schemas.microsoft.com/office/powerpoint/2010/main" val="369585671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997C8-9F61-488A-AB39-7C9F950802FE}" type="datetimeFigureOut">
              <a:rPr lang="en-GB" smtClean="0"/>
              <a:t>13/01/2026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E129E-16B7-480B-972E-C025DBFD1D53}" type="slidenum">
              <a:rPr lang="en-GB" smtClean="0"/>
              <a:pPr/>
              <a:t>‹#›</a:t>
            </a:fld>
            <a:endParaRPr lang="en-GB" dirty="0"/>
          </a:p>
        </p:txBody>
      </p:sp>
      <p:pic>
        <p:nvPicPr>
          <p:cNvPr id="7" name="Picture 6">
            <a:extLst>
              <a:ext uri="{FF2B5EF4-FFF2-40B4-BE49-F238E27FC236}">
                <a16:creationId xmlns:a16="http://schemas.microsoft.com/office/drawing/2014/main" id="{C4A670C2-97F7-FBA7-2C83-074AD6728037}"/>
              </a:ext>
            </a:extLst>
          </p:cNvPr>
          <p:cNvPicPr>
            <a:picLocks noChangeAspect="1"/>
          </p:cNvPicPr>
          <p:nvPr/>
        </p:nvPicPr>
        <p:blipFill>
          <a:blip r:embed="rId2"/>
          <a:stretch>
            <a:fillRect/>
          </a:stretch>
        </p:blipFill>
        <p:spPr>
          <a:xfrm>
            <a:off x="0" y="4903969"/>
            <a:ext cx="9144000" cy="274320"/>
          </a:xfrm>
          <a:prstGeom prst="rect">
            <a:avLst/>
          </a:prstGeom>
        </p:spPr>
      </p:pic>
      <p:sp>
        <p:nvSpPr>
          <p:cNvPr id="8" name="TextBox 7">
            <a:extLst>
              <a:ext uri="{FF2B5EF4-FFF2-40B4-BE49-F238E27FC236}">
                <a16:creationId xmlns:a16="http://schemas.microsoft.com/office/drawing/2014/main" id="{F1104876-7B7B-7F5E-3B57-D02C28F25FEA}"/>
              </a:ext>
            </a:extLst>
          </p:cNvPr>
          <p:cNvSpPr txBox="1"/>
          <p:nvPr/>
        </p:nvSpPr>
        <p:spPr>
          <a:xfrm>
            <a:off x="7107382" y="4900480"/>
            <a:ext cx="2036618" cy="300082"/>
          </a:xfrm>
          <a:prstGeom prst="rect">
            <a:avLst/>
          </a:prstGeom>
          <a:noFill/>
        </p:spPr>
        <p:txBody>
          <a:bodyPr wrap="square" rtlCol="0">
            <a:spAutoFit/>
          </a:bodyPr>
          <a:lstStyle/>
          <a:p>
            <a:pPr algn="r"/>
            <a:r>
              <a:rPr lang="en-GB" sz="1350" dirty="0">
                <a:solidFill>
                  <a:schemeClr val="bg1"/>
                </a:solidFill>
              </a:rPr>
              <a:t>Adding value to decisions</a:t>
            </a:r>
          </a:p>
        </p:txBody>
      </p:sp>
      <p:sp>
        <p:nvSpPr>
          <p:cNvPr id="9" name="Rectangle 8">
            <a:extLst>
              <a:ext uri="{FF2B5EF4-FFF2-40B4-BE49-F238E27FC236}">
                <a16:creationId xmlns:a16="http://schemas.microsoft.com/office/drawing/2014/main" id="{FC7F25C5-7BA5-339A-5EDB-40DB2B6ED812}"/>
              </a:ext>
            </a:extLst>
          </p:cNvPr>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805154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1F9D6EA-53C1-4056-A5B8-5AF66D913895}" type="datetime1">
              <a:rPr lang="en-GB" smtClean="0"/>
              <a:t>13/01/2026</a:t>
            </a:fld>
            <a:endParaRPr lang="en-GB" dirty="0"/>
          </a:p>
        </p:txBody>
      </p:sp>
      <p:sp>
        <p:nvSpPr>
          <p:cNvPr id="5" name="Footer Placeholder 4"/>
          <p:cNvSpPr>
            <a:spLocks noGrp="1"/>
          </p:cNvSpPr>
          <p:nvPr>
            <p:ph type="ftr" sz="quarter" idx="11"/>
          </p:nvPr>
        </p:nvSpPr>
        <p:spPr/>
        <p:txBody>
          <a:bodyPr/>
          <a:lstStyle/>
          <a:p>
            <a:r>
              <a:rPr lang="en-GB"/>
              <a:t>Click to edit master footer style</a:t>
            </a:r>
            <a:endParaRPr lang="en-GB" dirty="0"/>
          </a:p>
        </p:txBody>
      </p:sp>
      <p:sp>
        <p:nvSpPr>
          <p:cNvPr id="6" name="Slide Number Placeholder 5"/>
          <p:cNvSpPr>
            <a:spLocks noGrp="1"/>
          </p:cNvSpPr>
          <p:nvPr>
            <p:ph type="sldNum" sz="quarter" idx="12"/>
          </p:nvPr>
        </p:nvSpPr>
        <p:spPr/>
        <p:txBody>
          <a:bodyPr/>
          <a:lstStyle/>
          <a:p>
            <a:fld id="{4F2E129E-16B7-480B-972E-C025DBFD1D53}" type="slidenum">
              <a:rPr lang="en-GB" smtClean="0"/>
              <a:t>‹#›</a:t>
            </a:fld>
            <a:endParaRPr lang="en-GB" dirty="0"/>
          </a:p>
        </p:txBody>
      </p:sp>
      <p:pic>
        <p:nvPicPr>
          <p:cNvPr id="7" name="Picture 6">
            <a:extLst>
              <a:ext uri="{FF2B5EF4-FFF2-40B4-BE49-F238E27FC236}">
                <a16:creationId xmlns:a16="http://schemas.microsoft.com/office/drawing/2014/main" id="{FCB1F876-5E04-8CE6-63B9-7ABA6422F1B1}"/>
              </a:ext>
            </a:extLst>
          </p:cNvPr>
          <p:cNvPicPr>
            <a:picLocks noChangeAspect="1"/>
          </p:cNvPicPr>
          <p:nvPr/>
        </p:nvPicPr>
        <p:blipFill>
          <a:blip r:embed="rId2"/>
          <a:stretch>
            <a:fillRect/>
          </a:stretch>
        </p:blipFill>
        <p:spPr>
          <a:xfrm>
            <a:off x="0" y="4903969"/>
            <a:ext cx="9144000" cy="274320"/>
          </a:xfrm>
          <a:prstGeom prst="rect">
            <a:avLst/>
          </a:prstGeom>
        </p:spPr>
      </p:pic>
      <p:sp>
        <p:nvSpPr>
          <p:cNvPr id="8" name="TextBox 7">
            <a:extLst>
              <a:ext uri="{FF2B5EF4-FFF2-40B4-BE49-F238E27FC236}">
                <a16:creationId xmlns:a16="http://schemas.microsoft.com/office/drawing/2014/main" id="{3F8405E2-E293-2C39-74AC-43C58F190437}"/>
              </a:ext>
            </a:extLst>
          </p:cNvPr>
          <p:cNvSpPr txBox="1"/>
          <p:nvPr/>
        </p:nvSpPr>
        <p:spPr>
          <a:xfrm>
            <a:off x="7107382" y="4900480"/>
            <a:ext cx="2036618" cy="300082"/>
          </a:xfrm>
          <a:prstGeom prst="rect">
            <a:avLst/>
          </a:prstGeom>
          <a:noFill/>
        </p:spPr>
        <p:txBody>
          <a:bodyPr wrap="square" rtlCol="0">
            <a:spAutoFit/>
          </a:bodyPr>
          <a:lstStyle/>
          <a:p>
            <a:pPr algn="r"/>
            <a:r>
              <a:rPr lang="en-GB" sz="1350" dirty="0">
                <a:solidFill>
                  <a:schemeClr val="bg1"/>
                </a:solidFill>
              </a:rPr>
              <a:t>Adding value to decisions</a:t>
            </a:r>
          </a:p>
        </p:txBody>
      </p:sp>
    </p:spTree>
    <p:extLst>
      <p:ext uri="{BB962C8B-B14F-4D97-AF65-F5344CB8AC3E}">
        <p14:creationId xmlns:p14="http://schemas.microsoft.com/office/powerpoint/2010/main" val="1527394269"/>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1F9D6EA-53C1-4056-A5B8-5AF66D913895}" type="datetime1">
              <a:rPr lang="en-GB" smtClean="0"/>
              <a:t>13/01/2026</a:t>
            </a:fld>
            <a:endParaRPr lang="en-GB" dirty="0"/>
          </a:p>
        </p:txBody>
      </p:sp>
      <p:sp>
        <p:nvSpPr>
          <p:cNvPr id="6" name="Footer Placeholder 5"/>
          <p:cNvSpPr>
            <a:spLocks noGrp="1"/>
          </p:cNvSpPr>
          <p:nvPr>
            <p:ph type="ftr" sz="quarter" idx="11"/>
          </p:nvPr>
        </p:nvSpPr>
        <p:spPr/>
        <p:txBody>
          <a:bodyPr/>
          <a:lstStyle/>
          <a:p>
            <a:r>
              <a:rPr lang="en-GB"/>
              <a:t>Click to edit master footer style</a:t>
            </a:r>
            <a:endParaRPr lang="en-GB" dirty="0"/>
          </a:p>
        </p:txBody>
      </p:sp>
      <p:sp>
        <p:nvSpPr>
          <p:cNvPr id="7" name="Slide Number Placeholder 6"/>
          <p:cNvSpPr>
            <a:spLocks noGrp="1"/>
          </p:cNvSpPr>
          <p:nvPr>
            <p:ph type="sldNum" sz="quarter" idx="12"/>
          </p:nvPr>
        </p:nvSpPr>
        <p:spPr/>
        <p:txBody>
          <a:bodyPr/>
          <a:lstStyle/>
          <a:p>
            <a:fld id="{4F2E129E-16B7-480B-972E-C025DBFD1D53}" type="slidenum">
              <a:rPr lang="en-GB" smtClean="0"/>
              <a:t>‹#›</a:t>
            </a:fld>
            <a:endParaRPr lang="en-GB" dirty="0"/>
          </a:p>
        </p:txBody>
      </p:sp>
      <p:pic>
        <p:nvPicPr>
          <p:cNvPr id="8" name="Picture 7">
            <a:extLst>
              <a:ext uri="{FF2B5EF4-FFF2-40B4-BE49-F238E27FC236}">
                <a16:creationId xmlns:a16="http://schemas.microsoft.com/office/drawing/2014/main" id="{2AF85032-F5CD-A910-FA91-F34FD580D6F3}"/>
              </a:ext>
            </a:extLst>
          </p:cNvPr>
          <p:cNvPicPr>
            <a:picLocks noChangeAspect="1"/>
          </p:cNvPicPr>
          <p:nvPr/>
        </p:nvPicPr>
        <p:blipFill>
          <a:blip r:embed="rId2"/>
          <a:stretch>
            <a:fillRect/>
          </a:stretch>
        </p:blipFill>
        <p:spPr>
          <a:xfrm>
            <a:off x="0" y="4903969"/>
            <a:ext cx="9144000" cy="274320"/>
          </a:xfrm>
          <a:prstGeom prst="rect">
            <a:avLst/>
          </a:prstGeom>
        </p:spPr>
      </p:pic>
      <p:sp>
        <p:nvSpPr>
          <p:cNvPr id="9" name="TextBox 8">
            <a:extLst>
              <a:ext uri="{FF2B5EF4-FFF2-40B4-BE49-F238E27FC236}">
                <a16:creationId xmlns:a16="http://schemas.microsoft.com/office/drawing/2014/main" id="{A73A8B1B-470B-873D-FDC1-E268E997DDE5}"/>
              </a:ext>
            </a:extLst>
          </p:cNvPr>
          <p:cNvSpPr txBox="1"/>
          <p:nvPr/>
        </p:nvSpPr>
        <p:spPr>
          <a:xfrm>
            <a:off x="7107382" y="4900480"/>
            <a:ext cx="2036618" cy="300082"/>
          </a:xfrm>
          <a:prstGeom prst="rect">
            <a:avLst/>
          </a:prstGeom>
          <a:noFill/>
        </p:spPr>
        <p:txBody>
          <a:bodyPr wrap="square" rtlCol="0">
            <a:spAutoFit/>
          </a:bodyPr>
          <a:lstStyle/>
          <a:p>
            <a:pPr algn="r"/>
            <a:r>
              <a:rPr lang="en-GB" sz="1350" dirty="0">
                <a:solidFill>
                  <a:schemeClr val="bg1"/>
                </a:solidFill>
              </a:rPr>
              <a:t>Adding value to decisions</a:t>
            </a:r>
          </a:p>
        </p:txBody>
      </p:sp>
    </p:spTree>
    <p:extLst>
      <p:ext uri="{BB962C8B-B14F-4D97-AF65-F5344CB8AC3E}">
        <p14:creationId xmlns:p14="http://schemas.microsoft.com/office/powerpoint/2010/main" val="8556714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1F9D6EA-53C1-4056-A5B8-5AF66D913895}" type="datetime1">
              <a:rPr lang="en-GB" smtClean="0"/>
              <a:t>13/01/2026</a:t>
            </a:fld>
            <a:endParaRPr lang="en-GB" dirty="0"/>
          </a:p>
        </p:txBody>
      </p:sp>
      <p:sp>
        <p:nvSpPr>
          <p:cNvPr id="8" name="Footer Placeholder 7"/>
          <p:cNvSpPr>
            <a:spLocks noGrp="1"/>
          </p:cNvSpPr>
          <p:nvPr>
            <p:ph type="ftr" sz="quarter" idx="11"/>
          </p:nvPr>
        </p:nvSpPr>
        <p:spPr/>
        <p:txBody>
          <a:bodyPr/>
          <a:lstStyle/>
          <a:p>
            <a:r>
              <a:rPr lang="en-GB"/>
              <a:t>Click to edit master footer style</a:t>
            </a:r>
            <a:endParaRPr lang="en-GB" dirty="0"/>
          </a:p>
        </p:txBody>
      </p:sp>
      <p:sp>
        <p:nvSpPr>
          <p:cNvPr id="9" name="Slide Number Placeholder 8"/>
          <p:cNvSpPr>
            <a:spLocks noGrp="1"/>
          </p:cNvSpPr>
          <p:nvPr>
            <p:ph type="sldNum" sz="quarter" idx="12"/>
          </p:nvPr>
        </p:nvSpPr>
        <p:spPr/>
        <p:txBody>
          <a:bodyPr/>
          <a:lstStyle/>
          <a:p>
            <a:fld id="{4F2E129E-16B7-480B-972E-C025DBFD1D53}" type="slidenum">
              <a:rPr lang="en-GB" smtClean="0"/>
              <a:t>‹#›</a:t>
            </a:fld>
            <a:endParaRPr lang="en-GB" dirty="0"/>
          </a:p>
        </p:txBody>
      </p:sp>
      <p:pic>
        <p:nvPicPr>
          <p:cNvPr id="10" name="Picture 9">
            <a:extLst>
              <a:ext uri="{FF2B5EF4-FFF2-40B4-BE49-F238E27FC236}">
                <a16:creationId xmlns:a16="http://schemas.microsoft.com/office/drawing/2014/main" id="{2CEBE134-3047-60C0-D255-14C9BE3A1866}"/>
              </a:ext>
            </a:extLst>
          </p:cNvPr>
          <p:cNvPicPr>
            <a:picLocks noChangeAspect="1"/>
          </p:cNvPicPr>
          <p:nvPr/>
        </p:nvPicPr>
        <p:blipFill>
          <a:blip r:embed="rId2"/>
          <a:stretch>
            <a:fillRect/>
          </a:stretch>
        </p:blipFill>
        <p:spPr>
          <a:xfrm>
            <a:off x="0" y="4903969"/>
            <a:ext cx="9144000" cy="274320"/>
          </a:xfrm>
          <a:prstGeom prst="rect">
            <a:avLst/>
          </a:prstGeom>
        </p:spPr>
      </p:pic>
      <p:sp>
        <p:nvSpPr>
          <p:cNvPr id="11" name="TextBox 10">
            <a:extLst>
              <a:ext uri="{FF2B5EF4-FFF2-40B4-BE49-F238E27FC236}">
                <a16:creationId xmlns:a16="http://schemas.microsoft.com/office/drawing/2014/main" id="{2104C78A-3720-8F25-28E7-3D1C692A325A}"/>
              </a:ext>
            </a:extLst>
          </p:cNvPr>
          <p:cNvSpPr txBox="1"/>
          <p:nvPr/>
        </p:nvSpPr>
        <p:spPr>
          <a:xfrm>
            <a:off x="7107382" y="4900480"/>
            <a:ext cx="2036618" cy="300082"/>
          </a:xfrm>
          <a:prstGeom prst="rect">
            <a:avLst/>
          </a:prstGeom>
          <a:noFill/>
        </p:spPr>
        <p:txBody>
          <a:bodyPr wrap="square" rtlCol="0">
            <a:spAutoFit/>
          </a:bodyPr>
          <a:lstStyle/>
          <a:p>
            <a:pPr algn="r"/>
            <a:r>
              <a:rPr lang="en-GB" sz="1350" dirty="0">
                <a:solidFill>
                  <a:schemeClr val="bg1"/>
                </a:solidFill>
              </a:rPr>
              <a:t>Adding value to decisions</a:t>
            </a:r>
          </a:p>
        </p:txBody>
      </p:sp>
    </p:spTree>
    <p:extLst>
      <p:ext uri="{BB962C8B-B14F-4D97-AF65-F5344CB8AC3E}">
        <p14:creationId xmlns:p14="http://schemas.microsoft.com/office/powerpoint/2010/main" val="1466839713"/>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t>13/01/2026</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t>‹#›</a:t>
            </a:fld>
            <a:endParaRPr lang="en-GB" dirty="0"/>
          </a:p>
        </p:txBody>
      </p:sp>
    </p:spTree>
    <p:extLst>
      <p:ext uri="{BB962C8B-B14F-4D97-AF65-F5344CB8AC3E}">
        <p14:creationId xmlns:p14="http://schemas.microsoft.com/office/powerpoint/2010/main" val="554456388"/>
      </p:ext>
    </p:extLst>
  </p:cSld>
  <p:clrMap bg1="lt1" tx1="dk1" bg2="lt2" tx2="dk2" accent1="accent1" accent2="accent2" accent3="accent3" accent4="accent4" accent5="accent5" accent6="accent6" hlink="hlink" folHlink="folHlink"/>
  <p:sldLayoutIdLst>
    <p:sldLayoutId id="2147483684" r:id="rId1"/>
    <p:sldLayoutId id="2147483662" r:id="rId2"/>
    <p:sldLayoutId id="2147483692" r:id="rId3"/>
    <p:sldLayoutId id="2147483681" r:id="rId4"/>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91F9D6EA-53C1-4056-A5B8-5AF66D913895}" type="datetime1">
              <a:rPr lang="en-GB" smtClean="0"/>
              <a:t>13/01/2026</a:t>
            </a:fld>
            <a:endParaRPr lang="en-GB"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en-GB"/>
              <a:t>Click to edit master footer style</a:t>
            </a:r>
            <a:endParaRPr lang="en-GB"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F2E129E-16B7-480B-972E-C025DBFD1D53}" type="slidenum">
              <a:rPr lang="en-GB" smtClean="0"/>
              <a:t>‹#›</a:t>
            </a:fld>
            <a:endParaRPr lang="en-GB" dirty="0"/>
          </a:p>
        </p:txBody>
      </p:sp>
    </p:spTree>
    <p:extLst>
      <p:ext uri="{BB962C8B-B14F-4D97-AF65-F5344CB8AC3E}">
        <p14:creationId xmlns:p14="http://schemas.microsoft.com/office/powerpoint/2010/main" val="2706695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sldNum="0" hdr="0" dt="0"/>
  <p:txStyles>
    <p:titleStyle>
      <a:lvl1pPr algn="l" defTabSz="685800" rtl="0" eaLnBrk="1" latinLnBrk="0" hangingPunct="1">
        <a:lnSpc>
          <a:spcPct val="90000"/>
        </a:lnSpc>
        <a:spcBef>
          <a:spcPct val="0"/>
        </a:spcBef>
        <a:buNone/>
        <a:defRPr sz="3300" kern="1200">
          <a:solidFill>
            <a:srgbClr val="C8C8E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EEB997C8-9F61-488A-AB39-7C9F950802FE}" type="datetimeFigureOut">
              <a:rPr lang="en-GB" smtClean="0"/>
              <a:t>13/01/2026</a:t>
            </a:fld>
            <a:endParaRPr lang="en-GB"/>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3F82E12E-F137-423C-BCA3-C241CE1F875A}" type="slidenum">
              <a:rPr lang="en-GB" smtClean="0"/>
              <a:t>‹#›</a:t>
            </a:fld>
            <a:endParaRPr lang="en-GB"/>
          </a:p>
        </p:txBody>
      </p:sp>
    </p:spTree>
    <p:extLst>
      <p:ext uri="{BB962C8B-B14F-4D97-AF65-F5344CB8AC3E}">
        <p14:creationId xmlns:p14="http://schemas.microsoft.com/office/powerpoint/2010/main" val="143506114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685783" rtl="0" eaLnBrk="1" latinLnBrk="0" hangingPunct="1">
        <a:lnSpc>
          <a:spcPct val="90000"/>
        </a:lnSpc>
        <a:spcBef>
          <a:spcPct val="0"/>
        </a:spcBef>
        <a:buNone/>
        <a:defRPr sz="3300" kern="1200">
          <a:solidFill>
            <a:srgbClr val="C8C8E6"/>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EBDD-B07C-4F6C-974E-0A49BA7415B2}"/>
              </a:ext>
            </a:extLst>
          </p:cNvPr>
          <p:cNvSpPr>
            <a:spLocks noGrp="1"/>
          </p:cNvSpPr>
          <p:nvPr>
            <p:ph type="ctrTitle"/>
          </p:nvPr>
        </p:nvSpPr>
        <p:spPr>
          <a:xfrm>
            <a:off x="2073254" y="339502"/>
            <a:ext cx="4997490" cy="2952328"/>
          </a:xfrm>
        </p:spPr>
        <p:txBody>
          <a:bodyPr>
            <a:noAutofit/>
          </a:bodyPr>
          <a:lstStyle/>
          <a:p>
            <a:pPr algn="ctr"/>
            <a:r>
              <a:rPr lang="en-GB" dirty="0"/>
              <a:t>The Benefits Club</a:t>
            </a:r>
          </a:p>
        </p:txBody>
      </p:sp>
      <p:sp>
        <p:nvSpPr>
          <p:cNvPr id="3" name="Subtitle 2">
            <a:extLst>
              <a:ext uri="{FF2B5EF4-FFF2-40B4-BE49-F238E27FC236}">
                <a16:creationId xmlns:a16="http://schemas.microsoft.com/office/drawing/2014/main" id="{3E0FBB34-9801-4232-9161-59759AC6D137}"/>
              </a:ext>
            </a:extLst>
          </p:cNvPr>
          <p:cNvSpPr>
            <a:spLocks noGrp="1"/>
          </p:cNvSpPr>
          <p:nvPr>
            <p:ph type="subTitle" idx="1"/>
          </p:nvPr>
        </p:nvSpPr>
        <p:spPr>
          <a:xfrm>
            <a:off x="1142999" y="3245786"/>
            <a:ext cx="6858000" cy="713262"/>
          </a:xfrm>
        </p:spPr>
        <p:txBody>
          <a:bodyPr>
            <a:normAutofit/>
          </a:bodyPr>
          <a:lstStyle/>
          <a:p>
            <a:r>
              <a:rPr lang="en-GB" sz="4000" dirty="0"/>
              <a:t>Not the sort you can join</a:t>
            </a:r>
          </a:p>
        </p:txBody>
      </p:sp>
      <p:pic>
        <p:nvPicPr>
          <p:cNvPr id="5" name="Picture 4" descr="A group of people posing for the camera&#10;&#10;Description automatically generated">
            <a:extLst>
              <a:ext uri="{FF2B5EF4-FFF2-40B4-BE49-F238E27FC236}">
                <a16:creationId xmlns:a16="http://schemas.microsoft.com/office/drawing/2014/main" id="{5394CE63-AE5D-484F-B86B-52652963E4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0850" y="619432"/>
            <a:ext cx="1837162" cy="5143500"/>
          </a:xfrm>
          <a:prstGeom prst="rect">
            <a:avLst/>
          </a:prstGeom>
        </p:spPr>
      </p:pic>
      <p:pic>
        <p:nvPicPr>
          <p:cNvPr id="21" name="Picture 20">
            <a:extLst>
              <a:ext uri="{FF2B5EF4-FFF2-40B4-BE49-F238E27FC236}">
                <a16:creationId xmlns:a16="http://schemas.microsoft.com/office/drawing/2014/main" id="{B85D24E1-77C9-D5A4-DA2C-528F05BECE54}"/>
              </a:ext>
            </a:extLst>
          </p:cNvPr>
          <p:cNvPicPr>
            <a:picLocks noChangeAspect="1"/>
          </p:cNvPicPr>
          <p:nvPr/>
        </p:nvPicPr>
        <p:blipFill>
          <a:blip r:embed="rId4"/>
          <a:stretch>
            <a:fillRect/>
          </a:stretch>
        </p:blipFill>
        <p:spPr>
          <a:xfrm>
            <a:off x="0" y="2599672"/>
            <a:ext cx="919052" cy="914480"/>
          </a:xfrm>
          <a:prstGeom prst="rect">
            <a:avLst/>
          </a:prstGeom>
        </p:spPr>
      </p:pic>
      <p:pic>
        <p:nvPicPr>
          <p:cNvPr id="25" name="Picture 24">
            <a:extLst>
              <a:ext uri="{FF2B5EF4-FFF2-40B4-BE49-F238E27FC236}">
                <a16:creationId xmlns:a16="http://schemas.microsoft.com/office/drawing/2014/main" id="{85CBD9DB-9474-6F29-D36A-D756A81267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1837162" cy="761795"/>
          </a:xfrm>
          <a:prstGeom prst="rect">
            <a:avLst/>
          </a:prstGeom>
        </p:spPr>
      </p:pic>
      <p:pic>
        <p:nvPicPr>
          <p:cNvPr id="8" name="Picture 7">
            <a:extLst>
              <a:ext uri="{FF2B5EF4-FFF2-40B4-BE49-F238E27FC236}">
                <a16:creationId xmlns:a16="http://schemas.microsoft.com/office/drawing/2014/main" id="{270CD8C2-56F6-0CAB-48C5-ABF132118D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432153"/>
            <a:ext cx="918000" cy="353600"/>
          </a:xfrm>
          <a:prstGeom prst="rect">
            <a:avLst/>
          </a:prstGeom>
          <a:solidFill>
            <a:schemeClr val="bg1"/>
          </a:solidFill>
        </p:spPr>
      </p:pic>
      <p:pic>
        <p:nvPicPr>
          <p:cNvPr id="12" name="Picture 11">
            <a:extLst>
              <a:ext uri="{FF2B5EF4-FFF2-40B4-BE49-F238E27FC236}">
                <a16:creationId xmlns:a16="http://schemas.microsoft.com/office/drawing/2014/main" id="{4CE88D5B-2612-EC6E-A5A4-36B51937F1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14152"/>
            <a:ext cx="918000" cy="918000"/>
          </a:xfrm>
          <a:prstGeom prst="rect">
            <a:avLst/>
          </a:prstGeom>
          <a:solidFill>
            <a:schemeClr val="bg1"/>
          </a:solidFill>
        </p:spPr>
      </p:pic>
      <p:sp>
        <p:nvSpPr>
          <p:cNvPr id="4" name="Subtitle 2">
            <a:extLst>
              <a:ext uri="{FF2B5EF4-FFF2-40B4-BE49-F238E27FC236}">
                <a16:creationId xmlns:a16="http://schemas.microsoft.com/office/drawing/2014/main" id="{CED6DFBC-9133-EED6-2106-A2516AD372E4}"/>
              </a:ext>
            </a:extLst>
          </p:cNvPr>
          <p:cNvSpPr txBox="1">
            <a:spLocks/>
          </p:cNvSpPr>
          <p:nvPr/>
        </p:nvSpPr>
        <p:spPr>
          <a:xfrm>
            <a:off x="1979712" y="4155926"/>
            <a:ext cx="5184576" cy="808294"/>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800" b="1" dirty="0">
                <a:solidFill>
                  <a:schemeClr val="bg1">
                    <a:lumMod val="50000"/>
                  </a:schemeClr>
                </a:solidFill>
              </a:rPr>
              <a:t>“They’ll be using Benefits as a weapon next!”</a:t>
            </a:r>
          </a:p>
        </p:txBody>
      </p:sp>
      <p:pic>
        <p:nvPicPr>
          <p:cNvPr id="6" name="Picture 5">
            <a:extLst>
              <a:ext uri="{FF2B5EF4-FFF2-40B4-BE49-F238E27FC236}">
                <a16:creationId xmlns:a16="http://schemas.microsoft.com/office/drawing/2014/main" id="{2464879F-922E-7F4C-B0A2-9D5992FBB88E}"/>
              </a:ext>
            </a:extLst>
          </p:cNvPr>
          <p:cNvPicPr>
            <a:picLocks noChangeAspect="1"/>
          </p:cNvPicPr>
          <p:nvPr/>
        </p:nvPicPr>
        <p:blipFill>
          <a:blip r:embed="rId8"/>
          <a:stretch>
            <a:fillRect/>
          </a:stretch>
        </p:blipFill>
        <p:spPr>
          <a:xfrm>
            <a:off x="6325958" y="225676"/>
            <a:ext cx="1987468" cy="1755800"/>
          </a:xfrm>
          <a:prstGeom prst="rect">
            <a:avLst/>
          </a:prstGeom>
        </p:spPr>
      </p:pic>
    </p:spTree>
    <p:extLst>
      <p:ext uri="{BB962C8B-B14F-4D97-AF65-F5344CB8AC3E}">
        <p14:creationId xmlns:p14="http://schemas.microsoft.com/office/powerpoint/2010/main" val="255197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GB" sz="4400" dirty="0"/>
              <a:t>Handling competition - Offensive BM</a:t>
            </a:r>
          </a:p>
        </p:txBody>
      </p:sp>
      <p:sp>
        <p:nvSpPr>
          <p:cNvPr id="3" name="Content Placeholder 2"/>
          <p:cNvSpPr>
            <a:spLocks noGrp="1"/>
          </p:cNvSpPr>
          <p:nvPr>
            <p:ph idx="4294967295"/>
          </p:nvPr>
        </p:nvSpPr>
        <p:spPr>
          <a:xfrm>
            <a:off x="781050" y="987574"/>
            <a:ext cx="8362950" cy="3960663"/>
          </a:xfrm>
        </p:spPr>
        <p:txBody>
          <a:bodyPr>
            <a:normAutofit/>
          </a:bodyPr>
          <a:lstStyle/>
          <a:p>
            <a:r>
              <a:rPr lang="en-GB" dirty="0"/>
              <a:t>Frontal</a:t>
            </a:r>
          </a:p>
          <a:p>
            <a:pPr lvl="1"/>
            <a:r>
              <a:rPr lang="en-GB" dirty="0"/>
              <a:t>Guard the flanks</a:t>
            </a:r>
          </a:p>
          <a:p>
            <a:pPr lvl="1"/>
            <a:endParaRPr lang="en-GB" dirty="0"/>
          </a:p>
          <a:p>
            <a:r>
              <a:rPr lang="en-GB" dirty="0"/>
              <a:t>Fight the FLAB</a:t>
            </a:r>
          </a:p>
          <a:p>
            <a:pPr lvl="1"/>
            <a:r>
              <a:rPr lang="en-GB" dirty="0"/>
              <a:t>Rational choice</a:t>
            </a:r>
          </a:p>
          <a:p>
            <a:endParaRPr lang="en-GB" dirty="0"/>
          </a:p>
          <a:p>
            <a:r>
              <a:rPr lang="en-GB" dirty="0"/>
              <a:t>Flanking</a:t>
            </a:r>
          </a:p>
          <a:p>
            <a:pPr lvl="1"/>
            <a:r>
              <a:rPr lang="en-GB" dirty="0"/>
              <a:t>Move the goal posts. Map the value they haven’t spotted</a:t>
            </a:r>
          </a:p>
          <a:p>
            <a:endParaRPr lang="en-GB" dirty="0"/>
          </a:p>
          <a:p>
            <a:r>
              <a:rPr lang="en-GB" dirty="0"/>
              <a:t>Fragment</a:t>
            </a:r>
          </a:p>
          <a:p>
            <a:pPr lvl="1"/>
            <a:r>
              <a:rPr lang="en-GB" dirty="0"/>
              <a:t>Break the job into the bits we can do and want to do</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338" y="1131590"/>
            <a:ext cx="2667324" cy="2099458"/>
          </a:xfrm>
          <a:prstGeom prst="rect">
            <a:avLst/>
          </a:prstGeom>
        </p:spPr>
      </p:pic>
    </p:spTree>
    <p:extLst>
      <p:ext uri="{BB962C8B-B14F-4D97-AF65-F5344CB8AC3E}">
        <p14:creationId xmlns:p14="http://schemas.microsoft.com/office/powerpoint/2010/main" val="3192384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4400" dirty="0"/>
              <a:t>The Account Team’s Benefits Map</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 y="1128640"/>
            <a:ext cx="9144000" cy="3683089"/>
          </a:xfrm>
          <a:prstGeom prst="rect">
            <a:avLst/>
          </a:prstGeom>
        </p:spPr>
      </p:pic>
    </p:spTree>
    <p:extLst>
      <p:ext uri="{BB962C8B-B14F-4D97-AF65-F5344CB8AC3E}">
        <p14:creationId xmlns:p14="http://schemas.microsoft.com/office/powerpoint/2010/main" val="139240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95334" flipH="1">
            <a:off x="4091010" y="227948"/>
            <a:ext cx="3187981" cy="190300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79983">
            <a:off x="5737439" y="2666657"/>
            <a:ext cx="3183529" cy="1708143"/>
          </a:xfrm>
          <a:prstGeom prst="rect">
            <a:avLst/>
          </a:prstGeom>
        </p:spPr>
      </p:pic>
      <p:sp>
        <p:nvSpPr>
          <p:cNvPr id="2" name="Title 1"/>
          <p:cNvSpPr>
            <a:spLocks noGrp="1"/>
          </p:cNvSpPr>
          <p:nvPr>
            <p:ph type="title"/>
          </p:nvPr>
        </p:nvSpPr>
        <p:spPr/>
        <p:txBody>
          <a:bodyPr vert="horz" lIns="91440" tIns="45720" rIns="91440" bIns="45720" rtlCol="0" anchor="ctr">
            <a:normAutofit/>
          </a:bodyPr>
          <a:lstStyle/>
          <a:p>
            <a:r>
              <a:rPr lang="en-GB" sz="4400" dirty="0"/>
              <a:t>Defensive BM</a:t>
            </a:r>
          </a:p>
        </p:txBody>
      </p:sp>
      <p:sp>
        <p:nvSpPr>
          <p:cNvPr id="3" name="Content Placeholder 2"/>
          <p:cNvSpPr>
            <a:spLocks noGrp="1"/>
          </p:cNvSpPr>
          <p:nvPr>
            <p:ph idx="4294967295"/>
          </p:nvPr>
        </p:nvSpPr>
        <p:spPr>
          <a:xfrm>
            <a:off x="628650" y="1347788"/>
            <a:ext cx="5454650" cy="3168650"/>
          </a:xfrm>
        </p:spPr>
        <p:txBody>
          <a:bodyPr>
            <a:normAutofit fontScale="92500" lnSpcReduction="10000"/>
          </a:bodyPr>
          <a:lstStyle/>
          <a:p>
            <a:r>
              <a:rPr lang="en-GB" sz="3200" dirty="0"/>
              <a:t>Defend</a:t>
            </a:r>
          </a:p>
          <a:p>
            <a:pPr lvl="1"/>
            <a:r>
              <a:rPr lang="en-GB" sz="2800" dirty="0"/>
              <a:t>Relationship building, Benefits shows we’re the good guys</a:t>
            </a:r>
          </a:p>
          <a:p>
            <a:pPr lvl="1"/>
            <a:endParaRPr lang="en-GB" sz="2800" dirty="0"/>
          </a:p>
          <a:p>
            <a:pPr lvl="1"/>
            <a:endParaRPr lang="en-GB" sz="2800" dirty="0"/>
          </a:p>
          <a:p>
            <a:r>
              <a:rPr lang="en-GB" sz="3200" dirty="0"/>
              <a:t>Develop</a:t>
            </a:r>
          </a:p>
          <a:p>
            <a:pPr lvl="1"/>
            <a:r>
              <a:rPr lang="en-GB" sz="2800" dirty="0"/>
              <a:t>Thought-leadership, Benefits shows we’re the smart guys</a:t>
            </a:r>
          </a:p>
          <a:p>
            <a:endParaRPr lang="en-GB" sz="3200" dirty="0"/>
          </a:p>
        </p:txBody>
      </p:sp>
    </p:spTree>
    <p:extLst>
      <p:ext uri="{BB962C8B-B14F-4D97-AF65-F5344CB8AC3E}">
        <p14:creationId xmlns:p14="http://schemas.microsoft.com/office/powerpoint/2010/main" val="1720445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BE9FF5-9FAC-BA35-794B-A675E158A2BA}"/>
              </a:ext>
            </a:extLst>
          </p:cNvPr>
          <p:cNvSpPr>
            <a:spLocks noGrp="1"/>
          </p:cNvSpPr>
          <p:nvPr>
            <p:ph type="title"/>
          </p:nvPr>
        </p:nvSpPr>
        <p:spPr/>
        <p:txBody>
          <a:bodyPr/>
          <a:lstStyle/>
          <a:p>
            <a:endParaRPr lang="en-GB"/>
          </a:p>
        </p:txBody>
      </p:sp>
      <p:pic>
        <p:nvPicPr>
          <p:cNvPr id="6" name="Content Placeholder 5"/>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p:blipFill>
        <p:spPr>
          <a:xfrm>
            <a:off x="824905" y="3969"/>
            <a:ext cx="7494190" cy="4865687"/>
          </a:xfrm>
        </p:spPr>
      </p:pic>
    </p:spTree>
    <p:extLst>
      <p:ext uri="{BB962C8B-B14F-4D97-AF65-F5344CB8AC3E}">
        <p14:creationId xmlns:p14="http://schemas.microsoft.com/office/powerpoint/2010/main" val="2224001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1526A-2E5A-A957-3945-261128216DC8}"/>
              </a:ext>
            </a:extLst>
          </p:cNvPr>
          <p:cNvSpPr>
            <a:spLocks noGrp="1"/>
          </p:cNvSpPr>
          <p:nvPr>
            <p:ph type="title"/>
          </p:nvPr>
        </p:nvSpPr>
        <p:spPr/>
        <p:txBody>
          <a:bodyPr/>
          <a:lstStyle/>
          <a:p>
            <a:endParaRPr lang="en-GB"/>
          </a:p>
        </p:txBody>
      </p:sp>
      <p:pic>
        <p:nvPicPr>
          <p:cNvPr id="6" name="Content Placeholder 5"/>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p:blipFill>
        <p:spPr>
          <a:xfrm>
            <a:off x="974192" y="0"/>
            <a:ext cx="7195616" cy="4897640"/>
          </a:xfrm>
        </p:spPr>
      </p:pic>
    </p:spTree>
    <p:extLst>
      <p:ext uri="{BB962C8B-B14F-4D97-AF65-F5344CB8AC3E}">
        <p14:creationId xmlns:p14="http://schemas.microsoft.com/office/powerpoint/2010/main" val="427113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64472">
            <a:off x="4670189" y="475776"/>
            <a:ext cx="4523624" cy="1364703"/>
          </a:xfrm>
          <a:prstGeom prst="rect">
            <a:avLst/>
          </a:prstGeom>
        </p:spPr>
      </p:pic>
      <p:pic>
        <p:nvPicPr>
          <p:cNvPr id="5" name="Picture 4"/>
          <p:cNvPicPr>
            <a:picLocks noChangeAspect="1"/>
          </p:cNvPicPr>
          <p:nvPr/>
        </p:nvPicPr>
        <p:blipFill>
          <a:blip r:embed="rId4"/>
          <a:stretch>
            <a:fillRect/>
          </a:stretch>
        </p:blipFill>
        <p:spPr>
          <a:xfrm rot="20222944">
            <a:off x="4542659" y="2483082"/>
            <a:ext cx="4487045" cy="2395936"/>
          </a:xfrm>
          <a:prstGeom prst="rect">
            <a:avLst/>
          </a:prstGeom>
        </p:spPr>
      </p:pic>
      <p:sp>
        <p:nvSpPr>
          <p:cNvPr id="2" name="Title 1"/>
          <p:cNvSpPr>
            <a:spLocks noGrp="1"/>
          </p:cNvSpPr>
          <p:nvPr>
            <p:ph type="title"/>
          </p:nvPr>
        </p:nvSpPr>
        <p:spPr/>
        <p:txBody>
          <a:bodyPr vert="horz" lIns="91440" tIns="45720" rIns="91440" bIns="45720" rtlCol="0" anchor="ctr">
            <a:normAutofit/>
          </a:bodyPr>
          <a:lstStyle/>
          <a:p>
            <a:r>
              <a:rPr lang="en-GB" sz="4400" dirty="0"/>
              <a:t>The Nuclear Option</a:t>
            </a:r>
          </a:p>
        </p:txBody>
      </p:sp>
      <p:sp>
        <p:nvSpPr>
          <p:cNvPr id="3" name="Content Placeholder 2"/>
          <p:cNvSpPr>
            <a:spLocks noGrp="1"/>
          </p:cNvSpPr>
          <p:nvPr>
            <p:ph idx="4294967295"/>
          </p:nvPr>
        </p:nvSpPr>
        <p:spPr>
          <a:xfrm>
            <a:off x="628650" y="2211709"/>
            <a:ext cx="6031582" cy="2382515"/>
          </a:xfrm>
        </p:spPr>
        <p:txBody>
          <a:bodyPr>
            <a:noAutofit/>
          </a:bodyPr>
          <a:lstStyle/>
          <a:p>
            <a:pPr marL="0" indent="0">
              <a:buNone/>
            </a:pPr>
            <a:r>
              <a:rPr lang="en-GB" sz="2800" dirty="0"/>
              <a:t>“Go on, show me how your solution connects to my objectives.”</a:t>
            </a:r>
          </a:p>
          <a:p>
            <a:pPr marL="0" indent="0">
              <a:buNone/>
            </a:pPr>
            <a:endParaRPr lang="en-GB" sz="2800" dirty="0"/>
          </a:p>
          <a:p>
            <a:pPr marL="0" indent="0">
              <a:buNone/>
            </a:pPr>
            <a:endParaRPr lang="en-GB" sz="2800" dirty="0"/>
          </a:p>
          <a:p>
            <a:pPr marL="0" indent="0">
              <a:buNone/>
            </a:pPr>
            <a:r>
              <a:rPr lang="en-GB" sz="2800" dirty="0"/>
              <a:t>“Thank you and good night.”</a:t>
            </a:r>
          </a:p>
          <a:p>
            <a:pPr marL="0" indent="0">
              <a:buNone/>
            </a:pPr>
            <a:endParaRPr lang="en-GB" sz="2800" dirty="0"/>
          </a:p>
        </p:txBody>
      </p:sp>
    </p:spTree>
    <p:extLst>
      <p:ext uri="{BB962C8B-B14F-4D97-AF65-F5344CB8AC3E}">
        <p14:creationId xmlns:p14="http://schemas.microsoft.com/office/powerpoint/2010/main" val="3330600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4400" dirty="0"/>
              <a:t>Clearing up the misconceptions</a:t>
            </a:r>
          </a:p>
        </p:txBody>
      </p:sp>
      <p:sp>
        <p:nvSpPr>
          <p:cNvPr id="3" name="Content Placeholder 2"/>
          <p:cNvSpPr>
            <a:spLocks noGrp="1"/>
          </p:cNvSpPr>
          <p:nvPr>
            <p:ph idx="4294967295"/>
          </p:nvPr>
        </p:nvSpPr>
        <p:spPr>
          <a:xfrm>
            <a:off x="2124075" y="1079500"/>
            <a:ext cx="7019925" cy="3868738"/>
          </a:xfrm>
        </p:spPr>
        <p:txBody>
          <a:bodyPr>
            <a:normAutofit/>
          </a:bodyPr>
          <a:lstStyle/>
          <a:p>
            <a:r>
              <a:rPr lang="en-GB" dirty="0"/>
              <a:t>Benefits Management is not really a club</a:t>
            </a:r>
          </a:p>
          <a:p>
            <a:endParaRPr lang="en-GB" dirty="0"/>
          </a:p>
          <a:p>
            <a:r>
              <a:rPr lang="en-GB" dirty="0"/>
              <a:t>“It’s not rocket science.” Well, actually…</a:t>
            </a:r>
          </a:p>
          <a:p>
            <a:endParaRPr lang="en-GB" dirty="0"/>
          </a:p>
          <a:p>
            <a:r>
              <a:rPr lang="en-GB" dirty="0"/>
              <a:t>It’s not new</a:t>
            </a:r>
          </a:p>
          <a:p>
            <a:endParaRPr lang="en-GB" dirty="0"/>
          </a:p>
          <a:p>
            <a:r>
              <a:rPr lang="en-GB" dirty="0"/>
              <a:t>I am not a sad old git with a clipboard</a:t>
            </a:r>
          </a:p>
          <a:p>
            <a:endParaRPr lang="en-GB" dirty="0"/>
          </a:p>
          <a:p>
            <a:r>
              <a:rPr lang="en-GB" dirty="0"/>
              <a:t>Benefits Management is not a Silver Bullet</a:t>
            </a:r>
          </a:p>
        </p:txBody>
      </p:sp>
      <p:pic>
        <p:nvPicPr>
          <p:cNvPr id="5" name="Picture 4"/>
          <p:cNvPicPr>
            <a:picLocks noChangeAspect="1"/>
          </p:cNvPicPr>
          <p:nvPr/>
        </p:nvPicPr>
        <p:blipFill>
          <a:blip r:embed="rId3"/>
          <a:stretch>
            <a:fillRect/>
          </a:stretch>
        </p:blipFill>
        <p:spPr>
          <a:xfrm rot="15642196">
            <a:off x="7132405" y="1041276"/>
            <a:ext cx="1585082" cy="1376785"/>
          </a:xfrm>
          <a:prstGeom prst="rect">
            <a:avLst/>
          </a:prstGeom>
        </p:spPr>
      </p:pic>
      <p:pic>
        <p:nvPicPr>
          <p:cNvPr id="3074" name="Picture 2" descr="C:\Users\dawa15\AppData\Local\Microsoft\Windows\Temporary Internet Files\Content.IE5\UPQ2FUPM\clipboar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372" y="2742234"/>
            <a:ext cx="1283445" cy="124844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1328078"/>
            <a:ext cx="1087688" cy="1819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3866926"/>
            <a:ext cx="1296144" cy="92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dawa15\AppData\Local\Microsoft\Windows\Temporary Internet Files\Content.IE5\PSUBKMRD\NEW-Burst-300x30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928" y="2225737"/>
            <a:ext cx="1140718" cy="1140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14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GB" sz="4400" dirty="0"/>
              <a:t>“Benefits Management has its place”</a:t>
            </a:r>
          </a:p>
        </p:txBody>
      </p:sp>
      <p:sp>
        <p:nvSpPr>
          <p:cNvPr id="3" name="Content Placeholder 2"/>
          <p:cNvSpPr>
            <a:spLocks noGrp="1"/>
          </p:cNvSpPr>
          <p:nvPr>
            <p:ph idx="4294967295"/>
          </p:nvPr>
        </p:nvSpPr>
        <p:spPr>
          <a:xfrm>
            <a:off x="628650" y="1203598"/>
            <a:ext cx="6391622" cy="2951163"/>
          </a:xfrm>
        </p:spPr>
        <p:txBody>
          <a:bodyPr>
            <a:noAutofit/>
          </a:bodyPr>
          <a:lstStyle/>
          <a:p>
            <a:pPr marL="0" indent="0">
              <a:buNone/>
            </a:pPr>
            <a:r>
              <a:rPr lang="en-GB" sz="2800" dirty="0"/>
              <a:t>There may be situations where, </a:t>
            </a:r>
            <a:r>
              <a:rPr lang="en-GB" sz="2800" b="1" i="1" dirty="0"/>
              <a:t>“The popular kids think it’s cool”</a:t>
            </a:r>
            <a:r>
              <a:rPr lang="en-GB" sz="2800" dirty="0"/>
              <a:t> is sufficient justification to invest.</a:t>
            </a:r>
          </a:p>
          <a:p>
            <a:pPr marL="0" indent="0">
              <a:buNone/>
            </a:pPr>
            <a:endParaRPr lang="en-GB" sz="2800" dirty="0"/>
          </a:p>
          <a:p>
            <a:pPr marL="0" indent="0">
              <a:buNone/>
            </a:pPr>
            <a:r>
              <a:rPr lang="en-GB" sz="2800" dirty="0"/>
              <a:t>However, the spending of public money to affect people’s lives isn’t one of them.</a:t>
            </a:r>
          </a:p>
        </p:txBody>
      </p:sp>
      <p:sp>
        <p:nvSpPr>
          <p:cNvPr id="4" name="Subtitle 2">
            <a:extLst>
              <a:ext uri="{FF2B5EF4-FFF2-40B4-BE49-F238E27FC236}">
                <a16:creationId xmlns:a16="http://schemas.microsoft.com/office/drawing/2014/main" id="{83417B10-6537-90B8-3292-08292FCF7753}"/>
              </a:ext>
            </a:extLst>
          </p:cNvPr>
          <p:cNvSpPr txBox="1">
            <a:spLocks/>
          </p:cNvSpPr>
          <p:nvPr/>
        </p:nvSpPr>
        <p:spPr>
          <a:xfrm>
            <a:off x="1979712" y="3949797"/>
            <a:ext cx="5184576" cy="1024319"/>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800" b="1" dirty="0">
                <a:solidFill>
                  <a:schemeClr val="bg1">
                    <a:lumMod val="50000"/>
                  </a:schemeClr>
                </a:solidFill>
              </a:rPr>
              <a:t>We come together as collective stewards of other people’s money to ensure that it is spent wisely and fairly.</a:t>
            </a:r>
          </a:p>
        </p:txBody>
      </p:sp>
    </p:spTree>
    <p:extLst>
      <p:ext uri="{BB962C8B-B14F-4D97-AF65-F5344CB8AC3E}">
        <p14:creationId xmlns:p14="http://schemas.microsoft.com/office/powerpoint/2010/main" val="42136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vert="horz" lIns="91440" tIns="45720" rIns="91440" bIns="45720" rtlCol="0" anchor="ctr">
            <a:normAutofit/>
          </a:bodyPr>
          <a:lstStyle/>
          <a:p>
            <a:r>
              <a:rPr lang="en-GB" sz="4400" dirty="0"/>
              <a:t>Benefits Management has its place</a:t>
            </a:r>
          </a:p>
        </p:txBody>
      </p:sp>
      <p:sp>
        <p:nvSpPr>
          <p:cNvPr id="253955" name="Rectangle 3"/>
          <p:cNvSpPr>
            <a:spLocks noGrp="1" noChangeArrowheads="1"/>
          </p:cNvSpPr>
          <p:nvPr>
            <p:ph idx="4294967295"/>
          </p:nvPr>
        </p:nvSpPr>
        <p:spPr>
          <a:xfrm>
            <a:off x="646113" y="1492250"/>
            <a:ext cx="7869237" cy="3078163"/>
          </a:xfrm>
        </p:spPr>
        <p:txBody>
          <a:bodyPr>
            <a:normAutofit/>
          </a:bodyPr>
          <a:lstStyle/>
          <a:p>
            <a:pPr marL="0" indent="0">
              <a:lnSpc>
                <a:spcPct val="90000"/>
              </a:lnSpc>
              <a:buNone/>
            </a:pPr>
            <a:r>
              <a:rPr lang="en-GB" sz="2400" dirty="0"/>
              <a:t>“What is becoming clear however is that we have found a robust, rational framework for setting objectives, managing projects, shaping communications and defining success that works for us. Furthermore, it is an approach which, once mastered, can be applied to almost any key business decision, giving us the benefit of foresight rather than hindsight.”</a:t>
            </a:r>
          </a:p>
          <a:p>
            <a:pPr lvl="2">
              <a:lnSpc>
                <a:spcPct val="90000"/>
              </a:lnSpc>
            </a:pPr>
            <a:endParaRPr lang="en-GB" sz="1600" dirty="0"/>
          </a:p>
          <a:p>
            <a:pPr lvl="2">
              <a:lnSpc>
                <a:spcPct val="90000"/>
              </a:lnSpc>
            </a:pPr>
            <a:r>
              <a:rPr lang="en-GB" sz="1600" dirty="0"/>
              <a:t>Bob </a:t>
            </a:r>
            <a:r>
              <a:rPr lang="en-GB" sz="1600" dirty="0" err="1"/>
              <a:t>Sunley</a:t>
            </a:r>
            <a:r>
              <a:rPr lang="en-GB" sz="1600" dirty="0"/>
              <a:t> Yorkshire Ambulance Service (HSJ Good Management Oct 07)</a:t>
            </a:r>
          </a:p>
          <a:p>
            <a:pPr>
              <a:lnSpc>
                <a:spcPct val="90000"/>
              </a:lnSpc>
            </a:pPr>
            <a:endParaRPr lang="en-GB" sz="2400" dirty="0"/>
          </a:p>
        </p:txBody>
      </p:sp>
    </p:spTree>
    <p:extLst>
      <p:ext uri="{BB962C8B-B14F-4D97-AF65-F5344CB8AC3E}">
        <p14:creationId xmlns:p14="http://schemas.microsoft.com/office/powerpoint/2010/main" val="391509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8C8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EBDD-B07C-4F6C-974E-0A49BA7415B2}"/>
              </a:ext>
            </a:extLst>
          </p:cNvPr>
          <p:cNvSpPr>
            <a:spLocks noGrp="1"/>
          </p:cNvSpPr>
          <p:nvPr>
            <p:ph type="ctrTitle" idx="4294967295"/>
          </p:nvPr>
        </p:nvSpPr>
        <p:spPr>
          <a:xfrm>
            <a:off x="1061610" y="1489473"/>
            <a:ext cx="6858000" cy="1298301"/>
          </a:xfrm>
        </p:spPr>
        <p:txBody>
          <a:bodyPr>
            <a:noAutofit/>
          </a:bodyPr>
          <a:lstStyle/>
          <a:p>
            <a:pPr algn="ctr"/>
            <a:r>
              <a:rPr lang="en-GB" sz="4800" spc="450" dirty="0">
                <a:solidFill>
                  <a:schemeClr val="bg1"/>
                </a:solidFill>
              </a:rPr>
              <a:t>The Benefits Club</a:t>
            </a:r>
          </a:p>
        </p:txBody>
      </p:sp>
      <p:sp>
        <p:nvSpPr>
          <p:cNvPr id="3" name="Subtitle 2">
            <a:extLst>
              <a:ext uri="{FF2B5EF4-FFF2-40B4-BE49-F238E27FC236}">
                <a16:creationId xmlns:a16="http://schemas.microsoft.com/office/drawing/2014/main" id="{3E0FBB34-9801-4232-9161-59759AC6D137}"/>
              </a:ext>
            </a:extLst>
          </p:cNvPr>
          <p:cNvSpPr>
            <a:spLocks noGrp="1"/>
          </p:cNvSpPr>
          <p:nvPr>
            <p:ph type="subTitle" idx="4294967295"/>
          </p:nvPr>
        </p:nvSpPr>
        <p:spPr>
          <a:xfrm>
            <a:off x="1143000" y="2718644"/>
            <a:ext cx="6858000" cy="565994"/>
          </a:xfrm>
        </p:spPr>
        <p:txBody>
          <a:bodyPr>
            <a:normAutofit/>
          </a:bodyPr>
          <a:lstStyle/>
          <a:p>
            <a:pPr marL="0" indent="0" algn="ctr">
              <a:buNone/>
            </a:pPr>
            <a:r>
              <a:rPr lang="en-GB" spc="450" dirty="0">
                <a:solidFill>
                  <a:prstClr val="white"/>
                </a:solidFill>
                <a:latin typeface="Gill Sans MT" panose="020B0502020104020203"/>
              </a:rPr>
              <a:t>©Keldale Business Services 2026</a:t>
            </a:r>
            <a:endParaRPr lang="en-GB" spc="450" dirty="0">
              <a:solidFill>
                <a:schemeClr val="bg1"/>
              </a:solidFill>
            </a:endParaRPr>
          </a:p>
        </p:txBody>
      </p:sp>
      <p:pic>
        <p:nvPicPr>
          <p:cNvPr id="10" name="Picture 9" descr="A picture containing clothing, indoor&#10;&#10;Description automatically generated">
            <a:extLst>
              <a:ext uri="{FF2B5EF4-FFF2-40B4-BE49-F238E27FC236}">
                <a16:creationId xmlns:a16="http://schemas.microsoft.com/office/drawing/2014/main" id="{691E2A98-CD42-44E4-B5D4-1B5F4175D9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715" y="624962"/>
            <a:ext cx="1976568" cy="5143500"/>
          </a:xfrm>
          <a:prstGeom prst="rect">
            <a:avLst/>
          </a:prstGeom>
        </p:spPr>
      </p:pic>
      <p:pic>
        <p:nvPicPr>
          <p:cNvPr id="4" name="Picture 3">
            <a:extLst>
              <a:ext uri="{FF2B5EF4-FFF2-40B4-BE49-F238E27FC236}">
                <a16:creationId xmlns:a16="http://schemas.microsoft.com/office/drawing/2014/main" id="{62E3C74B-60D4-1306-5B5F-82C0AF1FD8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
            <a:ext cx="1837162" cy="761795"/>
          </a:xfrm>
          <a:prstGeom prst="rect">
            <a:avLst/>
          </a:prstGeom>
        </p:spPr>
      </p:pic>
    </p:spTree>
    <p:extLst>
      <p:ext uri="{BB962C8B-B14F-4D97-AF65-F5344CB8AC3E}">
        <p14:creationId xmlns:p14="http://schemas.microsoft.com/office/powerpoint/2010/main" val="197512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363600"/>
            <a:ext cx="7886700" cy="1324800"/>
          </a:xfrm>
        </p:spPr>
        <p:txBody>
          <a:bodyPr>
            <a:normAutofit/>
          </a:bodyPr>
          <a:lstStyle/>
          <a:p>
            <a:r>
              <a:rPr lang="en-GB" sz="4400" dirty="0"/>
              <a:t>Why this matters</a:t>
            </a:r>
          </a:p>
        </p:txBody>
      </p:sp>
      <p:sp>
        <p:nvSpPr>
          <p:cNvPr id="7" name="Content Placeholder 11"/>
          <p:cNvSpPr>
            <a:spLocks noGrp="1"/>
          </p:cNvSpPr>
          <p:nvPr>
            <p:ph idx="4294967295"/>
          </p:nvPr>
        </p:nvSpPr>
        <p:spPr>
          <a:xfrm>
            <a:off x="539750" y="1422704"/>
            <a:ext cx="8064500" cy="3093262"/>
          </a:xfrm>
        </p:spPr>
        <p:txBody>
          <a:bodyPr anchor="ctr">
            <a:normAutofit/>
          </a:bodyPr>
          <a:lstStyle/>
          <a:p>
            <a:pPr marL="0" indent="0">
              <a:lnSpc>
                <a:spcPct val="100000"/>
              </a:lnSpc>
              <a:spcBef>
                <a:spcPts val="0"/>
              </a:spcBef>
              <a:buNone/>
            </a:pPr>
            <a:r>
              <a:rPr lang="en-GB" sz="3500" dirty="0">
                <a:solidFill>
                  <a:srgbClr val="424D58"/>
                </a:solidFill>
              </a:rPr>
              <a:t>“There is nothing in the world that some men cannot make a little worse and sell a little cheaper, and he who considers price only is that man’s lawful prey.”</a:t>
            </a:r>
          </a:p>
          <a:p>
            <a:pPr marL="342900" lvl="1" indent="0">
              <a:lnSpc>
                <a:spcPct val="130000"/>
              </a:lnSpc>
              <a:buNone/>
            </a:pPr>
            <a:r>
              <a:rPr lang="en-GB" sz="3200" dirty="0">
                <a:solidFill>
                  <a:srgbClr val="424D58"/>
                </a:solidFill>
              </a:rPr>
              <a:t>John Ruskin</a:t>
            </a:r>
          </a:p>
        </p:txBody>
      </p:sp>
    </p:spTree>
    <p:extLst>
      <p:ext uri="{BB962C8B-B14F-4D97-AF65-F5344CB8AC3E}">
        <p14:creationId xmlns:p14="http://schemas.microsoft.com/office/powerpoint/2010/main" val="61504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657350" y="4686300"/>
            <a:ext cx="1428750" cy="342900"/>
          </a:xfrm>
          <a:prstGeom prst="rect">
            <a:avLst/>
          </a:prstGeom>
          <a:noFill/>
          <a:ln w="12700">
            <a:noFill/>
            <a:miter lim="800000"/>
            <a:headEnd/>
            <a:tailEnd/>
          </a:ln>
          <a:effectLst/>
        </p:spPr>
        <p:txBody>
          <a:bodyPr wrap="none" anchor="ctr"/>
          <a:lstStyle/>
          <a:p>
            <a:endParaRPr lang="en-GB" sz="1350"/>
          </a:p>
        </p:txBody>
      </p:sp>
      <p:sp>
        <p:nvSpPr>
          <p:cNvPr id="8195" name="Rectangle 3"/>
          <p:cNvSpPr>
            <a:spLocks noChangeArrowheads="1"/>
          </p:cNvSpPr>
          <p:nvPr/>
        </p:nvSpPr>
        <p:spPr bwMode="auto">
          <a:xfrm>
            <a:off x="3486150" y="4686300"/>
            <a:ext cx="2171700" cy="342900"/>
          </a:xfrm>
          <a:prstGeom prst="rect">
            <a:avLst/>
          </a:prstGeom>
          <a:noFill/>
          <a:ln w="12700">
            <a:noFill/>
            <a:miter lim="800000"/>
            <a:headEnd/>
            <a:tailEnd/>
          </a:ln>
          <a:effectLst/>
        </p:spPr>
        <p:txBody>
          <a:bodyPr wrap="none" anchor="ctr"/>
          <a:lstStyle/>
          <a:p>
            <a:endParaRPr lang="en-GB" sz="1350"/>
          </a:p>
        </p:txBody>
      </p:sp>
      <p:sp>
        <p:nvSpPr>
          <p:cNvPr id="8196" name="Rectangle 4"/>
          <p:cNvSpPr>
            <a:spLocks noGrp="1" noChangeArrowheads="1"/>
          </p:cNvSpPr>
          <p:nvPr>
            <p:ph type="title"/>
          </p:nvPr>
        </p:nvSpPr>
        <p:spPr/>
        <p:txBody>
          <a:bodyPr vert="horz" lIns="91440" tIns="45720" rIns="91440" bIns="45720" rtlCol="0" anchor="ctr">
            <a:normAutofit/>
          </a:bodyPr>
          <a:lstStyle/>
          <a:p>
            <a:r>
              <a:rPr lang="en-GB" sz="4400" dirty="0"/>
              <a:t>Machiavelli’s Observation</a:t>
            </a:r>
          </a:p>
        </p:txBody>
      </p:sp>
      <p:sp>
        <p:nvSpPr>
          <p:cNvPr id="8197" name="Rectangle 5"/>
          <p:cNvSpPr>
            <a:spLocks noGrp="1" noChangeArrowheads="1"/>
          </p:cNvSpPr>
          <p:nvPr>
            <p:ph idx="4294967295"/>
          </p:nvPr>
        </p:nvSpPr>
        <p:spPr>
          <a:xfrm>
            <a:off x="628650" y="1370013"/>
            <a:ext cx="7258050" cy="3262312"/>
          </a:xfrm>
          <a:noFill/>
          <a:ln/>
        </p:spPr>
        <p:txBody>
          <a:bodyPr>
            <a:normAutofit/>
          </a:bodyPr>
          <a:lstStyle/>
          <a:p>
            <a:pPr>
              <a:buClr>
                <a:srgbClr val="FFFFFF"/>
              </a:buClr>
            </a:pPr>
            <a:r>
              <a:rPr lang="en-GB" sz="2800" dirty="0"/>
              <a:t>…And one should bear in mind that there is nothing more difficult to execute, nor more dubious of success, nor more dangerous to administer than to introduce a new order of things; for he who introduces it has all those who profit from the old order as his enemies, and he has only lukewarm allies in all those who might profit from the new.</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4686300"/>
            <a:ext cx="1905000" cy="342900"/>
          </a:xfrm>
          <a:prstGeom prst="rect">
            <a:avLst/>
          </a:prstGeom>
          <a:noFill/>
          <a:ln w="12700">
            <a:noFill/>
            <a:miter lim="800000"/>
            <a:headEnd/>
            <a:tailEnd/>
          </a:ln>
          <a:effectLst/>
        </p:spPr>
        <p:txBody>
          <a:bodyPr wrap="none" anchor="ctr"/>
          <a:lstStyle/>
          <a:p>
            <a:endParaRPr lang="en-GB"/>
          </a:p>
        </p:txBody>
      </p:sp>
      <p:sp>
        <p:nvSpPr>
          <p:cNvPr id="10243" name="Rectangle 3"/>
          <p:cNvSpPr>
            <a:spLocks noChangeArrowheads="1"/>
          </p:cNvSpPr>
          <p:nvPr/>
        </p:nvSpPr>
        <p:spPr bwMode="auto">
          <a:xfrm>
            <a:off x="3124200" y="4686300"/>
            <a:ext cx="2895600" cy="342900"/>
          </a:xfrm>
          <a:prstGeom prst="rect">
            <a:avLst/>
          </a:prstGeom>
          <a:noFill/>
          <a:ln w="12700">
            <a:noFill/>
            <a:miter lim="800000"/>
            <a:headEnd/>
            <a:tailEnd/>
          </a:ln>
          <a:effectLst/>
        </p:spPr>
        <p:txBody>
          <a:bodyPr wrap="none" anchor="ctr"/>
          <a:lstStyle/>
          <a:p>
            <a:endParaRPr lang="en-GB"/>
          </a:p>
        </p:txBody>
      </p:sp>
      <p:sp>
        <p:nvSpPr>
          <p:cNvPr id="10244" name="Rectangle 4"/>
          <p:cNvSpPr>
            <a:spLocks noGrp="1" noChangeArrowheads="1"/>
          </p:cNvSpPr>
          <p:nvPr>
            <p:ph type="title"/>
          </p:nvPr>
        </p:nvSpPr>
        <p:spPr/>
        <p:txBody>
          <a:bodyPr vert="horz" lIns="91440" tIns="45720" rIns="91440" bIns="45720" rtlCol="0" anchor="ctr">
            <a:normAutofit/>
          </a:bodyPr>
          <a:lstStyle/>
          <a:p>
            <a:r>
              <a:rPr lang="en-GB" sz="4400" dirty="0"/>
              <a:t>Machiavelli’s Solution</a:t>
            </a:r>
          </a:p>
        </p:txBody>
      </p:sp>
      <p:sp>
        <p:nvSpPr>
          <p:cNvPr id="10245" name="Rectangle 5"/>
          <p:cNvSpPr>
            <a:spLocks noGrp="1" noChangeArrowheads="1"/>
          </p:cNvSpPr>
          <p:nvPr>
            <p:ph idx="4294967295"/>
          </p:nvPr>
        </p:nvSpPr>
        <p:spPr>
          <a:xfrm>
            <a:off x="628650" y="1370013"/>
            <a:ext cx="7258050" cy="3262312"/>
          </a:xfrm>
          <a:noFill/>
          <a:ln/>
        </p:spPr>
        <p:txBody>
          <a:bodyPr>
            <a:normAutofit lnSpcReduction="10000"/>
          </a:bodyPr>
          <a:lstStyle/>
          <a:p>
            <a:pPr>
              <a:buClr>
                <a:srgbClr val="FFFFFF"/>
              </a:buClr>
            </a:pPr>
            <a:r>
              <a:rPr lang="en-GB" sz="2800" dirty="0"/>
              <a:t>Besides what has been said, people are fickle by nature; and it is simple to convince them of something but difficult to hold them in that conviction; and therefore, affairs should be managed in such a way that when they no longer believe, they can be made to believe by force.</a:t>
            </a:r>
          </a:p>
          <a:p>
            <a:pPr>
              <a:buClr>
                <a:srgbClr val="FFFFFF"/>
              </a:buClr>
            </a:pPr>
            <a:endParaRPr lang="en-GB" sz="1600" dirty="0"/>
          </a:p>
          <a:p>
            <a:pPr>
              <a:buClr>
                <a:srgbClr val="FFFFFF"/>
              </a:buClr>
            </a:pPr>
            <a:r>
              <a:rPr lang="en-GB" sz="1600" dirty="0"/>
              <a:t>Chap VI, The Prince -  </a:t>
            </a:r>
            <a:r>
              <a:rPr lang="en-GB" sz="1600" dirty="0" err="1"/>
              <a:t>Niccolo</a:t>
            </a:r>
            <a:r>
              <a:rPr lang="en-GB" sz="1600" dirty="0"/>
              <a:t> Machiavelli (trans: </a:t>
            </a:r>
            <a:r>
              <a:rPr lang="en-GB" sz="1600" dirty="0" err="1"/>
              <a:t>Bondanella</a:t>
            </a:r>
            <a:r>
              <a:rPr lang="en-GB" sz="1600" dirty="0"/>
              <a:t>  &amp; Musa, OUP 1979)</a:t>
            </a:r>
          </a:p>
        </p:txBody>
      </p:sp>
      <p:pic>
        <p:nvPicPr>
          <p:cNvPr id="2" name="Picture 1"/>
          <p:cNvPicPr>
            <a:picLocks noChangeAspect="1"/>
          </p:cNvPicPr>
          <p:nvPr/>
        </p:nvPicPr>
        <p:blipFill>
          <a:blip r:embed="rId3"/>
          <a:stretch>
            <a:fillRect/>
          </a:stretch>
        </p:blipFill>
        <p:spPr>
          <a:xfrm rot="16200000">
            <a:off x="-870279" y="2451413"/>
            <a:ext cx="2857748" cy="614146"/>
          </a:xfrm>
          <a:prstGeom prst="rect">
            <a:avLst/>
          </a:prstGeom>
        </p:spPr>
      </p:pic>
      <p:sp>
        <p:nvSpPr>
          <p:cNvPr id="3" name="TextBox 2"/>
          <p:cNvSpPr txBox="1"/>
          <p:nvPr/>
        </p:nvSpPr>
        <p:spPr>
          <a:xfrm rot="20230446">
            <a:off x="1082809" y="1893626"/>
            <a:ext cx="6783882" cy="120032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pPr algn="ctr"/>
            <a:r>
              <a:rPr lang="en-US" sz="2400" b="1" dirty="0"/>
              <a:t>Alternatively, it helps if that conviction has a sound and rational basis. </a:t>
            </a:r>
          </a:p>
          <a:p>
            <a:pPr algn="ctr"/>
            <a:r>
              <a:rPr lang="en-US" sz="2400" b="1" dirty="0"/>
              <a:t>Benefits Management is good for this</a:t>
            </a:r>
            <a:endParaRPr lang="en-GB" sz="2400" b="1" dirty="0"/>
          </a:p>
        </p:txBody>
      </p:sp>
    </p:spTree>
    <p:extLst>
      <p:ext uri="{BB962C8B-B14F-4D97-AF65-F5344CB8AC3E}">
        <p14:creationId xmlns:p14="http://schemas.microsoft.com/office/powerpoint/2010/main" val="3130669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8407846" cy="994172"/>
          </a:xfrm>
        </p:spPr>
        <p:txBody>
          <a:bodyPr vert="horz" lIns="91440" tIns="45720" rIns="91440" bIns="45720" rtlCol="0" anchor="ctr">
            <a:normAutofit fontScale="90000"/>
          </a:bodyPr>
          <a:lstStyle/>
          <a:p>
            <a:r>
              <a:rPr lang="en-GB" sz="4900" dirty="0"/>
              <a:t>Six dumb questions </a:t>
            </a:r>
            <a:r>
              <a:rPr lang="en-GB" sz="2700" dirty="0">
                <a:solidFill>
                  <a:schemeClr val="bg1">
                    <a:lumMod val="65000"/>
                  </a:schemeClr>
                </a:solidFill>
              </a:rPr>
              <a:t>that deserve smart answers</a:t>
            </a:r>
            <a:endParaRPr lang="en-GB" sz="2700" dirty="0"/>
          </a:p>
        </p:txBody>
      </p:sp>
      <p:sp>
        <p:nvSpPr>
          <p:cNvPr id="3" name="Content Placeholder 2"/>
          <p:cNvSpPr>
            <a:spLocks noGrp="1"/>
          </p:cNvSpPr>
          <p:nvPr>
            <p:ph idx="4294967295"/>
          </p:nvPr>
        </p:nvSpPr>
        <p:spPr>
          <a:xfrm>
            <a:off x="467544" y="1200150"/>
            <a:ext cx="6733356" cy="3394075"/>
          </a:xfrm>
        </p:spPr>
        <p:txBody>
          <a:bodyPr/>
          <a:lstStyle/>
          <a:p>
            <a:pPr lvl="0">
              <a:lnSpc>
                <a:spcPct val="115000"/>
              </a:lnSpc>
              <a:buFont typeface="+mj-lt"/>
              <a:buAutoNum type="arabicPeriod"/>
            </a:pPr>
            <a:r>
              <a:rPr lang="en-GB" dirty="0">
                <a:latin typeface="Arial" panose="020B0604020202020204" pitchFamily="34" charset="0"/>
                <a:ea typeface="Times New Roman" panose="02020603050405020304" pitchFamily="18" charset="0"/>
                <a:cs typeface="Times New Roman" panose="02020603050405020304" pitchFamily="18" charset="0"/>
              </a:rPr>
              <a:t>What does ‘good’ look like? </a:t>
            </a:r>
          </a:p>
          <a:p>
            <a:pPr lvl="0">
              <a:lnSpc>
                <a:spcPct val="115000"/>
              </a:lnSpc>
              <a:buFont typeface="+mj-lt"/>
              <a:buAutoNum type="arabicPeriod"/>
            </a:pPr>
            <a:r>
              <a:rPr lang="en-GB" dirty="0">
                <a:latin typeface="Arial" panose="020B0604020202020204" pitchFamily="34" charset="0"/>
                <a:ea typeface="Times New Roman" panose="02020603050405020304" pitchFamily="18" charset="0"/>
                <a:cs typeface="Times New Roman" panose="02020603050405020304" pitchFamily="18" charset="0"/>
              </a:rPr>
              <a:t>What’s the point of this change? </a:t>
            </a:r>
          </a:p>
          <a:p>
            <a:pPr lvl="0">
              <a:lnSpc>
                <a:spcPct val="115000"/>
              </a:lnSpc>
              <a:buFont typeface="+mj-lt"/>
              <a:buAutoNum type="arabicPeriod"/>
            </a:pPr>
            <a:r>
              <a:rPr lang="en-GB" dirty="0">
                <a:latin typeface="Arial" panose="020B0604020202020204" pitchFamily="34" charset="0"/>
                <a:ea typeface="Times New Roman" panose="02020603050405020304" pitchFamily="18" charset="0"/>
                <a:cs typeface="Times New Roman" panose="02020603050405020304" pitchFamily="18" charset="0"/>
              </a:rPr>
              <a:t>Who is it really for? </a:t>
            </a:r>
          </a:p>
          <a:p>
            <a:pPr lvl="0">
              <a:lnSpc>
                <a:spcPct val="115000"/>
              </a:lnSpc>
              <a:buFont typeface="+mj-lt"/>
              <a:buAutoNum type="arabicPeriod"/>
            </a:pPr>
            <a:r>
              <a:rPr lang="en-GB" dirty="0">
                <a:latin typeface="Arial" panose="020B0604020202020204" pitchFamily="34" charset="0"/>
                <a:ea typeface="Times New Roman" panose="02020603050405020304" pitchFamily="18" charset="0"/>
                <a:cs typeface="Times New Roman" panose="02020603050405020304" pitchFamily="18" charset="0"/>
              </a:rPr>
              <a:t>What do they actually want? </a:t>
            </a:r>
          </a:p>
          <a:p>
            <a:pPr lvl="0">
              <a:lnSpc>
                <a:spcPct val="115000"/>
              </a:lnSpc>
              <a:buFont typeface="+mj-lt"/>
              <a:buAutoNum type="arabicPeriod"/>
            </a:pPr>
            <a:r>
              <a:rPr lang="en-GB" dirty="0">
                <a:latin typeface="Arial" panose="020B0604020202020204" pitchFamily="34" charset="0"/>
                <a:ea typeface="Times New Roman" panose="02020603050405020304" pitchFamily="18" charset="0"/>
                <a:cs typeface="Times New Roman" panose="02020603050405020304" pitchFamily="18" charset="0"/>
              </a:rPr>
              <a:t>How do we get this done?</a:t>
            </a:r>
          </a:p>
          <a:p>
            <a:pPr lvl="0">
              <a:lnSpc>
                <a:spcPct val="115000"/>
              </a:lnSpc>
              <a:buFont typeface="+mj-lt"/>
              <a:buAutoNum type="arabicPeriod"/>
            </a:pPr>
            <a:r>
              <a:rPr lang="en-GB" dirty="0">
                <a:latin typeface="Arial" panose="020B0604020202020204" pitchFamily="34" charset="0"/>
                <a:ea typeface="Times New Roman" panose="02020603050405020304" pitchFamily="18" charset="0"/>
                <a:cs typeface="Times New Roman" panose="02020603050405020304" pitchFamily="18" charset="0"/>
              </a:rPr>
              <a:t>What makes this option better than Plan B?</a:t>
            </a:r>
          </a:p>
          <a:p>
            <a:pPr marL="0" indent="0">
              <a:buNone/>
            </a:pPr>
            <a:endParaRPr lang="en-GB" dirty="0"/>
          </a:p>
        </p:txBody>
      </p:sp>
    </p:spTree>
    <p:extLst>
      <p:ext uri="{BB962C8B-B14F-4D97-AF65-F5344CB8AC3E}">
        <p14:creationId xmlns:p14="http://schemas.microsoft.com/office/powerpoint/2010/main" val="389856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4400" dirty="0"/>
              <a:t>Purpose of BM – Enterprise level</a:t>
            </a:r>
          </a:p>
        </p:txBody>
      </p:sp>
      <p:sp>
        <p:nvSpPr>
          <p:cNvPr id="3" name="Content Placeholder 2"/>
          <p:cNvSpPr>
            <a:spLocks noGrp="1"/>
          </p:cNvSpPr>
          <p:nvPr>
            <p:ph idx="4294967295"/>
          </p:nvPr>
        </p:nvSpPr>
        <p:spPr>
          <a:xfrm>
            <a:off x="1295400" y="1145294"/>
            <a:ext cx="6553200" cy="3428975"/>
          </a:xfrm>
        </p:spPr>
        <p:txBody>
          <a:bodyPr>
            <a:normAutofit/>
          </a:bodyPr>
          <a:lstStyle/>
          <a:p>
            <a:r>
              <a:rPr lang="en-GB" dirty="0"/>
              <a:t>Fairness in a competitive world – investments are chosen on merit, when you need a club of your own</a:t>
            </a:r>
          </a:p>
          <a:p>
            <a:endParaRPr lang="en-GB" dirty="0"/>
          </a:p>
          <a:p>
            <a:r>
              <a:rPr lang="en-GB" dirty="0"/>
              <a:t>Raising the bar – better choices for better reasons</a:t>
            </a:r>
          </a:p>
          <a:p>
            <a:pPr lvl="1"/>
            <a:r>
              <a:rPr lang="en-GB" dirty="0"/>
              <a:t>Market research, don’t make what no-one wants</a:t>
            </a:r>
          </a:p>
          <a:p>
            <a:pPr lvl="1"/>
            <a:r>
              <a:rPr lang="en-GB" dirty="0"/>
              <a:t>Personal satisfaction in your work</a:t>
            </a:r>
          </a:p>
          <a:p>
            <a:pPr lvl="1"/>
            <a:r>
              <a:rPr lang="en-GB" dirty="0"/>
              <a:t>Confidence in the work around you, the best job won</a:t>
            </a:r>
          </a:p>
          <a:p>
            <a:pPr lvl="1"/>
            <a:endParaRPr lang="en-GB" dirty="0"/>
          </a:p>
          <a:p>
            <a:r>
              <a:rPr lang="en-GB" dirty="0"/>
              <a:t>Keeping us honest – maintaining the fairness between investments, the policeman’s truncheon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7452320" y="771550"/>
            <a:ext cx="1484438" cy="130935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89" y="3435846"/>
            <a:ext cx="1702135" cy="1387240"/>
          </a:xfrm>
          <a:prstGeom prst="rect">
            <a:avLst/>
          </a:prstGeom>
        </p:spPr>
      </p:pic>
    </p:spTree>
    <p:extLst>
      <p:ext uri="{BB962C8B-B14F-4D97-AF65-F5344CB8AC3E}">
        <p14:creationId xmlns:p14="http://schemas.microsoft.com/office/powerpoint/2010/main" val="171619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4400" dirty="0"/>
              <a:t>Objectives, of a sort</a:t>
            </a:r>
          </a:p>
        </p:txBody>
      </p:sp>
      <p:sp>
        <p:nvSpPr>
          <p:cNvPr id="3" name="Content Placeholder 2"/>
          <p:cNvSpPr>
            <a:spLocks noGrp="1"/>
          </p:cNvSpPr>
          <p:nvPr>
            <p:ph idx="4294967295"/>
          </p:nvPr>
        </p:nvSpPr>
        <p:spPr>
          <a:xfrm>
            <a:off x="628650" y="1200150"/>
            <a:ext cx="7600950" cy="3802063"/>
          </a:xfrm>
        </p:spPr>
        <p:txBody>
          <a:bodyPr>
            <a:normAutofit lnSpcReduction="10000"/>
          </a:bodyPr>
          <a:lstStyle/>
          <a:p>
            <a:pPr marL="0" indent="0">
              <a:buNone/>
            </a:pPr>
            <a:r>
              <a:rPr lang="en-GB" dirty="0"/>
              <a:t>Deliver ‘Something’, there are no defined benefits and the outcomes are indicators of the ‘something’. </a:t>
            </a:r>
          </a:p>
          <a:p>
            <a:pPr marL="0" indent="0">
              <a:buNone/>
            </a:pPr>
            <a:endParaRPr lang="en-GB" dirty="0"/>
          </a:p>
          <a:p>
            <a:pPr marL="0" indent="0">
              <a:buNone/>
            </a:pPr>
            <a:r>
              <a:rPr lang="en-GB" dirty="0"/>
              <a:t>Deliver ‘Good’, the benefits are evidence or proxies of some intangible ‘good’.</a:t>
            </a:r>
          </a:p>
          <a:p>
            <a:pPr marL="0" indent="0">
              <a:buNone/>
            </a:pPr>
            <a:endParaRPr lang="en-GB" sz="1400" dirty="0"/>
          </a:p>
          <a:p>
            <a:pPr marL="0" indent="0">
              <a:buNone/>
            </a:pPr>
            <a:endParaRPr lang="en-GB" sz="1400" dirty="0"/>
          </a:p>
          <a:p>
            <a:pPr marL="0" indent="0">
              <a:buNone/>
            </a:pPr>
            <a:r>
              <a:rPr lang="en-GB" dirty="0"/>
              <a:t>Deliver the Shopping List. In this case the benefits and objective are the same thing. </a:t>
            </a:r>
          </a:p>
          <a:p>
            <a:pPr marL="0" indent="0">
              <a:buNone/>
            </a:pPr>
            <a:endParaRPr lang="en-GB" dirty="0"/>
          </a:p>
          <a:p>
            <a:pPr marL="0" indent="0">
              <a:buNone/>
            </a:pPr>
            <a:r>
              <a:rPr lang="en-GB" b="1" dirty="0"/>
              <a:t>Deliver Strategic Objectives, something big, important and probably intangible (not just a piece of kit).</a:t>
            </a:r>
          </a:p>
        </p:txBody>
      </p:sp>
    </p:spTree>
    <p:extLst>
      <p:ext uri="{BB962C8B-B14F-4D97-AF65-F5344CB8AC3E}">
        <p14:creationId xmlns:p14="http://schemas.microsoft.com/office/powerpoint/2010/main" val="209889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vert="horz" lIns="91440" tIns="45720" rIns="91440" bIns="45720" rtlCol="0" anchor="ctr">
            <a:normAutofit/>
          </a:bodyPr>
          <a:lstStyle/>
          <a:p>
            <a:r>
              <a:rPr lang="en-GB" altLang="en-US" sz="4400" dirty="0"/>
              <a:t>A benefits-led organisation</a:t>
            </a:r>
          </a:p>
        </p:txBody>
      </p:sp>
      <p:sp>
        <p:nvSpPr>
          <p:cNvPr id="92163" name="Rectangle 3"/>
          <p:cNvSpPr>
            <a:spLocks noGrp="1" noChangeArrowheads="1"/>
          </p:cNvSpPr>
          <p:nvPr>
            <p:ph idx="4294967295"/>
          </p:nvPr>
        </p:nvSpPr>
        <p:spPr>
          <a:xfrm>
            <a:off x="628650" y="1268016"/>
            <a:ext cx="7561262" cy="3535759"/>
          </a:xfrm>
        </p:spPr>
        <p:txBody>
          <a:bodyPr>
            <a:normAutofit/>
          </a:bodyPr>
          <a:lstStyle/>
          <a:p>
            <a:pPr marL="0" indent="0">
              <a:spcBef>
                <a:spcPts val="500"/>
              </a:spcBef>
              <a:spcAft>
                <a:spcPts val="500"/>
              </a:spcAft>
              <a:buNone/>
            </a:pPr>
            <a:r>
              <a:rPr lang="en-GB" altLang="en-US" b="1" i="1" dirty="0"/>
              <a:t>“Our goal is to improve health and social care in England by making better use of technology, data and information.”</a:t>
            </a:r>
          </a:p>
          <a:p>
            <a:pPr lvl="1">
              <a:spcBef>
                <a:spcPts val="500"/>
              </a:spcBef>
              <a:spcAft>
                <a:spcPts val="500"/>
              </a:spcAft>
            </a:pPr>
            <a:r>
              <a:rPr lang="en-GB" altLang="en-US" dirty="0"/>
              <a:t>NHS Digital, Our Purpose </a:t>
            </a:r>
          </a:p>
          <a:p>
            <a:pPr marL="0" indent="0">
              <a:spcBef>
                <a:spcPts val="500"/>
              </a:spcBef>
              <a:spcAft>
                <a:spcPts val="500"/>
              </a:spcAft>
              <a:buNone/>
            </a:pPr>
            <a:endParaRPr lang="en-GB" altLang="en-US" dirty="0"/>
          </a:p>
          <a:p>
            <a:pPr marL="0" indent="0">
              <a:spcBef>
                <a:spcPts val="500"/>
              </a:spcBef>
              <a:spcAft>
                <a:spcPts val="500"/>
              </a:spcAft>
              <a:buNone/>
            </a:pPr>
            <a:r>
              <a:rPr lang="en-GB" altLang="en-US" dirty="0"/>
              <a:t>We achieve this through Benefits Management by:</a:t>
            </a:r>
          </a:p>
          <a:p>
            <a:pPr>
              <a:spcBef>
                <a:spcPts val="500"/>
              </a:spcBef>
              <a:spcAft>
                <a:spcPts val="500"/>
              </a:spcAft>
            </a:pPr>
            <a:r>
              <a:rPr lang="en-GB" altLang="en-US" dirty="0"/>
              <a:t>Shared objectives</a:t>
            </a:r>
          </a:p>
          <a:p>
            <a:pPr>
              <a:spcBef>
                <a:spcPts val="500"/>
              </a:spcBef>
              <a:spcAft>
                <a:spcPts val="500"/>
              </a:spcAft>
            </a:pPr>
            <a:r>
              <a:rPr lang="en-GB" altLang="en-US" dirty="0"/>
              <a:t>Stakeholder commitment to the numbers</a:t>
            </a:r>
          </a:p>
          <a:p>
            <a:pPr>
              <a:spcBef>
                <a:spcPts val="500"/>
              </a:spcBef>
              <a:spcAft>
                <a:spcPts val="500"/>
              </a:spcAft>
            </a:pPr>
            <a:r>
              <a:rPr lang="en-GB" altLang="en-US" dirty="0"/>
              <a:t>A few big, genuine benefits</a:t>
            </a:r>
          </a:p>
          <a:p>
            <a:pPr>
              <a:spcBef>
                <a:spcPts val="500"/>
              </a:spcBef>
              <a:spcAft>
                <a:spcPts val="500"/>
              </a:spcAft>
            </a:pPr>
            <a:r>
              <a:rPr lang="en-GB" altLang="en-US" dirty="0"/>
              <a:t>A feasible solution</a:t>
            </a:r>
            <a:endParaRPr lang="en-GB" altLang="en-US" dirty="0">
              <a:solidFill>
                <a:schemeClr val="tx1"/>
              </a:solidFill>
            </a:endParaRPr>
          </a:p>
        </p:txBody>
      </p:sp>
    </p:spTree>
    <p:extLst>
      <p:ext uri="{BB962C8B-B14F-4D97-AF65-F5344CB8AC3E}">
        <p14:creationId xmlns:p14="http://schemas.microsoft.com/office/powerpoint/2010/main" val="3501494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GB" sz="4400" dirty="0"/>
              <a:t>Purpose of BM – Programme level</a:t>
            </a:r>
          </a:p>
        </p:txBody>
      </p:sp>
      <p:sp>
        <p:nvSpPr>
          <p:cNvPr id="3" name="Content Placeholder 2"/>
          <p:cNvSpPr>
            <a:spLocks noGrp="1"/>
          </p:cNvSpPr>
          <p:nvPr>
            <p:ph idx="4294967295"/>
          </p:nvPr>
        </p:nvSpPr>
        <p:spPr>
          <a:xfrm>
            <a:off x="628650" y="1635646"/>
            <a:ext cx="7073900" cy="3096692"/>
          </a:xfrm>
        </p:spPr>
        <p:txBody>
          <a:bodyPr>
            <a:normAutofit/>
          </a:bodyPr>
          <a:lstStyle/>
          <a:p>
            <a:pPr marL="0" indent="0">
              <a:buNone/>
            </a:pPr>
            <a:r>
              <a:rPr lang="en-GB" b="1" dirty="0"/>
              <a:t>Optimisation</a:t>
            </a:r>
          </a:p>
          <a:p>
            <a:pPr marL="0" indent="0">
              <a:buNone/>
            </a:pPr>
            <a:r>
              <a:rPr lang="en-GB" dirty="0"/>
              <a:t>The purpose of the Benefits Management workstream is to optimise the contribution of the programme to the success of the enterprise.</a:t>
            </a:r>
          </a:p>
          <a:p>
            <a:pPr marL="0" indent="0">
              <a:buNone/>
            </a:pPr>
            <a:r>
              <a:rPr lang="en-GB" dirty="0"/>
              <a:t>It achieves this through the improvements it enables in efficient programme management, effective programme content and the selection of new programme initiatives.</a:t>
            </a:r>
          </a:p>
        </p:txBody>
      </p:sp>
    </p:spTree>
    <p:extLst>
      <p:ext uri="{BB962C8B-B14F-4D97-AF65-F5344CB8AC3E}">
        <p14:creationId xmlns:p14="http://schemas.microsoft.com/office/powerpoint/2010/main" val="3650514421"/>
      </p:ext>
    </p:extLst>
  </p:cSld>
  <p:clrMapOvr>
    <a:masterClrMapping/>
  </p:clrMapOvr>
</p:sld>
</file>

<file path=ppt/theme/theme1.xml><?xml version="1.0" encoding="utf-8"?>
<a:theme xmlns:a="http://schemas.openxmlformats.org/drawingml/2006/main" name="HSCIC_Powepoint_v2.5_0115">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eldale plain 24">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ldale plain 24.potx" id="{39C95859-C968-46A0-BAEA-61FB6DC35416}" vid="{473A3591-26C9-471E-AEFE-E27610E87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ldale plain 24.potx" id="{4E54234C-ADB5-4BD1-912B-7F03D1A70B3C}" vid="{5DCA21CA-BCB9-4B52-9BBB-226710791EF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SeoKeywords xmlns="http://schemas.microsoft.com/sharepoint/v3" xsi:nil="true"/>
    <PublishingVariationGroupID xmlns="http://schemas.microsoft.com/sharepoint/v3" xsi:nil="true"/>
    <Audience xmlns="http://schemas.microsoft.com/sharepoint/v3" xsi:nil="true"/>
    <PublishingIsFurlPage xmlns="http://schemas.microsoft.com/sharepoint/v3">false</PublishingIsFurlPage>
    <PublishingExpirationDate xmlns="http://schemas.microsoft.com/sharepoint/v3" xsi:nil="true"/>
    <SeoBrowserTitle xmlns="http://schemas.microsoft.com/sharepoint/v3" xsi:nil="true"/>
    <PublishingContactPicture xmlns="http://schemas.microsoft.com/sharepoint/v3">
      <Url xsi:nil="true"/>
      <Description xsi:nil="true"/>
    </PublishingContactPicture>
    <PublishingStartDate xmlns="http://schemas.microsoft.com/sharepoint/v3" xsi:nil="true"/>
    <SeoRobotsNoIndex xmlns="http://schemas.microsoft.com/sharepoint/v3" xsi:nil="true"/>
    <SeoMetaDescription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EF82C1C4CF5CB949824251914A6DDF42" ma:contentTypeVersion="2" ma:contentTypeDescription="Page is a system content type template created by the Publishing Resources feature. The column templates from Page will be added to all Pages libraries created by the Publishing feature." ma:contentTypeScope="" ma:versionID="4fc543cc819021d5d9a7076b9b6894d5">
  <xsd:schema xmlns:xsd="http://www.w3.org/2001/XMLSchema" xmlns:xs="http://www.w3.org/2001/XMLSchema" xmlns:p="http://schemas.microsoft.com/office/2006/metadata/properties" xmlns:ns1="http://schemas.microsoft.com/sharepoint/v3" targetNamespace="http://schemas.microsoft.com/office/2006/metadata/properties" ma:root="true" ma:fieldsID="359ec8c03e30fcb5aee8ed1d34d4bbce"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IsFurlPage" minOccurs="0"/>
                <xsd:element ref="ns1:SeoBrowserTitle" minOccurs="0"/>
                <xsd:element ref="ns1:SeoMetaDescription" minOccurs="0"/>
                <xsd:element ref="ns1:SeoKeywords" minOccurs="0"/>
                <xsd:element ref="ns1:SeoRobotsNoIndex"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PublishingContact" ma:index="1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internalName="PublishingContactEmail">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element name="Audience" ma:index="19" nillable="true" ma:displayName="Target Audiences" ma:description="Target Audiences is a site column created by the Publishing feature. It is used to specify audiences to which this page will be targeted." ma:internalName="Audience">
      <xsd:simpleType>
        <xsd:restriction base="dms:Unknown"/>
      </xsd:simpleType>
    </xsd:element>
    <xsd:element name="PublishingIsFurlPage" ma:index="20" nillable="true" ma:displayName="Hide physical URLs from search" ma:description="If checked, the physical URL of this page will not appear in search results. Friendly URLs assigned to this page will always appear." ma:internalName="PublishingIsFurlPage">
      <xsd:simpleType>
        <xsd:restriction base="dms:Boolean"/>
      </xsd:simpleType>
    </xsd:element>
    <xsd:element name="SeoBrowserTitle" ma:index="21" nillable="true" ma:displayName="Browser Title" ma:description="Browser Title is a site column created by the Publishing feature. It is used as the title that appears at the top of a browser window and may appear in Internet search results." ma:hidden="true" ma:internalName="SeoBrowserTitle">
      <xsd:simpleType>
        <xsd:restriction base="dms:Text"/>
      </xsd:simpleType>
    </xsd:element>
    <xsd:element name="SeoMetaDescription" ma:index="22" nillable="true" ma:displayName="Meta Description" ma:description="Meta Description is a site column created by the Publishing feature. Internet search engines may display this description in search results pages." ma:hidden="true" ma:internalName="SeoMetaDescription">
      <xsd:simpleType>
        <xsd:restriction base="dms:Text"/>
      </xsd:simpleType>
    </xsd:element>
    <xsd:element name="SeoKeywords" ma:index="23" nillable="true" ma:displayName="Meta Keywords" ma:description="Meta Keywords" ma:hidden="true" ma:internalName="SeoKeywords">
      <xsd:simpleType>
        <xsd:restriction base="dms:Text"/>
      </xsd:simpleType>
    </xsd:element>
    <xsd:element name="SeoRobotsNoIndex" ma:index="24"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4CAE26-8A52-4833-AC24-697244F8D7AE}">
  <ds:schemaRefs>
    <ds:schemaRef ds:uri="http://www.w3.org/XML/1998/namespace"/>
    <ds:schemaRef ds:uri="http://purl.org/dc/terms/"/>
    <ds:schemaRef ds:uri="http://schemas.microsoft.com/office/infopath/2007/PartnerControls"/>
    <ds:schemaRef ds:uri="http://schemas.microsoft.com/sharepoint/v3"/>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F0F16B50-8A53-4671-8E47-6CC334865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05C210-B8C2-4245-8EA5-F1DE21BF03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3275</TotalTime>
  <Words>4087</Words>
  <Application>Microsoft Office PowerPoint</Application>
  <PresentationFormat>On-screen Show (16:9)</PresentationFormat>
  <Paragraphs>231</Paragraphs>
  <Slides>19</Slides>
  <Notes>19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Gill Sans MT</vt:lpstr>
      <vt:lpstr>Wingdings</vt:lpstr>
      <vt:lpstr>HSCIC_Powepoint_v2.5_0115</vt:lpstr>
      <vt:lpstr>Keldale plain 24</vt:lpstr>
      <vt:lpstr>Office Theme</vt:lpstr>
      <vt:lpstr>The Benefits Club</vt:lpstr>
      <vt:lpstr>Why this matters</vt:lpstr>
      <vt:lpstr>Machiavelli’s Observation</vt:lpstr>
      <vt:lpstr>Machiavelli’s Solution</vt:lpstr>
      <vt:lpstr>Six dumb questions that deserve smart answers</vt:lpstr>
      <vt:lpstr>Purpose of BM – Enterprise level</vt:lpstr>
      <vt:lpstr>Objectives, of a sort</vt:lpstr>
      <vt:lpstr>A benefits-led organisation</vt:lpstr>
      <vt:lpstr>Purpose of BM – Programme level</vt:lpstr>
      <vt:lpstr>Handling competition - Offensive BM</vt:lpstr>
      <vt:lpstr>The Account Team’s Benefits Map</vt:lpstr>
      <vt:lpstr>Defensive BM</vt:lpstr>
      <vt:lpstr>PowerPoint Presentation</vt:lpstr>
      <vt:lpstr>PowerPoint Presentation</vt:lpstr>
      <vt:lpstr>The Nuclear Option</vt:lpstr>
      <vt:lpstr>Clearing up the misconceptions</vt:lpstr>
      <vt:lpstr>“Benefits Management has its place”</vt:lpstr>
      <vt:lpstr>Benefits Management has its place</vt:lpstr>
      <vt:lpstr>The Benefits Club</vt:lpstr>
    </vt:vector>
  </TitlesOfParts>
  <Company>Health &amp; Social Care Information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Wye, Greg;David Waller</dc:creator>
  <cp:lastModifiedBy>David Waller</cp:lastModifiedBy>
  <cp:revision>120</cp:revision>
  <cp:lastPrinted>2014-12-18T12:02:32Z</cp:lastPrinted>
  <dcterms:created xsi:type="dcterms:W3CDTF">2016-07-12T14:14:16Z</dcterms:created>
  <dcterms:modified xsi:type="dcterms:W3CDTF">2026-01-13T16:13:40Z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0x010100C568DB52D9D0A14D9B2FDCC96666E9F2007948130EC3DB064584E219954237AF3900EF82C1C4CF5CB949824251914A6DDF42</vt:lpwstr>
  </property>
  <property fmtid="{D5CDD505-2E9C-101B-9397-08002B2CF9AE}" pid="3" name="hscicOrgProfessionalGroup">
    <vt:lpwstr/>
  </property>
  <property fmtid="{D5CDD505-2E9C-101B-9397-08002B2CF9AE}" pid="4" name="hscicOrgAboutUs">
    <vt:lpwstr/>
  </property>
  <property fmtid="{D5CDD505-2E9C-101B-9397-08002B2CF9AE}" pid="5" name="hscicOrgOfficeLocation">
    <vt:lpwstr/>
  </property>
  <property fmtid="{D5CDD505-2E9C-101B-9397-08002B2CF9AE}" pid="6" name="TaxCatchAll">
    <vt:lpwstr>91;#Marketing and communications|f1d3a16b-0544-4f51-866b-b180190a235d</vt:lpwstr>
  </property>
  <property fmtid="{D5CDD505-2E9C-101B-9397-08002B2CF9AE}" pid="7" name="HeaderStyleDefinitions">
    <vt:lpwstr/>
  </property>
  <property fmtid="{D5CDD505-2E9C-101B-9397-08002B2CF9AE}" pid="8" name="hscicOrgPortfolioDomain">
    <vt:lpwstr/>
  </property>
  <property fmtid="{D5CDD505-2E9C-101B-9397-08002B2CF9AE}" pid="9" name="k5f85a19a9254bc483709d4dbf407442">
    <vt:lpwstr>Marketing and communications|f1d3a16b-0544-4f51-866b-b180190a235d</vt:lpwstr>
  </property>
  <property fmtid="{D5CDD505-2E9C-101B-9397-08002B2CF9AE}" pid="10" name="hscicOrgCorporateFunction">
    <vt:lpwstr>91;#Marketing and communications|f1d3a16b-0544-4f51-866b-b180190a235d</vt:lpwstr>
  </property>
</Properties>
</file>