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9" r:id="rId3"/>
    <p:sldId id="260" r:id="rId4"/>
    <p:sldId id="261" r:id="rId5"/>
    <p:sldId id="385" r:id="rId6"/>
    <p:sldId id="262" r:id="rId7"/>
    <p:sldId id="263" r:id="rId8"/>
    <p:sldId id="264" r:id="rId9"/>
    <p:sldId id="265" r:id="rId10"/>
    <p:sldId id="266" r:id="rId11"/>
    <p:sldId id="267" r:id="rId12"/>
    <p:sldId id="392"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Waller" initials="DW" lastIdx="3" clrIdx="0">
    <p:extLst>
      <p:ext uri="{19B8F6BF-5375-455C-9EA6-DF929625EA0E}">
        <p15:presenceInfo xmlns:p15="http://schemas.microsoft.com/office/powerpoint/2012/main" userId="718d96bcbf39b3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F9600"/>
    <a:srgbClr val="FFFF00"/>
    <a:srgbClr val="4BC800"/>
    <a:srgbClr val="14C800"/>
    <a:srgbClr val="2E3192"/>
    <a:srgbClr val="00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88973" autoAdjust="0"/>
  </p:normalViewPr>
  <p:slideViewPr>
    <p:cSldViewPr showGuides="1">
      <p:cViewPr varScale="1">
        <p:scale>
          <a:sx n="83" d="100"/>
          <a:sy n="83" d="100"/>
        </p:scale>
        <p:origin x="63" y="32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A0AF6-5619-4AFD-8A91-D0C1B018A3AD}" type="datetimeFigureOut">
              <a:rPr lang="en-GB" smtClean="0"/>
              <a:t>08/08/2020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AA2C9-DD23-4770-913D-31AD8A46B099}" type="slidenum">
              <a:rPr lang="en-GB" smtClean="0"/>
              <a:t>‹#›</a:t>
            </a:fld>
            <a:endParaRPr lang="en-GB"/>
          </a:p>
        </p:txBody>
      </p:sp>
    </p:spTree>
    <p:extLst>
      <p:ext uri="{BB962C8B-B14F-4D97-AF65-F5344CB8AC3E}">
        <p14:creationId xmlns:p14="http://schemas.microsoft.com/office/powerpoint/2010/main" val="23917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2B863-F478-4AAC-837D-9CC878CBF5FD}" type="slidenum">
              <a:rPr lang="en-GB"/>
              <a:pPr/>
              <a:t>2</a:t>
            </a:fld>
            <a:endParaRPr lang="en-GB"/>
          </a:p>
        </p:txBody>
      </p:sp>
      <p:sp>
        <p:nvSpPr>
          <p:cNvPr id="2330626" name="Rectangle 2"/>
          <p:cNvSpPr>
            <a:spLocks noGrp="1" noRot="1" noChangeAspect="1" noChangeArrowheads="1" noTextEdit="1"/>
          </p:cNvSpPr>
          <p:nvPr>
            <p:ph type="sldImg"/>
          </p:nvPr>
        </p:nvSpPr>
        <p:spPr>
          <a:ln/>
        </p:spPr>
      </p:sp>
      <p:sp>
        <p:nvSpPr>
          <p:cNvPr id="2330627" name="Rectangle 3"/>
          <p:cNvSpPr>
            <a:spLocks noGrp="1" noChangeArrowheads="1"/>
          </p:cNvSpPr>
          <p:nvPr>
            <p:ph type="body" idx="1"/>
          </p:nvPr>
        </p:nvSpPr>
        <p:spPr/>
        <p:txBody>
          <a:bodyPr/>
          <a:lstStyle/>
          <a:p>
            <a:r>
              <a:rPr lang="en-GB" dirty="0"/>
              <a:t>My aim today is to give you some lessons to take away. Even if you are a well established BM practitioner, it’s nice to know that other people have hit the same snags that you have and that the snags are not insurmountable.</a:t>
            </a:r>
          </a:p>
          <a:p>
            <a:r>
              <a:rPr lang="en-GB" dirty="0"/>
              <a:t>If you are new to BM then the bad news is that it isn’t always easy. The good news is that it isn’t always impossible.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B68873-309A-41B0-9AA6-9D04EAE76603}" type="slidenum">
              <a:rPr lang="en-GB"/>
              <a:pPr/>
              <a:t>3</a:t>
            </a:fld>
            <a:endParaRPr lang="en-GB"/>
          </a:p>
        </p:txBody>
      </p:sp>
      <p:sp>
        <p:nvSpPr>
          <p:cNvPr id="2333698" name="Rectangle 2"/>
          <p:cNvSpPr>
            <a:spLocks noGrp="1" noRot="1" noChangeAspect="1" noChangeArrowheads="1" noTextEdit="1"/>
          </p:cNvSpPr>
          <p:nvPr>
            <p:ph type="sldImg"/>
          </p:nvPr>
        </p:nvSpPr>
        <p:spPr>
          <a:ln/>
        </p:spPr>
      </p:sp>
      <p:sp>
        <p:nvSpPr>
          <p:cNvPr id="2333699" name="Rectangle 3"/>
          <p:cNvSpPr>
            <a:spLocks noGrp="1" noChangeArrowheads="1"/>
          </p:cNvSpPr>
          <p:nvPr>
            <p:ph type="body" idx="1"/>
          </p:nvPr>
        </p:nvSpPr>
        <p:spPr/>
        <p:txBody>
          <a:bodyPr/>
          <a:lstStyle/>
          <a:p>
            <a:r>
              <a:rPr lang="en-GB" dirty="0"/>
              <a:t>The BIG issue, what constitutes a benefit.</a:t>
            </a:r>
          </a:p>
          <a:p>
            <a:r>
              <a:rPr lang="en-GB" dirty="0"/>
              <a:t>A sweeping generalisation - everybody gets it wrong to begin with. </a:t>
            </a:r>
          </a:p>
          <a:p>
            <a:r>
              <a:rPr lang="en-GB" dirty="0"/>
              <a:t>The simple definition we applied was: “A benefit is a result that a stakeholder perceives to be of value.” </a:t>
            </a:r>
          </a:p>
          <a:p>
            <a:r>
              <a:rPr lang="en-GB" dirty="0"/>
              <a:t>People accept the definition but still come up with system features or outcomes when asked for benefits. There is great value in Post-it notes when constructing a benefits dependency network. It enables you to reassign the ‘benefits’ into their proper place.</a:t>
            </a:r>
          </a:p>
          <a:p>
            <a:r>
              <a:rPr lang="en-GB" dirty="0"/>
              <a:t>How much effort should you put into benefits selection? Some teams held two workshops before producing their draft plans. The benefits were generally ill-defined and occasionally plain wrong, e.g. benefit = recruit 10 more staff. Another team ran 12 separate workshops amongst a wide set of stakeholder representatives and came up with a set of feasible, prioritised, measurable benefits. Unfortunately, they were the exception.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1049D-BF01-449E-99B5-3DCE4E09C8E6}" type="slidenum">
              <a:rPr lang="en-GB"/>
              <a:pPr/>
              <a:t>4</a:t>
            </a:fld>
            <a:endParaRPr lang="en-GB"/>
          </a:p>
        </p:txBody>
      </p:sp>
      <p:sp>
        <p:nvSpPr>
          <p:cNvPr id="2334722" name="Rectangle 2"/>
          <p:cNvSpPr>
            <a:spLocks noGrp="1" noRot="1" noChangeAspect="1" noChangeArrowheads="1" noTextEdit="1"/>
          </p:cNvSpPr>
          <p:nvPr>
            <p:ph type="sldImg"/>
          </p:nvPr>
        </p:nvSpPr>
        <p:spPr>
          <a:ln/>
        </p:spPr>
      </p:sp>
      <p:sp>
        <p:nvSpPr>
          <p:cNvPr id="2334723" name="Rectangle 3"/>
          <p:cNvSpPr>
            <a:spLocks noGrp="1" noChangeArrowheads="1"/>
          </p:cNvSpPr>
          <p:nvPr>
            <p:ph type="body" idx="1"/>
          </p:nvPr>
        </p:nvSpPr>
        <p:spPr/>
        <p:txBody>
          <a:bodyPr/>
          <a:lstStyle/>
          <a:p>
            <a:pPr marL="228600" indent="-228600"/>
            <a:r>
              <a:rPr lang="en-GB" sz="1000" dirty="0"/>
              <a:t>Lessons from ISIP. The first set of plans didn’t deliver the radical transformational change that was hoped for. People were uncertain of ISIP’s survival. If it’s just a short-lived management fad then there’s no point in sweating too much over it. </a:t>
            </a:r>
          </a:p>
          <a:p>
            <a:pPr marL="228600" indent="-228600"/>
            <a:r>
              <a:rPr lang="en-GB" sz="1000" dirty="0"/>
              <a:t>The newness of the method hasn’t helped. Most people have treated their first plans as a learning exercise.</a:t>
            </a:r>
          </a:p>
          <a:p>
            <a:pPr marL="228600" indent="-228600"/>
            <a:r>
              <a:rPr lang="en-GB" sz="1000" dirty="0"/>
              <a:t>One area of confusion was the definition of objective, benefit and outcome. The same item could be phrased to fit any of the three categories so the significance of the differences wasn’t fully grasped. Applying SMART principle to the objectives encouraged people to narrow them down to tactical outcomes. Just because something should be measurable and timely doesn’t mean it should be a short-term cost saving. It’s like Nelson setting off for Trafalgar with the objective of:</a:t>
            </a:r>
          </a:p>
          <a:p>
            <a:pPr marL="228600" indent="-228600">
              <a:buFontTx/>
              <a:buAutoNum type="alphaLcParenR"/>
            </a:pPr>
            <a:r>
              <a:rPr lang="en-GB" sz="1000" dirty="0"/>
              <a:t>Destroying the French fleet and removing Napoleon’s threat of invasion or</a:t>
            </a:r>
          </a:p>
          <a:p>
            <a:pPr marL="228600" indent="-228600">
              <a:buFontTx/>
              <a:buAutoNum type="alphaLcParenR"/>
            </a:pPr>
            <a:r>
              <a:rPr lang="en-GB" sz="1000" dirty="0"/>
              <a:t>Using up his old gunpowder stock before it gets damp</a:t>
            </a:r>
          </a:p>
          <a:p>
            <a:pPr marL="228600" indent="-228600"/>
            <a:endParaRPr lang="en-GB" sz="1000" dirty="0"/>
          </a:p>
          <a:p>
            <a:pPr marL="228600" indent="-228600"/>
            <a:r>
              <a:rPr lang="en-GB" sz="1000" dirty="0"/>
              <a:t>This is vital to get right. We do too much without fully grasping the reasons why we are doing it. It opens up whole debates about governance and leadership.</a:t>
            </a:r>
          </a:p>
          <a:p>
            <a:pPr marL="228600" indent="-228600"/>
            <a:r>
              <a:rPr lang="en-GB" sz="1000" dirty="0"/>
              <a:t>Other teams simply used the method to validate or justify their existing plans. One programme came up with 23 plans and connected them to 13 benefits. The first draft of another plan had 35 objectives, all of the nature, implement project 1, project 2, etc.</a:t>
            </a:r>
          </a:p>
          <a:p>
            <a:pPr marL="228600" indent="-228600"/>
            <a:r>
              <a:rPr lang="en-GB" sz="1000" dirty="0"/>
              <a:t>There was some degree of rationalisation though. A great strength of the BDN is that it shows just how much change effort is going to be needed to deliver the selected benefits. The more benefits, the much more effort.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challenge that’s much nearer to home.</a:t>
            </a:r>
            <a:r>
              <a:rPr lang="en-GB" baseline="0" dirty="0"/>
              <a:t> It’s typical of the BDNs floating around NHSD and NHSE. They are being churned out by people who (through no fault of their own) don’t get it. The general quality of BM is not good.</a:t>
            </a:r>
          </a:p>
          <a:p>
            <a:r>
              <a:rPr lang="en-GB" baseline="0" dirty="0"/>
              <a:t>This sort of diagram is either a waste of time because it is never used or harms its project because it is.</a:t>
            </a:r>
          </a:p>
          <a:p>
            <a:endParaRPr lang="en-GB" baseline="0" dirty="0"/>
          </a:p>
          <a:p>
            <a:r>
              <a:rPr lang="en-GB" baseline="0" dirty="0"/>
              <a:t>It’s an example of immature BM in practice.</a:t>
            </a: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a:t>
            </a:fld>
            <a:endParaRPr lang="en-GB" dirty="0"/>
          </a:p>
        </p:txBody>
      </p:sp>
    </p:spTree>
    <p:extLst>
      <p:ext uri="{BB962C8B-B14F-4D97-AF65-F5344CB8AC3E}">
        <p14:creationId xmlns:p14="http://schemas.microsoft.com/office/powerpoint/2010/main" val="1206994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F0DD3-DAEC-4456-8DA1-9D021A549908}" type="slidenum">
              <a:rPr lang="en-GB"/>
              <a:pPr/>
              <a:t>10</a:t>
            </a:fld>
            <a:endParaRPr lang="en-GB"/>
          </a:p>
        </p:txBody>
      </p:sp>
      <p:sp>
        <p:nvSpPr>
          <p:cNvPr id="2361346" name="Rectangle 2"/>
          <p:cNvSpPr>
            <a:spLocks noGrp="1" noRot="1" noChangeAspect="1" noChangeArrowheads="1" noTextEdit="1"/>
          </p:cNvSpPr>
          <p:nvPr>
            <p:ph type="sldImg"/>
          </p:nvPr>
        </p:nvSpPr>
        <p:spPr>
          <a:xfrm>
            <a:off x="381000" y="685800"/>
            <a:ext cx="6096000" cy="3429000"/>
          </a:xfrm>
          <a:ln/>
        </p:spPr>
      </p:sp>
      <p:sp>
        <p:nvSpPr>
          <p:cNvPr id="2361347" name="Rectangle 3"/>
          <p:cNvSpPr>
            <a:spLocks noGrp="1" noChangeArrowheads="1"/>
          </p:cNvSpPr>
          <p:nvPr>
            <p:ph type="body" idx="1"/>
          </p:nvPr>
        </p:nvSpPr>
        <p:spPr>
          <a:xfrm>
            <a:off x="685800" y="4344032"/>
            <a:ext cx="5486400" cy="4113834"/>
          </a:xfrm>
        </p:spPr>
        <p:txBody>
          <a:bodyPr/>
          <a:lstStyle/>
          <a:p>
            <a:r>
              <a:rPr lang="en-GB" dirty="0"/>
              <a:t>Here’s a good example of a BDN. This one comes from Wakefield’s ISIP (Integrated Service Improvement Programme) submission, March 06. It shows their Integrated Change Programme for Cancer and Palliative Care.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E5B83-5C5F-48B7-93FF-8342595D0E39}" type="slidenum">
              <a:rPr lang="en-GB"/>
              <a:pPr/>
              <a:t>11</a:t>
            </a:fld>
            <a:endParaRPr lang="en-GB"/>
          </a:p>
        </p:txBody>
      </p:sp>
      <p:sp>
        <p:nvSpPr>
          <p:cNvPr id="2363394" name="Rectangle 2"/>
          <p:cNvSpPr>
            <a:spLocks noGrp="1" noRot="1" noChangeAspect="1" noChangeArrowheads="1" noTextEdit="1"/>
          </p:cNvSpPr>
          <p:nvPr>
            <p:ph type="sldImg"/>
          </p:nvPr>
        </p:nvSpPr>
        <p:spPr>
          <a:xfrm>
            <a:off x="381000" y="685800"/>
            <a:ext cx="6096000" cy="3429000"/>
          </a:xfrm>
          <a:ln/>
        </p:spPr>
      </p:sp>
      <p:sp>
        <p:nvSpPr>
          <p:cNvPr id="2363395" name="Rectangle 3"/>
          <p:cNvSpPr>
            <a:spLocks noGrp="1" noChangeArrowheads="1"/>
          </p:cNvSpPr>
          <p:nvPr>
            <p:ph type="body" idx="1"/>
          </p:nvPr>
        </p:nvSpPr>
        <p:spPr>
          <a:xfrm>
            <a:off x="685800" y="4344032"/>
            <a:ext cx="5486400" cy="4113834"/>
          </a:xfrm>
        </p:spPr>
        <p:txBody>
          <a:bodyPr/>
          <a:lstStyle/>
          <a:p>
            <a:r>
              <a:rPr lang="en-GB"/>
              <a:t>This BDN is a sub-set of the previous one and concentrates on one project, the Primary Care Service Improvement Initiatives. There are six workstreams within this project. As far as the BDN is concerned, the cause-effect links come via the completed project, i.e. the end state where these primary care initiatives have taken place. The project to do this is separate from the BDN.</a:t>
            </a:r>
          </a:p>
          <a:p>
            <a:r>
              <a:rPr lang="en-GB"/>
              <a:t>Note that the project’s benefits are a sub-set of the programme’s benefits. The purpose of the project is to support the programme.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23791-8459-4621-9701-89721EC586AF}" type="slidenum">
              <a:rPr lang="en-GB"/>
              <a:pPr/>
              <a:t>12</a:t>
            </a:fld>
            <a:endParaRPr lang="en-GB"/>
          </a:p>
        </p:txBody>
      </p:sp>
      <p:sp>
        <p:nvSpPr>
          <p:cNvPr id="2336770" name="Rectangle 2"/>
          <p:cNvSpPr>
            <a:spLocks noGrp="1" noRot="1" noChangeAspect="1" noChangeArrowheads="1" noTextEdit="1"/>
          </p:cNvSpPr>
          <p:nvPr>
            <p:ph type="sldImg"/>
          </p:nvPr>
        </p:nvSpPr>
        <p:spPr>
          <a:ln/>
        </p:spPr>
      </p:sp>
      <p:sp>
        <p:nvSpPr>
          <p:cNvPr id="2336771" name="Rectangle 3"/>
          <p:cNvSpPr>
            <a:spLocks noGrp="1" noChangeArrowheads="1"/>
          </p:cNvSpPr>
          <p:nvPr>
            <p:ph type="body" idx="1"/>
          </p:nvPr>
        </p:nvSpPr>
        <p:spPr/>
        <p:txBody>
          <a:bodyPr/>
          <a:lstStyle/>
          <a:p>
            <a:r>
              <a:rPr lang="en-GB" dirty="0"/>
              <a:t>ISIP 2006, within three months people had adapted the tools and techniques. Some forms were discarded, others changed. We didn’t have one consistent BDN drawing tool. Some were drawn on PowerPoint slides, others using Visio, one on a spreadsheet.</a:t>
            </a:r>
          </a:p>
        </p:txBody>
      </p:sp>
    </p:spTree>
    <p:extLst>
      <p:ext uri="{BB962C8B-B14F-4D97-AF65-F5344CB8AC3E}">
        <p14:creationId xmlns:p14="http://schemas.microsoft.com/office/powerpoint/2010/main" val="3075237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2125"/>
            <a:ext cx="9144000" cy="1747838"/>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i="0" baseline="0">
                <a:solidFill>
                  <a:schemeClr val="tx1">
                    <a:lumMod val="65000"/>
                    <a:lumOff val="35000"/>
                  </a:schemeClr>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BC7442FA-B31A-476C-8091-09474E174B3B}" type="datetimeFigureOut">
              <a:rPr lang="en-GB" smtClean="0"/>
              <a:pPr/>
              <a:t>08/08/2020</a:t>
            </a:fld>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824183" cy="501650"/>
          </a:xfrm>
          <a:prstGeom prst="rect">
            <a:avLst/>
          </a:prstGeom>
          <a:solidFill>
            <a:schemeClr val="bg1"/>
          </a:solid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2000" y="6483000"/>
            <a:ext cx="900000" cy="375000"/>
          </a:xfrm>
          <a:prstGeom prst="rect">
            <a:avLst/>
          </a:prstGeom>
        </p:spPr>
      </p:pic>
      <p:sp>
        <p:nvSpPr>
          <p:cNvPr id="5" name="Footer Placeholder 4"/>
          <p:cNvSpPr>
            <a:spLocks noGrp="1"/>
          </p:cNvSpPr>
          <p:nvPr>
            <p:ph type="ftr" sz="quarter" idx="11"/>
          </p:nvPr>
        </p:nvSpPr>
        <p:spPr/>
        <p:txBody>
          <a:bodyPr/>
          <a:lstStyle>
            <a:lvl1pPr>
              <a:defRPr sz="1400"/>
            </a:lvl1pPr>
          </a:lstStyle>
          <a:p>
            <a:r>
              <a:rPr lang="en-GB" dirty="0"/>
              <a:t>www.keldale.com</a:t>
            </a:r>
          </a:p>
        </p:txBody>
      </p:sp>
    </p:spTree>
    <p:extLst>
      <p:ext uri="{BB962C8B-B14F-4D97-AF65-F5344CB8AC3E}">
        <p14:creationId xmlns:p14="http://schemas.microsoft.com/office/powerpoint/2010/main" val="406391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08/08/2020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39241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08/08/2020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239010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7442FA-B31A-476C-8091-09474E174B3B}" type="datetimeFigureOut">
              <a:rPr lang="en-GB" smtClean="0"/>
              <a:pPr/>
              <a:t>08/08/2020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84299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7442FA-B31A-476C-8091-09474E174B3B}" type="datetimeFigureOut">
              <a:rPr lang="en-GB" smtClean="0"/>
              <a:pPr/>
              <a:t>08/08/2020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71556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7442FA-B31A-476C-8091-09474E174B3B}" type="datetimeFigureOut">
              <a:rPr lang="en-GB" smtClean="0"/>
              <a:pPr/>
              <a:t>08/08/2020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38356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C7442FA-B31A-476C-8091-09474E174B3B}" type="datetimeFigureOut">
              <a:rPr lang="en-GB" smtClean="0"/>
              <a:pPr/>
              <a:t>08/08/2020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33971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7442FA-B31A-476C-8091-09474E174B3B}" type="datetimeFigureOut">
              <a:rPr lang="en-GB" smtClean="0"/>
              <a:pPr/>
              <a:t>08/08/2020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30498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442FA-B31A-476C-8091-09474E174B3B}" type="datetimeFigureOut">
              <a:rPr lang="en-GB" smtClean="0"/>
              <a:pPr/>
              <a:t>08/08/2020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254336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7442FA-B31A-476C-8091-09474E174B3B}" type="datetimeFigureOut">
              <a:rPr lang="en-GB" smtClean="0"/>
              <a:pPr/>
              <a:t>08/08/2020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154901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7442FA-B31A-476C-8091-09474E174B3B}" type="datetimeFigureOut">
              <a:rPr lang="en-GB" smtClean="0"/>
              <a:pPr/>
              <a:t>08/08/2020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4315-EBCC-43C3-A8F0-C3BEB29496D0}" type="slidenum">
              <a:rPr lang="en-GB" smtClean="0"/>
              <a:pPr/>
              <a:t>‹#›</a:t>
            </a:fld>
            <a:endParaRPr lang="en-GB"/>
          </a:p>
        </p:txBody>
      </p:sp>
    </p:spTree>
    <p:extLst>
      <p:ext uri="{BB962C8B-B14F-4D97-AF65-F5344CB8AC3E}">
        <p14:creationId xmlns:p14="http://schemas.microsoft.com/office/powerpoint/2010/main" val="354052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1" y="2"/>
            <a:ext cx="10086975" cy="111442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 y="6356352"/>
            <a:ext cx="1057275" cy="365125"/>
          </a:xfrm>
          <a:prstGeom prst="rect">
            <a:avLst/>
          </a:prstGeom>
        </p:spPr>
        <p:txBody>
          <a:bodyPr vert="horz" lIns="91440" tIns="45720" rIns="91440" bIns="45720" rtlCol="0" anchor="ctr"/>
          <a:lstStyle>
            <a:lvl1pPr algn="l">
              <a:defRPr sz="900" b="1">
                <a:solidFill>
                  <a:srgbClr val="000050"/>
                </a:solidFill>
                <a:latin typeface="Arial" panose="020B0604020202020204" pitchFamily="34" charset="0"/>
                <a:cs typeface="Arial" panose="020B0604020202020204" pitchFamily="34" charset="0"/>
              </a:defRPr>
            </a:lvl1pPr>
          </a:lstStyle>
          <a:p>
            <a:fld id="{BC7442FA-B31A-476C-8091-09474E174B3B}" type="datetimeFigureOut">
              <a:rPr lang="en-GB" smtClean="0"/>
              <a:pPr/>
              <a:t>08/08/2020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b="1">
                <a:solidFill>
                  <a:srgbClr val="000050"/>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11734802" y="6350002"/>
            <a:ext cx="457199" cy="365125"/>
          </a:xfrm>
          <a:prstGeom prst="rect">
            <a:avLst/>
          </a:prstGeom>
        </p:spPr>
        <p:txBody>
          <a:bodyPr vert="horz" lIns="91440" tIns="45720" rIns="91440" bIns="45720" rtlCol="0" anchor="ctr"/>
          <a:lstStyle>
            <a:lvl1pPr algn="r">
              <a:defRPr sz="900" b="1">
                <a:solidFill>
                  <a:srgbClr val="000050"/>
                </a:solidFill>
                <a:latin typeface="Arial" panose="020B0604020202020204" pitchFamily="34" charset="0"/>
                <a:cs typeface="Arial" panose="020B0604020202020204" pitchFamily="34" charset="0"/>
              </a:defRPr>
            </a:lvl1pPr>
          </a:lstStyle>
          <a:p>
            <a:fld id="{A9854315-EBCC-43C3-A8F0-C3BEB29496D0}" type="slidenum">
              <a:rPr lang="en-GB" smtClean="0"/>
              <a:pPr/>
              <a:t>‹#›</a:t>
            </a:fld>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 y="0"/>
            <a:ext cx="1920857" cy="796500"/>
          </a:xfrm>
          <a:prstGeom prst="rect">
            <a:avLst/>
          </a:prstGeom>
        </p:spPr>
      </p:pic>
    </p:spTree>
    <p:extLst>
      <p:ext uri="{BB962C8B-B14F-4D97-AF65-F5344CB8AC3E}">
        <p14:creationId xmlns:p14="http://schemas.microsoft.com/office/powerpoint/2010/main" val="22862934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b="1" i="0" kern="1200" baseline="0">
          <a:solidFill>
            <a:srgbClr val="000050"/>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Bad BDNs</a:t>
            </a:r>
          </a:p>
        </p:txBody>
      </p:sp>
      <p:sp>
        <p:nvSpPr>
          <p:cNvPr id="3" name="Subtitle 2"/>
          <p:cNvSpPr>
            <a:spLocks noGrp="1"/>
          </p:cNvSpPr>
          <p:nvPr>
            <p:ph type="subTitle" idx="1"/>
          </p:nvPr>
        </p:nvSpPr>
        <p:spPr/>
        <p:txBody>
          <a:bodyPr>
            <a:normAutofit/>
          </a:bodyPr>
          <a:lstStyle/>
          <a:p>
            <a:r>
              <a:rPr lang="en-GB" sz="2400" dirty="0"/>
              <a:t>Where the diagram doesn’t go quite right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0322" name="AutoShape 2"/>
          <p:cNvSpPr>
            <a:spLocks noChangeAspect="1" noChangeArrowheads="1"/>
          </p:cNvSpPr>
          <p:nvPr/>
        </p:nvSpPr>
        <p:spPr bwMode="auto">
          <a:xfrm>
            <a:off x="1415481" y="1095376"/>
            <a:ext cx="9433047" cy="5759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60323" name="Text Box 3"/>
          <p:cNvSpPr txBox="1">
            <a:spLocks noChangeArrowheads="1"/>
          </p:cNvSpPr>
          <p:nvPr/>
        </p:nvSpPr>
        <p:spPr bwMode="auto">
          <a:xfrm>
            <a:off x="9191626" y="1196975"/>
            <a:ext cx="1287463" cy="508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400" b="1">
                <a:solidFill>
                  <a:srgbClr val="000000"/>
                </a:solidFill>
              </a:rPr>
              <a:t>Priority Objectives</a:t>
            </a:r>
            <a:endParaRPr lang="en-GB" sz="2400">
              <a:solidFill>
                <a:schemeClr val="bg1"/>
              </a:solidFill>
            </a:endParaRPr>
          </a:p>
        </p:txBody>
      </p:sp>
      <p:sp>
        <p:nvSpPr>
          <p:cNvPr id="2360324" name="AutoShape 4"/>
          <p:cNvSpPr>
            <a:spLocks noChangeArrowheads="1"/>
          </p:cNvSpPr>
          <p:nvPr/>
        </p:nvSpPr>
        <p:spPr bwMode="auto">
          <a:xfrm>
            <a:off x="9467851" y="1938338"/>
            <a:ext cx="1027113" cy="603250"/>
          </a:xfrm>
          <a:prstGeom prst="homePlate">
            <a:avLst>
              <a:gd name="adj" fmla="val 17428"/>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nchor="ctr"/>
          <a:lstStyle/>
          <a:p>
            <a:pPr algn="l">
              <a:buClr>
                <a:srgbClr val="333399"/>
              </a:buClr>
              <a:buFont typeface="Wingdings" pitchFamily="2" charset="2"/>
              <a:buNone/>
            </a:pPr>
            <a:r>
              <a:rPr lang="en-US" sz="1000" b="1">
                <a:solidFill>
                  <a:srgbClr val="000000"/>
                </a:solidFill>
              </a:rPr>
              <a:t>Improving access &amp; choice</a:t>
            </a:r>
            <a:endParaRPr lang="en-GB" sz="2400">
              <a:solidFill>
                <a:schemeClr val="bg1"/>
              </a:solidFill>
            </a:endParaRPr>
          </a:p>
        </p:txBody>
      </p:sp>
      <p:sp>
        <p:nvSpPr>
          <p:cNvPr id="2360325" name="AutoShape 5"/>
          <p:cNvSpPr>
            <a:spLocks noChangeArrowheads="1"/>
          </p:cNvSpPr>
          <p:nvPr/>
        </p:nvSpPr>
        <p:spPr bwMode="auto">
          <a:xfrm>
            <a:off x="9440863" y="6223001"/>
            <a:ext cx="1027112" cy="631825"/>
          </a:xfrm>
          <a:prstGeom prst="homePlate">
            <a:avLst>
              <a:gd name="adj" fmla="val 16640"/>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nchor="ctr"/>
          <a:lstStyle/>
          <a:p>
            <a:pPr algn="l">
              <a:buClr>
                <a:srgbClr val="333399"/>
              </a:buClr>
              <a:buFont typeface="Wingdings" pitchFamily="2" charset="2"/>
              <a:buNone/>
            </a:pPr>
            <a:r>
              <a:rPr lang="en-US" sz="1000" b="1">
                <a:solidFill>
                  <a:srgbClr val="000000"/>
                </a:solidFill>
              </a:rPr>
              <a:t>Improving prevention &amp;</a:t>
            </a:r>
            <a:r>
              <a:rPr lang="en-US" sz="1200" b="1">
                <a:solidFill>
                  <a:srgbClr val="000000"/>
                </a:solidFill>
              </a:rPr>
              <a:t> </a:t>
            </a:r>
            <a:r>
              <a:rPr lang="en-US" sz="1000" b="1">
                <a:solidFill>
                  <a:srgbClr val="000000"/>
                </a:solidFill>
              </a:rPr>
              <a:t>screening</a:t>
            </a:r>
            <a:endParaRPr lang="en-GB" sz="2400">
              <a:solidFill>
                <a:schemeClr val="bg1"/>
              </a:solidFill>
            </a:endParaRPr>
          </a:p>
        </p:txBody>
      </p:sp>
      <p:sp>
        <p:nvSpPr>
          <p:cNvPr id="2360326" name="Text Box 6"/>
          <p:cNvSpPr txBox="1">
            <a:spLocks noChangeArrowheads="1"/>
          </p:cNvSpPr>
          <p:nvPr/>
        </p:nvSpPr>
        <p:spPr bwMode="auto">
          <a:xfrm>
            <a:off x="1524001" y="1268414"/>
            <a:ext cx="1285875" cy="3000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400" b="1">
                <a:solidFill>
                  <a:srgbClr val="000000"/>
                </a:solidFill>
              </a:rPr>
              <a:t>Enablers</a:t>
            </a:r>
            <a:endParaRPr lang="en-GB" sz="2400">
              <a:solidFill>
                <a:schemeClr val="bg1"/>
              </a:solidFill>
            </a:endParaRPr>
          </a:p>
        </p:txBody>
      </p:sp>
      <p:sp>
        <p:nvSpPr>
          <p:cNvPr id="2360327" name="Text Box 7"/>
          <p:cNvSpPr txBox="1">
            <a:spLocks noChangeArrowheads="1"/>
          </p:cNvSpPr>
          <p:nvPr/>
        </p:nvSpPr>
        <p:spPr bwMode="auto">
          <a:xfrm>
            <a:off x="3346450" y="1268413"/>
            <a:ext cx="1576388" cy="36036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400" b="1">
                <a:solidFill>
                  <a:srgbClr val="000000"/>
                </a:solidFill>
              </a:rPr>
              <a:t>Projects</a:t>
            </a:r>
            <a:br>
              <a:rPr lang="en-GB" sz="900" b="1">
                <a:solidFill>
                  <a:srgbClr val="000000"/>
                </a:solidFill>
              </a:rPr>
            </a:br>
            <a:endParaRPr lang="en-GB" sz="2400">
              <a:solidFill>
                <a:schemeClr val="bg1"/>
              </a:solidFill>
            </a:endParaRPr>
          </a:p>
        </p:txBody>
      </p:sp>
      <p:sp>
        <p:nvSpPr>
          <p:cNvPr id="2360328" name="Text Box 8"/>
          <p:cNvSpPr txBox="1">
            <a:spLocks noChangeArrowheads="1"/>
          </p:cNvSpPr>
          <p:nvPr/>
        </p:nvSpPr>
        <p:spPr bwMode="auto">
          <a:xfrm>
            <a:off x="5249863" y="1254126"/>
            <a:ext cx="1574800" cy="30162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400" b="1">
                <a:solidFill>
                  <a:srgbClr val="000000"/>
                </a:solidFill>
              </a:rPr>
              <a:t>Outcomes</a:t>
            </a:r>
            <a:endParaRPr lang="en-GB" sz="2400">
              <a:solidFill>
                <a:schemeClr val="bg1"/>
              </a:solidFill>
            </a:endParaRPr>
          </a:p>
        </p:txBody>
      </p:sp>
      <p:sp>
        <p:nvSpPr>
          <p:cNvPr id="2360329" name="Text Box 9"/>
          <p:cNvSpPr txBox="1">
            <a:spLocks noChangeArrowheads="1"/>
          </p:cNvSpPr>
          <p:nvPr/>
        </p:nvSpPr>
        <p:spPr bwMode="auto">
          <a:xfrm>
            <a:off x="7313614" y="1239839"/>
            <a:ext cx="1285875" cy="30162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400" b="1">
                <a:solidFill>
                  <a:srgbClr val="000000"/>
                </a:solidFill>
              </a:rPr>
              <a:t>Benefits</a:t>
            </a:r>
            <a:endParaRPr lang="en-GB" sz="2400">
              <a:solidFill>
                <a:schemeClr val="bg1"/>
              </a:solidFill>
            </a:endParaRPr>
          </a:p>
        </p:txBody>
      </p:sp>
      <p:sp>
        <p:nvSpPr>
          <p:cNvPr id="2360330" name="Rectangle 10"/>
          <p:cNvSpPr>
            <a:spLocks noChangeArrowheads="1"/>
          </p:cNvSpPr>
          <p:nvPr/>
        </p:nvSpPr>
        <p:spPr bwMode="auto">
          <a:xfrm>
            <a:off x="1524001" y="1943101"/>
            <a:ext cx="1325563" cy="587375"/>
          </a:xfrm>
          <a:prstGeom prst="rect">
            <a:avLst/>
          </a:prstGeom>
          <a:solidFill>
            <a:srgbClr val="CCFFFF"/>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000000"/>
                </a:solidFill>
              </a:rPr>
              <a:t>1. Commissioning &amp; practice based commissioning</a:t>
            </a:r>
            <a:endParaRPr lang="en-GB" sz="2400">
              <a:solidFill>
                <a:schemeClr val="bg1"/>
              </a:solidFill>
            </a:endParaRPr>
          </a:p>
        </p:txBody>
      </p:sp>
      <p:sp>
        <p:nvSpPr>
          <p:cNvPr id="2360331" name="Rectangle 11"/>
          <p:cNvSpPr>
            <a:spLocks noChangeArrowheads="1"/>
          </p:cNvSpPr>
          <p:nvPr/>
        </p:nvSpPr>
        <p:spPr bwMode="auto">
          <a:xfrm>
            <a:off x="1547813" y="2678114"/>
            <a:ext cx="1301750" cy="769937"/>
          </a:xfrm>
          <a:prstGeom prst="rect">
            <a:avLst/>
          </a:prstGeom>
          <a:solidFill>
            <a:srgbClr val="CCFFFF"/>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000000"/>
                </a:solidFill>
              </a:rPr>
              <a:t>2. Modernising information management &amp; technology</a:t>
            </a:r>
            <a:endParaRPr lang="en-GB" sz="2400">
              <a:solidFill>
                <a:schemeClr val="bg1"/>
              </a:solidFill>
            </a:endParaRPr>
          </a:p>
        </p:txBody>
      </p:sp>
      <p:sp>
        <p:nvSpPr>
          <p:cNvPr id="2360332" name="Rectangle 12"/>
          <p:cNvSpPr>
            <a:spLocks noChangeArrowheads="1"/>
          </p:cNvSpPr>
          <p:nvPr/>
        </p:nvSpPr>
        <p:spPr bwMode="auto">
          <a:xfrm>
            <a:off x="1550988" y="3676650"/>
            <a:ext cx="1268412" cy="552450"/>
          </a:xfrm>
          <a:prstGeom prst="rect">
            <a:avLst/>
          </a:prstGeom>
          <a:solidFill>
            <a:srgbClr val="CCFFFF"/>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000000"/>
                </a:solidFill>
              </a:rPr>
              <a:t>3. Workforce modernisation</a:t>
            </a:r>
            <a:endParaRPr lang="en-GB" sz="2400">
              <a:solidFill>
                <a:schemeClr val="bg1"/>
              </a:solidFill>
            </a:endParaRPr>
          </a:p>
        </p:txBody>
      </p:sp>
      <p:sp>
        <p:nvSpPr>
          <p:cNvPr id="2360333" name="Rectangle 13"/>
          <p:cNvSpPr>
            <a:spLocks noChangeArrowheads="1"/>
          </p:cNvSpPr>
          <p:nvPr/>
        </p:nvSpPr>
        <p:spPr bwMode="auto">
          <a:xfrm>
            <a:off x="1552576" y="4414839"/>
            <a:ext cx="1268413" cy="504825"/>
          </a:xfrm>
          <a:prstGeom prst="rect">
            <a:avLst/>
          </a:prstGeom>
          <a:solidFill>
            <a:srgbClr val="CCFFFF"/>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000000"/>
                </a:solidFill>
              </a:rPr>
              <a:t>4. High impact changes</a:t>
            </a:r>
            <a:endParaRPr lang="en-GB" sz="2400">
              <a:solidFill>
                <a:schemeClr val="bg1"/>
              </a:solidFill>
            </a:endParaRPr>
          </a:p>
        </p:txBody>
      </p:sp>
      <p:sp>
        <p:nvSpPr>
          <p:cNvPr id="2360334" name="Rectangle 14"/>
          <p:cNvSpPr>
            <a:spLocks noChangeArrowheads="1"/>
          </p:cNvSpPr>
          <p:nvPr/>
        </p:nvSpPr>
        <p:spPr bwMode="auto">
          <a:xfrm>
            <a:off x="3336926" y="1939925"/>
            <a:ext cx="1465263" cy="654050"/>
          </a:xfrm>
          <a:prstGeom prst="rect">
            <a:avLst/>
          </a:prstGeom>
          <a:solidFill>
            <a:srgbClr val="3333CC"/>
          </a:solidFill>
          <a:ln w="9525">
            <a:solidFill>
              <a:srgbClr val="0000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FFFFFF"/>
                </a:solidFill>
              </a:rPr>
              <a:t>Cancer &amp; palliative care NICE guidance implementation</a:t>
            </a:r>
            <a:endParaRPr lang="en-GB" sz="2400">
              <a:solidFill>
                <a:schemeClr val="bg1"/>
              </a:solidFill>
            </a:endParaRPr>
          </a:p>
        </p:txBody>
      </p:sp>
      <p:sp>
        <p:nvSpPr>
          <p:cNvPr id="2360335" name="Rectangle 15"/>
          <p:cNvSpPr>
            <a:spLocks noChangeArrowheads="1"/>
          </p:cNvSpPr>
          <p:nvPr/>
        </p:nvSpPr>
        <p:spPr bwMode="auto">
          <a:xfrm>
            <a:off x="3309939" y="2873375"/>
            <a:ext cx="1493837" cy="674688"/>
          </a:xfrm>
          <a:prstGeom prst="rect">
            <a:avLst/>
          </a:prstGeom>
          <a:solidFill>
            <a:srgbClr val="3333CC"/>
          </a:solidFill>
          <a:ln w="9525">
            <a:solidFill>
              <a:srgbClr val="0000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FFFFFF"/>
                </a:solidFill>
              </a:rPr>
              <a:t>Primary care service improvement initiatives</a:t>
            </a:r>
            <a:endParaRPr lang="en-GB" sz="2400">
              <a:solidFill>
                <a:schemeClr val="bg1"/>
              </a:solidFill>
            </a:endParaRPr>
          </a:p>
        </p:txBody>
      </p:sp>
      <p:sp>
        <p:nvSpPr>
          <p:cNvPr id="2360336" name="Rectangle 16"/>
          <p:cNvSpPr>
            <a:spLocks noChangeArrowheads="1"/>
          </p:cNvSpPr>
          <p:nvPr/>
        </p:nvSpPr>
        <p:spPr bwMode="auto">
          <a:xfrm>
            <a:off x="5181600" y="4500563"/>
            <a:ext cx="1524000" cy="842962"/>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Increased participation in screening, prevention and education programmes for target</a:t>
            </a:r>
            <a:r>
              <a:rPr lang="en-US" sz="1200" b="1">
                <a:solidFill>
                  <a:srgbClr val="000000"/>
                </a:solidFill>
              </a:rPr>
              <a:t> </a:t>
            </a:r>
            <a:r>
              <a:rPr lang="en-US" sz="1000" b="1">
                <a:solidFill>
                  <a:srgbClr val="000000"/>
                </a:solidFill>
              </a:rPr>
              <a:t>population</a:t>
            </a:r>
            <a:endParaRPr lang="en-GB" sz="2400">
              <a:solidFill>
                <a:schemeClr val="bg1"/>
              </a:solidFill>
            </a:endParaRPr>
          </a:p>
        </p:txBody>
      </p:sp>
      <p:sp>
        <p:nvSpPr>
          <p:cNvPr id="2360337" name="Rectangle 17"/>
          <p:cNvSpPr>
            <a:spLocks noChangeArrowheads="1"/>
          </p:cNvSpPr>
          <p:nvPr/>
        </p:nvSpPr>
        <p:spPr bwMode="auto">
          <a:xfrm>
            <a:off x="7196138" y="1874839"/>
            <a:ext cx="1731962" cy="441325"/>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pPr algn="l">
              <a:buClr>
                <a:srgbClr val="333399"/>
              </a:buClr>
              <a:buFont typeface="Wingdings" pitchFamily="2" charset="2"/>
              <a:buNone/>
            </a:pPr>
            <a:r>
              <a:rPr lang="en-US" sz="1000" b="1">
                <a:solidFill>
                  <a:srgbClr val="FFFFFF"/>
                </a:solidFill>
              </a:rPr>
              <a:t>Achievement of key waiting times</a:t>
            </a:r>
            <a:endParaRPr lang="en-GB" sz="2400">
              <a:solidFill>
                <a:schemeClr val="bg1"/>
              </a:solidFill>
            </a:endParaRPr>
          </a:p>
        </p:txBody>
      </p:sp>
      <p:sp>
        <p:nvSpPr>
          <p:cNvPr id="2360338" name="Rectangle 18"/>
          <p:cNvSpPr>
            <a:spLocks noChangeArrowheads="1"/>
          </p:cNvSpPr>
          <p:nvPr/>
        </p:nvSpPr>
        <p:spPr bwMode="auto">
          <a:xfrm>
            <a:off x="7196138" y="2544764"/>
            <a:ext cx="1727200" cy="617537"/>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pPr algn="l">
              <a:buClr>
                <a:srgbClr val="333399"/>
              </a:buClr>
              <a:buFont typeface="Wingdings" pitchFamily="2" charset="2"/>
              <a:buNone/>
            </a:pPr>
            <a:r>
              <a:rPr lang="en-US" sz="1000" b="1">
                <a:solidFill>
                  <a:srgbClr val="FFFFFF"/>
                </a:solidFill>
              </a:rPr>
              <a:t>Increased number of diagnosed cancers referred via the USC</a:t>
            </a:r>
            <a:r>
              <a:rPr lang="en-US" sz="1200" b="1">
                <a:solidFill>
                  <a:srgbClr val="FFFFFF"/>
                </a:solidFill>
              </a:rPr>
              <a:t> </a:t>
            </a:r>
            <a:r>
              <a:rPr lang="en-US" sz="1000" b="1">
                <a:solidFill>
                  <a:srgbClr val="FFFFFF"/>
                </a:solidFill>
              </a:rPr>
              <a:t>route</a:t>
            </a:r>
            <a:endParaRPr lang="en-GB" sz="2400">
              <a:solidFill>
                <a:schemeClr val="bg1"/>
              </a:solidFill>
            </a:endParaRPr>
          </a:p>
        </p:txBody>
      </p:sp>
      <p:sp>
        <p:nvSpPr>
          <p:cNvPr id="2360339" name="Rectangle 19"/>
          <p:cNvSpPr>
            <a:spLocks noChangeArrowheads="1"/>
          </p:cNvSpPr>
          <p:nvPr/>
        </p:nvSpPr>
        <p:spPr bwMode="auto">
          <a:xfrm>
            <a:off x="7156451" y="4164014"/>
            <a:ext cx="1774825" cy="725487"/>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pPr algn="l">
              <a:buClr>
                <a:srgbClr val="333399"/>
              </a:buClr>
              <a:buFont typeface="Wingdings" pitchFamily="2" charset="2"/>
              <a:buNone/>
            </a:pPr>
            <a:r>
              <a:rPr lang="en-US" sz="1000" b="1">
                <a:solidFill>
                  <a:srgbClr val="FFFFFF"/>
                </a:solidFill>
              </a:rPr>
              <a:t>Year on year % reduction in incidence of cancer in identified areas of deprivation</a:t>
            </a:r>
            <a:endParaRPr lang="en-GB" sz="2400">
              <a:solidFill>
                <a:schemeClr val="bg1"/>
              </a:solidFill>
            </a:endParaRPr>
          </a:p>
        </p:txBody>
      </p:sp>
      <p:sp>
        <p:nvSpPr>
          <p:cNvPr id="2360340" name="Rectangle 20"/>
          <p:cNvSpPr>
            <a:spLocks noChangeArrowheads="1"/>
          </p:cNvSpPr>
          <p:nvPr/>
        </p:nvSpPr>
        <p:spPr bwMode="auto">
          <a:xfrm>
            <a:off x="7170739" y="5170489"/>
            <a:ext cx="1762125" cy="663575"/>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pPr algn="l">
              <a:buClr>
                <a:srgbClr val="333399"/>
              </a:buClr>
              <a:buFont typeface="Wingdings" pitchFamily="2" charset="2"/>
              <a:buNone/>
            </a:pPr>
            <a:r>
              <a:rPr lang="en-US" sz="1000" b="1">
                <a:solidFill>
                  <a:srgbClr val="FFFFFF"/>
                </a:solidFill>
              </a:rPr>
              <a:t>Achievement of prevention/ screening targets for specific target population</a:t>
            </a:r>
            <a:endParaRPr lang="en-GB" sz="2400">
              <a:solidFill>
                <a:schemeClr val="bg1"/>
              </a:solidFill>
            </a:endParaRPr>
          </a:p>
        </p:txBody>
      </p:sp>
      <p:cxnSp>
        <p:nvCxnSpPr>
          <p:cNvPr id="2360341" name="AutoShape 21"/>
          <p:cNvCxnSpPr>
            <a:cxnSpLocks noChangeShapeType="1"/>
            <a:stCxn id="2360351" idx="3"/>
            <a:endCxn id="2360350" idx="1"/>
          </p:cNvCxnSpPr>
          <p:nvPr/>
        </p:nvCxnSpPr>
        <p:spPr bwMode="auto">
          <a:xfrm flipV="1">
            <a:off x="2833689" y="5308600"/>
            <a:ext cx="473075" cy="1476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42" name="AutoShape 22"/>
          <p:cNvCxnSpPr>
            <a:cxnSpLocks noChangeShapeType="1"/>
            <a:endCxn id="2360325" idx="1"/>
          </p:cNvCxnSpPr>
          <p:nvPr/>
        </p:nvCxnSpPr>
        <p:spPr bwMode="auto">
          <a:xfrm>
            <a:off x="8910639" y="6372225"/>
            <a:ext cx="530225" cy="1666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0343" name="Rectangle 23"/>
          <p:cNvSpPr>
            <a:spLocks noChangeArrowheads="1"/>
          </p:cNvSpPr>
          <p:nvPr/>
        </p:nvSpPr>
        <p:spPr bwMode="auto">
          <a:xfrm>
            <a:off x="5197475" y="6267450"/>
            <a:ext cx="1544638" cy="590550"/>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Improved communication along whole care pathway</a:t>
            </a:r>
            <a:endParaRPr lang="en-GB" sz="2400">
              <a:solidFill>
                <a:schemeClr val="bg1"/>
              </a:solidFill>
            </a:endParaRPr>
          </a:p>
        </p:txBody>
      </p:sp>
      <p:sp>
        <p:nvSpPr>
          <p:cNvPr id="2360344" name="Rectangle 24"/>
          <p:cNvSpPr>
            <a:spLocks noChangeArrowheads="1"/>
          </p:cNvSpPr>
          <p:nvPr/>
        </p:nvSpPr>
        <p:spPr bwMode="auto">
          <a:xfrm>
            <a:off x="3308351" y="3925889"/>
            <a:ext cx="1503363" cy="663575"/>
          </a:xfrm>
          <a:prstGeom prst="rect">
            <a:avLst/>
          </a:prstGeom>
          <a:solidFill>
            <a:srgbClr val="3333CC"/>
          </a:solidFill>
          <a:ln w="9525">
            <a:solidFill>
              <a:srgbClr val="0000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FFFFFF"/>
                </a:solidFill>
              </a:rPr>
              <a:t>Secondary &amp; tertiary care service initiatives</a:t>
            </a:r>
            <a:endParaRPr lang="en-GB" sz="2400">
              <a:solidFill>
                <a:schemeClr val="bg1"/>
              </a:solidFill>
            </a:endParaRPr>
          </a:p>
        </p:txBody>
      </p:sp>
      <p:sp>
        <p:nvSpPr>
          <p:cNvPr id="2360345" name="Rectangle 25"/>
          <p:cNvSpPr>
            <a:spLocks noChangeArrowheads="1"/>
          </p:cNvSpPr>
          <p:nvPr/>
        </p:nvSpPr>
        <p:spPr bwMode="auto">
          <a:xfrm>
            <a:off x="3306764" y="6002338"/>
            <a:ext cx="1546225" cy="641350"/>
          </a:xfrm>
          <a:prstGeom prst="rect">
            <a:avLst/>
          </a:prstGeom>
          <a:solidFill>
            <a:srgbClr val="3333CC"/>
          </a:solidFill>
          <a:ln w="9525">
            <a:solidFill>
              <a:srgbClr val="0000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FFFFFF"/>
                </a:solidFill>
              </a:rPr>
              <a:t>Prevention &amp; screening initiatives</a:t>
            </a:r>
            <a:endParaRPr lang="en-GB" sz="2400">
              <a:solidFill>
                <a:schemeClr val="bg1"/>
              </a:solidFill>
            </a:endParaRPr>
          </a:p>
        </p:txBody>
      </p:sp>
      <p:sp>
        <p:nvSpPr>
          <p:cNvPr id="2360346" name="AutoShape 26"/>
          <p:cNvSpPr>
            <a:spLocks noChangeArrowheads="1"/>
          </p:cNvSpPr>
          <p:nvPr/>
        </p:nvSpPr>
        <p:spPr bwMode="auto">
          <a:xfrm>
            <a:off x="9432926" y="2868613"/>
            <a:ext cx="1027113" cy="723900"/>
          </a:xfrm>
          <a:prstGeom prst="homePlate">
            <a:avLst>
              <a:gd name="adj" fmla="val 14524"/>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nchor="ctr"/>
          <a:lstStyle/>
          <a:p>
            <a:pPr algn="l">
              <a:buClr>
                <a:srgbClr val="333399"/>
              </a:buClr>
              <a:buFont typeface="Wingdings" pitchFamily="2" charset="2"/>
              <a:buNone/>
            </a:pPr>
            <a:r>
              <a:rPr lang="en-US" sz="1000" b="1">
                <a:solidFill>
                  <a:srgbClr val="000000"/>
                </a:solidFill>
              </a:rPr>
              <a:t>Delivering high quality</a:t>
            </a:r>
            <a:r>
              <a:rPr lang="en-US" sz="1200" b="1">
                <a:solidFill>
                  <a:srgbClr val="000000"/>
                </a:solidFill>
              </a:rPr>
              <a:t> </a:t>
            </a:r>
            <a:r>
              <a:rPr lang="en-US" sz="1000" b="1">
                <a:solidFill>
                  <a:srgbClr val="000000"/>
                </a:solidFill>
              </a:rPr>
              <a:t>managed care</a:t>
            </a:r>
            <a:endParaRPr lang="en-GB" sz="2400">
              <a:solidFill>
                <a:schemeClr val="bg1"/>
              </a:solidFill>
            </a:endParaRPr>
          </a:p>
        </p:txBody>
      </p:sp>
      <p:sp>
        <p:nvSpPr>
          <p:cNvPr id="2360347" name="AutoShape 27"/>
          <p:cNvSpPr>
            <a:spLocks noChangeArrowheads="1"/>
          </p:cNvSpPr>
          <p:nvPr/>
        </p:nvSpPr>
        <p:spPr bwMode="auto">
          <a:xfrm>
            <a:off x="9399588" y="4978400"/>
            <a:ext cx="1027112" cy="603250"/>
          </a:xfrm>
          <a:prstGeom prst="homePlate">
            <a:avLst>
              <a:gd name="adj" fmla="val 17428"/>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nchor="ctr"/>
          <a:lstStyle/>
          <a:p>
            <a:pPr algn="l">
              <a:buClr>
                <a:srgbClr val="333399"/>
              </a:buClr>
              <a:buFont typeface="Wingdings" pitchFamily="2" charset="2"/>
              <a:buNone/>
            </a:pPr>
            <a:r>
              <a:rPr lang="en-US" sz="1000" b="1">
                <a:solidFill>
                  <a:srgbClr val="000000"/>
                </a:solidFill>
              </a:rPr>
              <a:t>Improving patient experience</a:t>
            </a:r>
            <a:endParaRPr lang="en-GB" sz="2400">
              <a:solidFill>
                <a:schemeClr val="bg1"/>
              </a:solidFill>
            </a:endParaRPr>
          </a:p>
        </p:txBody>
      </p:sp>
      <p:sp>
        <p:nvSpPr>
          <p:cNvPr id="2360348" name="Rectangle 28"/>
          <p:cNvSpPr>
            <a:spLocks noChangeArrowheads="1"/>
          </p:cNvSpPr>
          <p:nvPr/>
        </p:nvSpPr>
        <p:spPr bwMode="auto">
          <a:xfrm>
            <a:off x="7161213" y="3390901"/>
            <a:ext cx="1763712" cy="498475"/>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pPr algn="l">
              <a:buClr>
                <a:srgbClr val="333399"/>
              </a:buClr>
              <a:buFont typeface="Wingdings" pitchFamily="2" charset="2"/>
              <a:buNone/>
            </a:pPr>
            <a:r>
              <a:rPr lang="en-US" sz="1000" b="1">
                <a:solidFill>
                  <a:srgbClr val="FFFFFF"/>
                </a:solidFill>
              </a:rPr>
              <a:t>Improvement in patient satisfaction</a:t>
            </a:r>
            <a:endParaRPr lang="en-GB" sz="2400">
              <a:solidFill>
                <a:schemeClr val="bg1"/>
              </a:solidFill>
            </a:endParaRPr>
          </a:p>
        </p:txBody>
      </p:sp>
      <p:sp>
        <p:nvSpPr>
          <p:cNvPr id="2360349" name="Rectangle 29"/>
          <p:cNvSpPr>
            <a:spLocks noChangeArrowheads="1"/>
          </p:cNvSpPr>
          <p:nvPr/>
        </p:nvSpPr>
        <p:spPr bwMode="auto">
          <a:xfrm>
            <a:off x="5187951" y="5522913"/>
            <a:ext cx="1514475" cy="622300"/>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All patients better informed about choices</a:t>
            </a:r>
            <a:endParaRPr lang="en-GB" sz="2400">
              <a:solidFill>
                <a:schemeClr val="bg1"/>
              </a:solidFill>
            </a:endParaRPr>
          </a:p>
        </p:txBody>
      </p:sp>
      <p:sp>
        <p:nvSpPr>
          <p:cNvPr id="2360350" name="Rectangle 30"/>
          <p:cNvSpPr>
            <a:spLocks noChangeArrowheads="1"/>
          </p:cNvSpPr>
          <p:nvPr/>
        </p:nvSpPr>
        <p:spPr bwMode="auto">
          <a:xfrm>
            <a:off x="3306764" y="4972050"/>
            <a:ext cx="1527175" cy="673100"/>
          </a:xfrm>
          <a:prstGeom prst="rect">
            <a:avLst/>
          </a:prstGeom>
          <a:solidFill>
            <a:srgbClr val="3333CC"/>
          </a:solidFill>
          <a:ln w="9525">
            <a:solidFill>
              <a:srgbClr val="0000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FFFFFF"/>
                </a:solidFill>
              </a:rPr>
              <a:t>Partnership forum initiatives</a:t>
            </a:r>
            <a:endParaRPr lang="en-GB" sz="2400">
              <a:solidFill>
                <a:schemeClr val="bg1"/>
              </a:solidFill>
            </a:endParaRPr>
          </a:p>
        </p:txBody>
      </p:sp>
      <p:sp>
        <p:nvSpPr>
          <p:cNvPr id="2360351" name="Rectangle 31"/>
          <p:cNvSpPr>
            <a:spLocks noChangeArrowheads="1"/>
          </p:cNvSpPr>
          <p:nvPr/>
        </p:nvSpPr>
        <p:spPr bwMode="auto">
          <a:xfrm>
            <a:off x="1566864" y="5168901"/>
            <a:ext cx="1266825" cy="574675"/>
          </a:xfrm>
          <a:prstGeom prst="rect">
            <a:avLst/>
          </a:prstGeom>
          <a:solidFill>
            <a:srgbClr val="CCFFFF"/>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000000"/>
                </a:solidFill>
              </a:rPr>
              <a:t>5. Integrated care pathways</a:t>
            </a:r>
            <a:endParaRPr lang="en-GB" sz="2400">
              <a:solidFill>
                <a:schemeClr val="bg1"/>
              </a:solidFill>
            </a:endParaRPr>
          </a:p>
        </p:txBody>
      </p:sp>
      <p:sp>
        <p:nvSpPr>
          <p:cNvPr id="2360352" name="Rectangle 32"/>
          <p:cNvSpPr>
            <a:spLocks noChangeArrowheads="1"/>
          </p:cNvSpPr>
          <p:nvPr/>
        </p:nvSpPr>
        <p:spPr bwMode="auto">
          <a:xfrm>
            <a:off x="7183438" y="6122989"/>
            <a:ext cx="1751012" cy="693737"/>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pPr algn="l">
              <a:buClr>
                <a:srgbClr val="333399"/>
              </a:buClr>
              <a:buFont typeface="Wingdings" pitchFamily="2" charset="2"/>
              <a:buNone/>
            </a:pPr>
            <a:r>
              <a:rPr lang="en-US" sz="1000" b="1">
                <a:solidFill>
                  <a:srgbClr val="FFFFFF"/>
                </a:solidFill>
              </a:rPr>
              <a:t>Consistent approach to management of cancer &amp; palliative care in all GP practices</a:t>
            </a:r>
            <a:endParaRPr lang="en-GB" sz="2400">
              <a:solidFill>
                <a:schemeClr val="bg1"/>
              </a:solidFill>
            </a:endParaRPr>
          </a:p>
        </p:txBody>
      </p:sp>
      <p:cxnSp>
        <p:nvCxnSpPr>
          <p:cNvPr id="2360353" name="AutoShape 33"/>
          <p:cNvCxnSpPr>
            <a:cxnSpLocks noChangeShapeType="1"/>
            <a:stCxn id="2360333" idx="3"/>
            <a:endCxn id="2360344" idx="1"/>
          </p:cNvCxnSpPr>
          <p:nvPr/>
        </p:nvCxnSpPr>
        <p:spPr bwMode="auto">
          <a:xfrm flipV="1">
            <a:off x="2820988" y="4257676"/>
            <a:ext cx="487362" cy="409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54" name="AutoShape 34"/>
          <p:cNvCxnSpPr>
            <a:cxnSpLocks noChangeShapeType="1"/>
            <a:stCxn id="2360333" idx="3"/>
            <a:endCxn id="2360335" idx="1"/>
          </p:cNvCxnSpPr>
          <p:nvPr/>
        </p:nvCxnSpPr>
        <p:spPr bwMode="auto">
          <a:xfrm flipV="1">
            <a:off x="2820988" y="3211514"/>
            <a:ext cx="488950" cy="14557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55" name="AutoShape 35"/>
          <p:cNvCxnSpPr>
            <a:cxnSpLocks noChangeShapeType="1"/>
            <a:stCxn id="2360332" idx="3"/>
            <a:endCxn id="2360344" idx="1"/>
          </p:cNvCxnSpPr>
          <p:nvPr/>
        </p:nvCxnSpPr>
        <p:spPr bwMode="auto">
          <a:xfrm>
            <a:off x="2819400" y="3952875"/>
            <a:ext cx="488950" cy="304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56" name="AutoShape 36"/>
          <p:cNvCxnSpPr>
            <a:cxnSpLocks noChangeShapeType="1"/>
            <a:stCxn id="2360332" idx="3"/>
            <a:endCxn id="2360335" idx="1"/>
          </p:cNvCxnSpPr>
          <p:nvPr/>
        </p:nvCxnSpPr>
        <p:spPr bwMode="auto">
          <a:xfrm flipV="1">
            <a:off x="2819400" y="3211513"/>
            <a:ext cx="490538" cy="7413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57" name="AutoShape 37"/>
          <p:cNvCxnSpPr>
            <a:cxnSpLocks noChangeShapeType="1"/>
            <a:stCxn id="2360331" idx="3"/>
            <a:endCxn id="2360344" idx="1"/>
          </p:cNvCxnSpPr>
          <p:nvPr/>
        </p:nvCxnSpPr>
        <p:spPr bwMode="auto">
          <a:xfrm>
            <a:off x="2849564" y="3063875"/>
            <a:ext cx="458787" cy="1193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58" name="AutoShape 38"/>
          <p:cNvCxnSpPr>
            <a:cxnSpLocks noChangeShapeType="1"/>
            <a:stCxn id="2360330" idx="3"/>
            <a:endCxn id="2360335" idx="1"/>
          </p:cNvCxnSpPr>
          <p:nvPr/>
        </p:nvCxnSpPr>
        <p:spPr bwMode="auto">
          <a:xfrm>
            <a:off x="2849564" y="2236789"/>
            <a:ext cx="460375" cy="974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59" name="AutoShape 39"/>
          <p:cNvCxnSpPr>
            <a:cxnSpLocks noChangeShapeType="1"/>
            <a:stCxn id="2360330" idx="3"/>
            <a:endCxn id="2360334" idx="1"/>
          </p:cNvCxnSpPr>
          <p:nvPr/>
        </p:nvCxnSpPr>
        <p:spPr bwMode="auto">
          <a:xfrm>
            <a:off x="2849563" y="2236788"/>
            <a:ext cx="487362" cy="301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60" name="AutoShape 40"/>
          <p:cNvCxnSpPr>
            <a:cxnSpLocks noChangeShapeType="1"/>
            <a:stCxn id="2360351" idx="3"/>
            <a:endCxn id="2360335" idx="1"/>
          </p:cNvCxnSpPr>
          <p:nvPr/>
        </p:nvCxnSpPr>
        <p:spPr bwMode="auto">
          <a:xfrm flipV="1">
            <a:off x="2833688" y="3211514"/>
            <a:ext cx="476250" cy="2244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0361" name="Rectangle 41"/>
          <p:cNvSpPr>
            <a:spLocks noChangeArrowheads="1"/>
          </p:cNvSpPr>
          <p:nvPr/>
        </p:nvSpPr>
        <p:spPr bwMode="auto">
          <a:xfrm>
            <a:off x="5191125" y="2409826"/>
            <a:ext cx="1530350" cy="411163"/>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Increased diagnostic capacity</a:t>
            </a:r>
            <a:endParaRPr lang="en-GB" sz="2400">
              <a:solidFill>
                <a:schemeClr val="bg1"/>
              </a:solidFill>
            </a:endParaRPr>
          </a:p>
        </p:txBody>
      </p:sp>
      <p:sp>
        <p:nvSpPr>
          <p:cNvPr id="2360362" name="Rectangle 42"/>
          <p:cNvSpPr>
            <a:spLocks noChangeArrowheads="1"/>
          </p:cNvSpPr>
          <p:nvPr/>
        </p:nvSpPr>
        <p:spPr bwMode="auto">
          <a:xfrm>
            <a:off x="5164138" y="3016251"/>
            <a:ext cx="1530350" cy="665163"/>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Improved primary care engagement in cancer &amp;</a:t>
            </a:r>
            <a:r>
              <a:rPr lang="en-US" sz="1200" b="1">
                <a:solidFill>
                  <a:srgbClr val="000000"/>
                </a:solidFill>
              </a:rPr>
              <a:t> </a:t>
            </a:r>
            <a:r>
              <a:rPr lang="en-US" sz="1000" b="1">
                <a:solidFill>
                  <a:srgbClr val="000000"/>
                </a:solidFill>
              </a:rPr>
              <a:t>palliative care agenda</a:t>
            </a:r>
            <a:endParaRPr lang="en-GB" sz="2400">
              <a:solidFill>
                <a:schemeClr val="bg1"/>
              </a:solidFill>
            </a:endParaRPr>
          </a:p>
        </p:txBody>
      </p:sp>
      <p:sp>
        <p:nvSpPr>
          <p:cNvPr id="2360363" name="Rectangle 43"/>
          <p:cNvSpPr>
            <a:spLocks noChangeArrowheads="1"/>
          </p:cNvSpPr>
          <p:nvPr/>
        </p:nvSpPr>
        <p:spPr bwMode="auto">
          <a:xfrm>
            <a:off x="5176838" y="3797300"/>
            <a:ext cx="1530350" cy="527050"/>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Improved care pathways</a:t>
            </a:r>
            <a:endParaRPr lang="en-GB" sz="2400">
              <a:solidFill>
                <a:schemeClr val="bg1"/>
              </a:solidFill>
            </a:endParaRPr>
          </a:p>
        </p:txBody>
      </p:sp>
      <p:sp>
        <p:nvSpPr>
          <p:cNvPr id="2360364" name="Text Box 44"/>
          <p:cNvSpPr txBox="1">
            <a:spLocks noChangeArrowheads="1"/>
          </p:cNvSpPr>
          <p:nvPr/>
        </p:nvSpPr>
        <p:spPr bwMode="auto">
          <a:xfrm>
            <a:off x="9380538" y="3849688"/>
            <a:ext cx="1027112" cy="666750"/>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lstStyle/>
          <a:p>
            <a:pPr algn="l">
              <a:buClr>
                <a:srgbClr val="333399"/>
              </a:buClr>
              <a:buFont typeface="Wingdings" pitchFamily="2" charset="2"/>
              <a:buNone/>
            </a:pPr>
            <a:r>
              <a:rPr lang="en-GB" sz="1000" b="1">
                <a:solidFill>
                  <a:srgbClr val="FFFFFF"/>
                </a:solidFill>
              </a:rPr>
              <a:t>Reduction of cancer mortality 20% by 2010</a:t>
            </a:r>
            <a:endParaRPr lang="en-GB" sz="2400">
              <a:solidFill>
                <a:schemeClr val="bg1"/>
              </a:solidFill>
            </a:endParaRPr>
          </a:p>
        </p:txBody>
      </p:sp>
      <p:sp>
        <p:nvSpPr>
          <p:cNvPr id="2360365" name="Line 45"/>
          <p:cNvSpPr>
            <a:spLocks noChangeShapeType="1"/>
          </p:cNvSpPr>
          <p:nvPr/>
        </p:nvSpPr>
        <p:spPr bwMode="auto">
          <a:xfrm flipH="1">
            <a:off x="10641014" y="2268539"/>
            <a:ext cx="26987" cy="43068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sp>
        <p:nvSpPr>
          <p:cNvPr id="2360366" name="Line 46"/>
          <p:cNvSpPr>
            <a:spLocks noChangeShapeType="1"/>
          </p:cNvSpPr>
          <p:nvPr/>
        </p:nvSpPr>
        <p:spPr bwMode="auto">
          <a:xfrm flipH="1" flipV="1">
            <a:off x="10509250" y="6537325"/>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sp>
        <p:nvSpPr>
          <p:cNvPr id="2360367" name="Line 47"/>
          <p:cNvSpPr>
            <a:spLocks noChangeShapeType="1"/>
          </p:cNvSpPr>
          <p:nvPr/>
        </p:nvSpPr>
        <p:spPr bwMode="auto">
          <a:xfrm flipH="1">
            <a:off x="10483850" y="2268539"/>
            <a:ext cx="184150" cy="158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sp>
        <p:nvSpPr>
          <p:cNvPr id="2360368" name="Line 48"/>
          <p:cNvSpPr>
            <a:spLocks noChangeShapeType="1"/>
          </p:cNvSpPr>
          <p:nvPr/>
        </p:nvSpPr>
        <p:spPr bwMode="auto">
          <a:xfrm flipH="1" flipV="1">
            <a:off x="10460038" y="3314701"/>
            <a:ext cx="195262" cy="111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sp>
        <p:nvSpPr>
          <p:cNvPr id="2360369" name="Line 49"/>
          <p:cNvSpPr>
            <a:spLocks noChangeShapeType="1"/>
          </p:cNvSpPr>
          <p:nvPr/>
        </p:nvSpPr>
        <p:spPr bwMode="auto">
          <a:xfrm flipH="1">
            <a:off x="10423526" y="5273676"/>
            <a:ext cx="231775" cy="111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sp>
        <p:nvSpPr>
          <p:cNvPr id="2360370" name="Line 50"/>
          <p:cNvSpPr>
            <a:spLocks noChangeShapeType="1"/>
          </p:cNvSpPr>
          <p:nvPr/>
        </p:nvSpPr>
        <p:spPr bwMode="auto">
          <a:xfrm flipH="1">
            <a:off x="10463214" y="6564313"/>
            <a:ext cx="180975" cy="1111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cxnSp>
        <p:nvCxnSpPr>
          <p:cNvPr id="2360371" name="AutoShape 51"/>
          <p:cNvCxnSpPr>
            <a:cxnSpLocks noChangeShapeType="1"/>
            <a:stCxn id="2360350" idx="3"/>
            <a:endCxn id="2360336" idx="1"/>
          </p:cNvCxnSpPr>
          <p:nvPr/>
        </p:nvCxnSpPr>
        <p:spPr bwMode="auto">
          <a:xfrm flipV="1">
            <a:off x="4833938" y="4922838"/>
            <a:ext cx="347662" cy="3857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2" name="AutoShape 52"/>
          <p:cNvCxnSpPr>
            <a:cxnSpLocks noChangeShapeType="1"/>
            <a:stCxn id="2360350" idx="3"/>
            <a:endCxn id="2360363" idx="1"/>
          </p:cNvCxnSpPr>
          <p:nvPr/>
        </p:nvCxnSpPr>
        <p:spPr bwMode="auto">
          <a:xfrm flipV="1">
            <a:off x="4833938" y="4060826"/>
            <a:ext cx="342900" cy="12477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3" name="AutoShape 53"/>
          <p:cNvCxnSpPr>
            <a:cxnSpLocks noChangeShapeType="1"/>
            <a:stCxn id="2360339" idx="3"/>
            <a:endCxn id="2360325" idx="1"/>
          </p:cNvCxnSpPr>
          <p:nvPr/>
        </p:nvCxnSpPr>
        <p:spPr bwMode="auto">
          <a:xfrm>
            <a:off x="8931275" y="4527551"/>
            <a:ext cx="509588" cy="20113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4" name="AutoShape 54"/>
          <p:cNvCxnSpPr>
            <a:cxnSpLocks noChangeShapeType="1"/>
            <a:stCxn id="2360334" idx="3"/>
            <a:endCxn id="2360362" idx="1"/>
          </p:cNvCxnSpPr>
          <p:nvPr/>
        </p:nvCxnSpPr>
        <p:spPr bwMode="auto">
          <a:xfrm>
            <a:off x="4802188" y="2266951"/>
            <a:ext cx="361950" cy="10826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5" name="AutoShape 55"/>
          <p:cNvCxnSpPr>
            <a:cxnSpLocks noChangeShapeType="1"/>
            <a:stCxn id="2360350" idx="3"/>
            <a:endCxn id="2360343" idx="1"/>
          </p:cNvCxnSpPr>
          <p:nvPr/>
        </p:nvCxnSpPr>
        <p:spPr bwMode="auto">
          <a:xfrm>
            <a:off x="4833939" y="5308601"/>
            <a:ext cx="363537" cy="12541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6" name="AutoShape 56"/>
          <p:cNvCxnSpPr>
            <a:cxnSpLocks noChangeShapeType="1"/>
            <a:stCxn id="2360334" idx="3"/>
            <a:endCxn id="2360363" idx="1"/>
          </p:cNvCxnSpPr>
          <p:nvPr/>
        </p:nvCxnSpPr>
        <p:spPr bwMode="auto">
          <a:xfrm>
            <a:off x="4802188" y="2266951"/>
            <a:ext cx="374650" cy="17938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7" name="AutoShape 57"/>
          <p:cNvCxnSpPr>
            <a:cxnSpLocks noChangeShapeType="1"/>
            <a:stCxn id="2360350" idx="3"/>
            <a:endCxn id="2360349" idx="1"/>
          </p:cNvCxnSpPr>
          <p:nvPr/>
        </p:nvCxnSpPr>
        <p:spPr bwMode="auto">
          <a:xfrm>
            <a:off x="4833938" y="5308601"/>
            <a:ext cx="354012" cy="5254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8" name="AutoShape 58"/>
          <p:cNvCxnSpPr>
            <a:cxnSpLocks noChangeShapeType="1"/>
            <a:stCxn id="2360344" idx="3"/>
            <a:endCxn id="2360363" idx="1"/>
          </p:cNvCxnSpPr>
          <p:nvPr/>
        </p:nvCxnSpPr>
        <p:spPr bwMode="auto">
          <a:xfrm flipV="1">
            <a:off x="4811714" y="4060825"/>
            <a:ext cx="365125" cy="1968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79" name="AutoShape 59"/>
          <p:cNvCxnSpPr>
            <a:cxnSpLocks noChangeShapeType="1"/>
            <a:stCxn id="2360344" idx="3"/>
            <a:endCxn id="2360361" idx="1"/>
          </p:cNvCxnSpPr>
          <p:nvPr/>
        </p:nvCxnSpPr>
        <p:spPr bwMode="auto">
          <a:xfrm flipV="1">
            <a:off x="4811713" y="2616201"/>
            <a:ext cx="379412" cy="16414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0" name="AutoShape 60"/>
          <p:cNvCxnSpPr>
            <a:cxnSpLocks noChangeShapeType="1"/>
            <a:stCxn id="2360335" idx="3"/>
            <a:endCxn id="2360349" idx="1"/>
          </p:cNvCxnSpPr>
          <p:nvPr/>
        </p:nvCxnSpPr>
        <p:spPr bwMode="auto">
          <a:xfrm>
            <a:off x="4803776" y="3211513"/>
            <a:ext cx="384175" cy="2622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1" name="AutoShape 61"/>
          <p:cNvCxnSpPr>
            <a:cxnSpLocks noChangeShapeType="1"/>
            <a:stCxn id="2360335" idx="3"/>
            <a:endCxn id="2360362" idx="1"/>
          </p:cNvCxnSpPr>
          <p:nvPr/>
        </p:nvCxnSpPr>
        <p:spPr bwMode="auto">
          <a:xfrm>
            <a:off x="4803776" y="3211513"/>
            <a:ext cx="360363" cy="1381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2" name="AutoShape 62"/>
          <p:cNvCxnSpPr>
            <a:cxnSpLocks noChangeShapeType="1"/>
            <a:stCxn id="2360335" idx="3"/>
            <a:endCxn id="2360361" idx="1"/>
          </p:cNvCxnSpPr>
          <p:nvPr/>
        </p:nvCxnSpPr>
        <p:spPr bwMode="auto">
          <a:xfrm flipV="1">
            <a:off x="4803775" y="2616201"/>
            <a:ext cx="387350" cy="5953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3" name="AutoShape 63"/>
          <p:cNvCxnSpPr>
            <a:cxnSpLocks noChangeShapeType="1"/>
            <a:stCxn id="2360340" idx="3"/>
            <a:endCxn id="2360325" idx="1"/>
          </p:cNvCxnSpPr>
          <p:nvPr/>
        </p:nvCxnSpPr>
        <p:spPr bwMode="auto">
          <a:xfrm>
            <a:off x="8932863" y="5502275"/>
            <a:ext cx="508000" cy="10366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4" name="AutoShape 64"/>
          <p:cNvCxnSpPr>
            <a:cxnSpLocks noChangeShapeType="1"/>
            <a:stCxn id="2360348" idx="3"/>
            <a:endCxn id="2360347" idx="1"/>
          </p:cNvCxnSpPr>
          <p:nvPr/>
        </p:nvCxnSpPr>
        <p:spPr bwMode="auto">
          <a:xfrm>
            <a:off x="8924926" y="3640139"/>
            <a:ext cx="474663" cy="16398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5" name="AutoShape 65"/>
          <p:cNvCxnSpPr>
            <a:cxnSpLocks noChangeShapeType="1"/>
            <a:stCxn id="2360348" idx="3"/>
            <a:endCxn id="2360324" idx="1"/>
          </p:cNvCxnSpPr>
          <p:nvPr/>
        </p:nvCxnSpPr>
        <p:spPr bwMode="auto">
          <a:xfrm flipV="1">
            <a:off x="8924926" y="2239964"/>
            <a:ext cx="542925" cy="1400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6" name="AutoShape 66"/>
          <p:cNvCxnSpPr>
            <a:cxnSpLocks noChangeShapeType="1"/>
            <a:stCxn id="2360345" idx="3"/>
            <a:endCxn id="2360343" idx="1"/>
          </p:cNvCxnSpPr>
          <p:nvPr/>
        </p:nvCxnSpPr>
        <p:spPr bwMode="auto">
          <a:xfrm>
            <a:off x="4852989" y="6323013"/>
            <a:ext cx="344487" cy="2397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7" name="AutoShape 67"/>
          <p:cNvCxnSpPr>
            <a:cxnSpLocks noChangeShapeType="1"/>
            <a:stCxn id="2360345" idx="3"/>
            <a:endCxn id="2360336" idx="1"/>
          </p:cNvCxnSpPr>
          <p:nvPr/>
        </p:nvCxnSpPr>
        <p:spPr bwMode="auto">
          <a:xfrm flipV="1">
            <a:off x="4852988" y="4922839"/>
            <a:ext cx="328612" cy="1400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8" name="AutoShape 68"/>
          <p:cNvCxnSpPr>
            <a:cxnSpLocks noChangeShapeType="1"/>
            <a:endCxn id="2360346" idx="1"/>
          </p:cNvCxnSpPr>
          <p:nvPr/>
        </p:nvCxnSpPr>
        <p:spPr bwMode="auto">
          <a:xfrm flipV="1">
            <a:off x="8926513" y="3230563"/>
            <a:ext cx="506412" cy="3603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89" name="AutoShape 69"/>
          <p:cNvCxnSpPr>
            <a:cxnSpLocks noChangeShapeType="1"/>
            <a:stCxn id="2360339" idx="3"/>
            <a:endCxn id="2360347" idx="1"/>
          </p:cNvCxnSpPr>
          <p:nvPr/>
        </p:nvCxnSpPr>
        <p:spPr bwMode="auto">
          <a:xfrm>
            <a:off x="8931276" y="4527551"/>
            <a:ext cx="468313" cy="7524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0" name="AutoShape 70"/>
          <p:cNvCxnSpPr>
            <a:cxnSpLocks noChangeShapeType="1"/>
            <a:stCxn id="2360343" idx="3"/>
            <a:endCxn id="2360348" idx="1"/>
          </p:cNvCxnSpPr>
          <p:nvPr/>
        </p:nvCxnSpPr>
        <p:spPr bwMode="auto">
          <a:xfrm flipV="1">
            <a:off x="6742113" y="3640139"/>
            <a:ext cx="419100" cy="2922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1" name="AutoShape 71"/>
          <p:cNvCxnSpPr>
            <a:cxnSpLocks noChangeShapeType="1"/>
            <a:stCxn id="2360349" idx="3"/>
            <a:endCxn id="2360339" idx="1"/>
          </p:cNvCxnSpPr>
          <p:nvPr/>
        </p:nvCxnSpPr>
        <p:spPr bwMode="auto">
          <a:xfrm flipV="1">
            <a:off x="6702426" y="4527551"/>
            <a:ext cx="454025" cy="13065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2" name="AutoShape 72"/>
          <p:cNvCxnSpPr>
            <a:cxnSpLocks noChangeShapeType="1"/>
            <a:stCxn id="2360336" idx="3"/>
            <a:endCxn id="2360340" idx="1"/>
          </p:cNvCxnSpPr>
          <p:nvPr/>
        </p:nvCxnSpPr>
        <p:spPr bwMode="auto">
          <a:xfrm>
            <a:off x="6705600" y="4922839"/>
            <a:ext cx="465138" cy="5794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3" name="AutoShape 73"/>
          <p:cNvCxnSpPr>
            <a:cxnSpLocks noChangeShapeType="1"/>
            <a:stCxn id="2360336" idx="3"/>
            <a:endCxn id="2360339" idx="1"/>
          </p:cNvCxnSpPr>
          <p:nvPr/>
        </p:nvCxnSpPr>
        <p:spPr bwMode="auto">
          <a:xfrm flipV="1">
            <a:off x="6705600" y="4527550"/>
            <a:ext cx="450850" cy="3952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4" name="AutoShape 74"/>
          <p:cNvCxnSpPr>
            <a:cxnSpLocks noChangeShapeType="1"/>
            <a:stCxn id="2360363" idx="3"/>
            <a:endCxn id="2360340" idx="1"/>
          </p:cNvCxnSpPr>
          <p:nvPr/>
        </p:nvCxnSpPr>
        <p:spPr bwMode="auto">
          <a:xfrm>
            <a:off x="6707188" y="4060825"/>
            <a:ext cx="463550" cy="14414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5" name="AutoShape 75"/>
          <p:cNvCxnSpPr>
            <a:cxnSpLocks noChangeShapeType="1"/>
            <a:stCxn id="2360362" idx="3"/>
            <a:endCxn id="2360348" idx="1"/>
          </p:cNvCxnSpPr>
          <p:nvPr/>
        </p:nvCxnSpPr>
        <p:spPr bwMode="auto">
          <a:xfrm>
            <a:off x="6694489" y="3349626"/>
            <a:ext cx="466725" cy="2905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6" name="AutoShape 76"/>
          <p:cNvCxnSpPr>
            <a:cxnSpLocks noChangeShapeType="1"/>
            <a:stCxn id="2360363" idx="3"/>
            <a:endCxn id="2360337" idx="1"/>
          </p:cNvCxnSpPr>
          <p:nvPr/>
        </p:nvCxnSpPr>
        <p:spPr bwMode="auto">
          <a:xfrm flipV="1">
            <a:off x="6707188" y="2095501"/>
            <a:ext cx="488950" cy="1965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7" name="AutoShape 77"/>
          <p:cNvCxnSpPr>
            <a:cxnSpLocks noChangeShapeType="1"/>
            <a:stCxn id="2360363" idx="3"/>
            <a:endCxn id="2360338" idx="1"/>
          </p:cNvCxnSpPr>
          <p:nvPr/>
        </p:nvCxnSpPr>
        <p:spPr bwMode="auto">
          <a:xfrm flipV="1">
            <a:off x="6707188" y="2854325"/>
            <a:ext cx="488950" cy="12065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8" name="AutoShape 78"/>
          <p:cNvCxnSpPr>
            <a:cxnSpLocks noChangeShapeType="1"/>
            <a:stCxn id="2360361" idx="3"/>
            <a:endCxn id="2360348" idx="1"/>
          </p:cNvCxnSpPr>
          <p:nvPr/>
        </p:nvCxnSpPr>
        <p:spPr bwMode="auto">
          <a:xfrm>
            <a:off x="6721475" y="2616200"/>
            <a:ext cx="439738" cy="10239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399" name="AutoShape 79"/>
          <p:cNvCxnSpPr>
            <a:cxnSpLocks noChangeShapeType="1"/>
            <a:stCxn id="2360361" idx="3"/>
            <a:endCxn id="2360352" idx="1"/>
          </p:cNvCxnSpPr>
          <p:nvPr/>
        </p:nvCxnSpPr>
        <p:spPr bwMode="auto">
          <a:xfrm>
            <a:off x="6721476" y="2616200"/>
            <a:ext cx="461963" cy="38544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0" name="AutoShape 80"/>
          <p:cNvCxnSpPr>
            <a:cxnSpLocks noChangeShapeType="1"/>
            <a:stCxn id="2360361" idx="3"/>
            <a:endCxn id="2360337" idx="1"/>
          </p:cNvCxnSpPr>
          <p:nvPr/>
        </p:nvCxnSpPr>
        <p:spPr bwMode="auto">
          <a:xfrm flipV="1">
            <a:off x="6721476" y="2095500"/>
            <a:ext cx="474663" cy="520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1" name="AutoShape 81"/>
          <p:cNvCxnSpPr>
            <a:cxnSpLocks noChangeShapeType="1"/>
            <a:stCxn id="2360338" idx="3"/>
            <a:endCxn id="2360347" idx="1"/>
          </p:cNvCxnSpPr>
          <p:nvPr/>
        </p:nvCxnSpPr>
        <p:spPr bwMode="auto">
          <a:xfrm>
            <a:off x="8923338" y="2854325"/>
            <a:ext cx="476250" cy="2425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2" name="AutoShape 82"/>
          <p:cNvCxnSpPr>
            <a:cxnSpLocks noChangeShapeType="1"/>
            <a:endCxn id="2360346" idx="1"/>
          </p:cNvCxnSpPr>
          <p:nvPr/>
        </p:nvCxnSpPr>
        <p:spPr bwMode="auto">
          <a:xfrm>
            <a:off x="8926513" y="2743201"/>
            <a:ext cx="506412" cy="4873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3" name="AutoShape 83"/>
          <p:cNvCxnSpPr>
            <a:cxnSpLocks noChangeShapeType="1"/>
            <a:stCxn id="2360338" idx="3"/>
            <a:endCxn id="2360324" idx="1"/>
          </p:cNvCxnSpPr>
          <p:nvPr/>
        </p:nvCxnSpPr>
        <p:spPr bwMode="auto">
          <a:xfrm flipV="1">
            <a:off x="8923338" y="2239963"/>
            <a:ext cx="544512" cy="6143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4" name="AutoShape 84"/>
          <p:cNvCxnSpPr>
            <a:cxnSpLocks noChangeShapeType="1"/>
            <a:stCxn id="2360337" idx="3"/>
            <a:endCxn id="2360347" idx="1"/>
          </p:cNvCxnSpPr>
          <p:nvPr/>
        </p:nvCxnSpPr>
        <p:spPr bwMode="auto">
          <a:xfrm>
            <a:off x="8928100" y="2095501"/>
            <a:ext cx="471488" cy="3184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5" name="AutoShape 85"/>
          <p:cNvCxnSpPr>
            <a:cxnSpLocks noChangeShapeType="1"/>
            <a:endCxn id="2360346" idx="1"/>
          </p:cNvCxnSpPr>
          <p:nvPr/>
        </p:nvCxnSpPr>
        <p:spPr bwMode="auto">
          <a:xfrm>
            <a:off x="8937625" y="2055813"/>
            <a:ext cx="495300" cy="11747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6" name="AutoShape 86"/>
          <p:cNvCxnSpPr>
            <a:cxnSpLocks noChangeShapeType="1"/>
            <a:stCxn id="2360337" idx="3"/>
            <a:endCxn id="2360324" idx="1"/>
          </p:cNvCxnSpPr>
          <p:nvPr/>
        </p:nvCxnSpPr>
        <p:spPr bwMode="auto">
          <a:xfrm>
            <a:off x="8928100" y="2095501"/>
            <a:ext cx="539750" cy="1444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7" name="AutoShape 87"/>
          <p:cNvCxnSpPr>
            <a:cxnSpLocks noChangeShapeType="1"/>
            <a:stCxn id="2360420" idx="3"/>
            <a:endCxn id="2360338" idx="1"/>
          </p:cNvCxnSpPr>
          <p:nvPr/>
        </p:nvCxnSpPr>
        <p:spPr bwMode="auto">
          <a:xfrm>
            <a:off x="6708776" y="1989139"/>
            <a:ext cx="487363" cy="8651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8" name="AutoShape 88"/>
          <p:cNvCxnSpPr>
            <a:cxnSpLocks noChangeShapeType="1"/>
            <a:endCxn id="2360347" idx="1"/>
          </p:cNvCxnSpPr>
          <p:nvPr/>
        </p:nvCxnSpPr>
        <p:spPr bwMode="auto">
          <a:xfrm flipV="1">
            <a:off x="8943976" y="5280026"/>
            <a:ext cx="455613" cy="10826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09" name="AutoShape 89"/>
          <p:cNvCxnSpPr>
            <a:cxnSpLocks noChangeShapeType="1"/>
            <a:endCxn id="2360346" idx="1"/>
          </p:cNvCxnSpPr>
          <p:nvPr/>
        </p:nvCxnSpPr>
        <p:spPr bwMode="auto">
          <a:xfrm flipV="1">
            <a:off x="8956675" y="3230564"/>
            <a:ext cx="476250" cy="30622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0" name="AutoShape 90"/>
          <p:cNvCxnSpPr>
            <a:cxnSpLocks noChangeShapeType="1"/>
            <a:endCxn id="2360324" idx="1"/>
          </p:cNvCxnSpPr>
          <p:nvPr/>
        </p:nvCxnSpPr>
        <p:spPr bwMode="auto">
          <a:xfrm flipV="1">
            <a:off x="8943976" y="2239963"/>
            <a:ext cx="523875" cy="41084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1" name="AutoShape 91"/>
          <p:cNvCxnSpPr>
            <a:cxnSpLocks noChangeShapeType="1"/>
            <a:stCxn id="2360339" idx="3"/>
            <a:endCxn id="2360364" idx="1"/>
          </p:cNvCxnSpPr>
          <p:nvPr/>
        </p:nvCxnSpPr>
        <p:spPr bwMode="auto">
          <a:xfrm flipV="1">
            <a:off x="8931276" y="4183064"/>
            <a:ext cx="449263" cy="3444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0412" name="Line 92"/>
          <p:cNvSpPr>
            <a:spLocks noChangeShapeType="1"/>
          </p:cNvSpPr>
          <p:nvPr/>
        </p:nvSpPr>
        <p:spPr bwMode="auto">
          <a:xfrm>
            <a:off x="10399713" y="4127500"/>
            <a:ext cx="254000" cy="15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sp>
        <p:nvSpPr>
          <p:cNvPr id="2360413" name="Rectangle 93"/>
          <p:cNvSpPr>
            <a:spLocks noChangeArrowheads="1"/>
          </p:cNvSpPr>
          <p:nvPr/>
        </p:nvSpPr>
        <p:spPr bwMode="auto">
          <a:xfrm>
            <a:off x="1582739" y="5989638"/>
            <a:ext cx="1265237" cy="576262"/>
          </a:xfrm>
          <a:prstGeom prst="rect">
            <a:avLst/>
          </a:prstGeom>
          <a:solidFill>
            <a:srgbClr val="CCFFFF"/>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000000"/>
                </a:solidFill>
              </a:rPr>
              <a:t>6. Estates &amp; facilities modernisation</a:t>
            </a:r>
            <a:endParaRPr lang="en-GB" sz="2400">
              <a:solidFill>
                <a:schemeClr val="bg1"/>
              </a:solidFill>
            </a:endParaRPr>
          </a:p>
        </p:txBody>
      </p:sp>
      <p:cxnSp>
        <p:nvCxnSpPr>
          <p:cNvPr id="2360414" name="AutoShape 94"/>
          <p:cNvCxnSpPr>
            <a:cxnSpLocks noChangeShapeType="1"/>
            <a:stCxn id="2360344" idx="3"/>
            <a:endCxn id="2360343" idx="1"/>
          </p:cNvCxnSpPr>
          <p:nvPr/>
        </p:nvCxnSpPr>
        <p:spPr bwMode="auto">
          <a:xfrm>
            <a:off x="4811713" y="4257675"/>
            <a:ext cx="385762" cy="23050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5" name="AutoShape 95"/>
          <p:cNvCxnSpPr>
            <a:cxnSpLocks noChangeShapeType="1"/>
            <a:stCxn id="2360413" idx="3"/>
            <a:endCxn id="2360344" idx="1"/>
          </p:cNvCxnSpPr>
          <p:nvPr/>
        </p:nvCxnSpPr>
        <p:spPr bwMode="auto">
          <a:xfrm flipV="1">
            <a:off x="2847976" y="4257675"/>
            <a:ext cx="460375" cy="20208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6" name="AutoShape 96"/>
          <p:cNvCxnSpPr>
            <a:cxnSpLocks noChangeShapeType="1"/>
            <a:stCxn id="2360413" idx="3"/>
            <a:endCxn id="2360335" idx="1"/>
          </p:cNvCxnSpPr>
          <p:nvPr/>
        </p:nvCxnSpPr>
        <p:spPr bwMode="auto">
          <a:xfrm flipV="1">
            <a:off x="2847976" y="3211513"/>
            <a:ext cx="461963" cy="30670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7" name="AutoShape 97"/>
          <p:cNvCxnSpPr>
            <a:cxnSpLocks noChangeShapeType="1"/>
            <a:stCxn id="2360335" idx="3"/>
            <a:endCxn id="2360420" idx="1"/>
          </p:cNvCxnSpPr>
          <p:nvPr/>
        </p:nvCxnSpPr>
        <p:spPr bwMode="auto">
          <a:xfrm flipV="1">
            <a:off x="4803776" y="1989139"/>
            <a:ext cx="398463" cy="12223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8" name="AutoShape 98"/>
          <p:cNvCxnSpPr>
            <a:cxnSpLocks noChangeShapeType="1"/>
            <a:stCxn id="2360340" idx="3"/>
            <a:endCxn id="2360347" idx="1"/>
          </p:cNvCxnSpPr>
          <p:nvPr/>
        </p:nvCxnSpPr>
        <p:spPr bwMode="auto">
          <a:xfrm flipV="1">
            <a:off x="8932864" y="5280025"/>
            <a:ext cx="466725" cy="2222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19" name="AutoShape 99"/>
          <p:cNvCxnSpPr>
            <a:cxnSpLocks noChangeShapeType="1"/>
            <a:stCxn id="2360335" idx="3"/>
            <a:endCxn id="2360363" idx="1"/>
          </p:cNvCxnSpPr>
          <p:nvPr/>
        </p:nvCxnSpPr>
        <p:spPr bwMode="auto">
          <a:xfrm>
            <a:off x="4803776" y="3211513"/>
            <a:ext cx="373063" cy="8493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0420" name="Rectangle 100"/>
          <p:cNvSpPr>
            <a:spLocks noChangeArrowheads="1"/>
          </p:cNvSpPr>
          <p:nvPr/>
        </p:nvSpPr>
        <p:spPr bwMode="auto">
          <a:xfrm>
            <a:off x="5202239" y="1725613"/>
            <a:ext cx="1506537" cy="525462"/>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Effective use of capacity</a:t>
            </a:r>
            <a:endParaRPr lang="en-GB" sz="2400">
              <a:solidFill>
                <a:schemeClr val="bg1"/>
              </a:solidFill>
            </a:endParaRPr>
          </a:p>
        </p:txBody>
      </p:sp>
      <p:cxnSp>
        <p:nvCxnSpPr>
          <p:cNvPr id="2360421" name="AutoShape 101"/>
          <p:cNvCxnSpPr>
            <a:cxnSpLocks noChangeShapeType="1"/>
            <a:stCxn id="2360344" idx="3"/>
            <a:endCxn id="2360420" idx="1"/>
          </p:cNvCxnSpPr>
          <p:nvPr/>
        </p:nvCxnSpPr>
        <p:spPr bwMode="auto">
          <a:xfrm flipV="1">
            <a:off x="4811714" y="1989139"/>
            <a:ext cx="390525" cy="22685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2" name="AutoShape 102"/>
          <p:cNvCxnSpPr>
            <a:cxnSpLocks noChangeShapeType="1"/>
            <a:stCxn id="2360420" idx="3"/>
            <a:endCxn id="2360337" idx="1"/>
          </p:cNvCxnSpPr>
          <p:nvPr/>
        </p:nvCxnSpPr>
        <p:spPr bwMode="auto">
          <a:xfrm>
            <a:off x="6708776" y="1989138"/>
            <a:ext cx="487363" cy="1063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3" name="AutoShape 103"/>
          <p:cNvCxnSpPr>
            <a:cxnSpLocks noChangeShapeType="1"/>
            <a:stCxn id="2360420" idx="3"/>
            <a:endCxn id="2360348" idx="1"/>
          </p:cNvCxnSpPr>
          <p:nvPr/>
        </p:nvCxnSpPr>
        <p:spPr bwMode="auto">
          <a:xfrm>
            <a:off x="6708775" y="1989138"/>
            <a:ext cx="452438" cy="16510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4" name="AutoShape 104"/>
          <p:cNvCxnSpPr>
            <a:cxnSpLocks noChangeShapeType="1"/>
            <a:stCxn id="2360362" idx="3"/>
            <a:endCxn id="2360337" idx="1"/>
          </p:cNvCxnSpPr>
          <p:nvPr/>
        </p:nvCxnSpPr>
        <p:spPr bwMode="auto">
          <a:xfrm flipV="1">
            <a:off x="6694488" y="2095501"/>
            <a:ext cx="501650" cy="12541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5" name="AutoShape 105"/>
          <p:cNvCxnSpPr>
            <a:cxnSpLocks noChangeShapeType="1"/>
            <a:stCxn id="2360362" idx="3"/>
            <a:endCxn id="2360352" idx="1"/>
          </p:cNvCxnSpPr>
          <p:nvPr/>
        </p:nvCxnSpPr>
        <p:spPr bwMode="auto">
          <a:xfrm>
            <a:off x="6694488" y="3349626"/>
            <a:ext cx="488950" cy="31210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6" name="AutoShape 106"/>
          <p:cNvCxnSpPr>
            <a:cxnSpLocks noChangeShapeType="1"/>
            <a:endCxn id="2360345" idx="1"/>
          </p:cNvCxnSpPr>
          <p:nvPr/>
        </p:nvCxnSpPr>
        <p:spPr bwMode="auto">
          <a:xfrm>
            <a:off x="2820989" y="5426075"/>
            <a:ext cx="485775" cy="8969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7" name="AutoShape 107"/>
          <p:cNvCxnSpPr>
            <a:cxnSpLocks noChangeShapeType="1"/>
            <a:stCxn id="2360337" idx="3"/>
            <a:endCxn id="2360364" idx="1"/>
          </p:cNvCxnSpPr>
          <p:nvPr/>
        </p:nvCxnSpPr>
        <p:spPr bwMode="auto">
          <a:xfrm>
            <a:off x="8928100" y="2095501"/>
            <a:ext cx="452438" cy="20875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8" name="AutoShape 108"/>
          <p:cNvCxnSpPr>
            <a:cxnSpLocks noChangeShapeType="1"/>
            <a:stCxn id="2360338" idx="3"/>
            <a:endCxn id="2360364" idx="1"/>
          </p:cNvCxnSpPr>
          <p:nvPr/>
        </p:nvCxnSpPr>
        <p:spPr bwMode="auto">
          <a:xfrm>
            <a:off x="8923338" y="2854325"/>
            <a:ext cx="457200" cy="13287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29" name="AutoShape 109"/>
          <p:cNvCxnSpPr>
            <a:cxnSpLocks noChangeShapeType="1"/>
            <a:stCxn id="2360340" idx="3"/>
            <a:endCxn id="2360364" idx="1"/>
          </p:cNvCxnSpPr>
          <p:nvPr/>
        </p:nvCxnSpPr>
        <p:spPr bwMode="auto">
          <a:xfrm flipV="1">
            <a:off x="8932864" y="4183063"/>
            <a:ext cx="447675" cy="13192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0" name="AutoShape 110"/>
          <p:cNvCxnSpPr>
            <a:cxnSpLocks noChangeShapeType="1"/>
            <a:stCxn id="2360352" idx="3"/>
            <a:endCxn id="2360364" idx="1"/>
          </p:cNvCxnSpPr>
          <p:nvPr/>
        </p:nvCxnSpPr>
        <p:spPr bwMode="auto">
          <a:xfrm flipV="1">
            <a:off x="8934450" y="4183064"/>
            <a:ext cx="446088" cy="2287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1" name="AutoShape 111"/>
          <p:cNvCxnSpPr>
            <a:cxnSpLocks noChangeShapeType="1"/>
            <a:stCxn id="2360362" idx="3"/>
            <a:endCxn id="2360338" idx="1"/>
          </p:cNvCxnSpPr>
          <p:nvPr/>
        </p:nvCxnSpPr>
        <p:spPr bwMode="auto">
          <a:xfrm flipV="1">
            <a:off x="6694488" y="2854325"/>
            <a:ext cx="501650" cy="495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2" name="AutoShape 112"/>
          <p:cNvCxnSpPr>
            <a:cxnSpLocks noChangeShapeType="1"/>
            <a:stCxn id="2360363" idx="3"/>
            <a:endCxn id="2360348" idx="1"/>
          </p:cNvCxnSpPr>
          <p:nvPr/>
        </p:nvCxnSpPr>
        <p:spPr bwMode="auto">
          <a:xfrm flipV="1">
            <a:off x="6707189" y="3640139"/>
            <a:ext cx="454025" cy="4206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3" name="AutoShape 113"/>
          <p:cNvCxnSpPr>
            <a:cxnSpLocks noChangeShapeType="1"/>
            <a:stCxn id="2360413" idx="3"/>
            <a:endCxn id="2360350" idx="1"/>
          </p:cNvCxnSpPr>
          <p:nvPr/>
        </p:nvCxnSpPr>
        <p:spPr bwMode="auto">
          <a:xfrm flipV="1">
            <a:off x="2847975" y="5308601"/>
            <a:ext cx="458788" cy="9699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4" name="AutoShape 114"/>
          <p:cNvCxnSpPr>
            <a:cxnSpLocks noChangeShapeType="1"/>
            <a:stCxn id="2360349" idx="3"/>
            <a:endCxn id="2360348" idx="1"/>
          </p:cNvCxnSpPr>
          <p:nvPr/>
        </p:nvCxnSpPr>
        <p:spPr bwMode="auto">
          <a:xfrm flipV="1">
            <a:off x="6702425" y="3640139"/>
            <a:ext cx="458788" cy="21939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5" name="AutoShape 115"/>
          <p:cNvCxnSpPr>
            <a:cxnSpLocks noChangeShapeType="1"/>
            <a:stCxn id="2360343" idx="3"/>
            <a:endCxn id="2360340" idx="1"/>
          </p:cNvCxnSpPr>
          <p:nvPr/>
        </p:nvCxnSpPr>
        <p:spPr bwMode="auto">
          <a:xfrm flipV="1">
            <a:off x="6742114" y="5502275"/>
            <a:ext cx="428625" cy="10604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6" name="AutoShape 116"/>
          <p:cNvCxnSpPr>
            <a:cxnSpLocks noChangeShapeType="1"/>
            <a:stCxn id="2360332" idx="3"/>
            <a:endCxn id="2360334" idx="1"/>
          </p:cNvCxnSpPr>
          <p:nvPr/>
        </p:nvCxnSpPr>
        <p:spPr bwMode="auto">
          <a:xfrm flipV="1">
            <a:off x="2819401" y="2266951"/>
            <a:ext cx="517525" cy="16859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7" name="AutoShape 117"/>
          <p:cNvCxnSpPr>
            <a:cxnSpLocks noChangeShapeType="1"/>
            <a:stCxn id="2360332" idx="3"/>
            <a:endCxn id="2360345" idx="1"/>
          </p:cNvCxnSpPr>
          <p:nvPr/>
        </p:nvCxnSpPr>
        <p:spPr bwMode="auto">
          <a:xfrm>
            <a:off x="2819401" y="3952875"/>
            <a:ext cx="487363" cy="23701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8" name="AutoShape 118"/>
          <p:cNvCxnSpPr>
            <a:cxnSpLocks noChangeShapeType="1"/>
            <a:stCxn id="2360332" idx="3"/>
            <a:endCxn id="2360350" idx="1"/>
          </p:cNvCxnSpPr>
          <p:nvPr/>
        </p:nvCxnSpPr>
        <p:spPr bwMode="auto">
          <a:xfrm>
            <a:off x="2819401" y="3952876"/>
            <a:ext cx="487363" cy="1355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39" name="AutoShape 119"/>
          <p:cNvCxnSpPr>
            <a:cxnSpLocks noChangeShapeType="1"/>
            <a:stCxn id="2360331" idx="3"/>
            <a:endCxn id="2360345" idx="1"/>
          </p:cNvCxnSpPr>
          <p:nvPr/>
        </p:nvCxnSpPr>
        <p:spPr bwMode="auto">
          <a:xfrm>
            <a:off x="2849563" y="3063875"/>
            <a:ext cx="457200" cy="32591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40" name="AutoShape 120"/>
          <p:cNvCxnSpPr>
            <a:cxnSpLocks noChangeShapeType="1"/>
            <a:stCxn id="2360413" idx="3"/>
            <a:endCxn id="2360345" idx="1"/>
          </p:cNvCxnSpPr>
          <p:nvPr/>
        </p:nvCxnSpPr>
        <p:spPr bwMode="auto">
          <a:xfrm>
            <a:off x="2847975" y="6278563"/>
            <a:ext cx="458788" cy="444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41" name="AutoShape 121"/>
          <p:cNvCxnSpPr>
            <a:cxnSpLocks noChangeShapeType="1"/>
            <a:stCxn id="2360351" idx="3"/>
            <a:endCxn id="2360344" idx="1"/>
          </p:cNvCxnSpPr>
          <p:nvPr/>
        </p:nvCxnSpPr>
        <p:spPr bwMode="auto">
          <a:xfrm flipV="1">
            <a:off x="2833688" y="4257676"/>
            <a:ext cx="474662" cy="11985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0442" name="AutoShape 122"/>
          <p:cNvCxnSpPr>
            <a:cxnSpLocks noChangeShapeType="1"/>
            <a:stCxn id="2360351" idx="3"/>
            <a:endCxn id="2360334" idx="1"/>
          </p:cNvCxnSpPr>
          <p:nvPr/>
        </p:nvCxnSpPr>
        <p:spPr bwMode="auto">
          <a:xfrm flipV="1">
            <a:off x="2833689" y="2266950"/>
            <a:ext cx="503237" cy="31892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0443" name="Rectangle 123"/>
          <p:cNvSpPr>
            <a:spLocks noGrp="1" noChangeArrowheads="1"/>
          </p:cNvSpPr>
          <p:nvPr>
            <p:ph type="title"/>
          </p:nvPr>
        </p:nvSpPr>
        <p:spPr>
          <a:xfrm>
            <a:off x="1991543" y="1"/>
            <a:ext cx="10020911" cy="1095375"/>
          </a:xfrm>
          <a:solidFill>
            <a:schemeClr val="bg1"/>
          </a:solidFill>
        </p:spPr>
        <p:txBody>
          <a:bodyPr/>
          <a:lstStyle/>
          <a:p>
            <a:r>
              <a:rPr lang="en-US" sz="2800" dirty="0"/>
              <a:t>Cancer &amp; Palliative Care Integrated Change </a:t>
            </a:r>
            <a:r>
              <a:rPr lang="en-US" sz="2800" dirty="0" err="1"/>
              <a:t>Programme</a:t>
            </a:r>
            <a:r>
              <a:rPr lang="en-US" sz="2800" dirty="0"/>
              <a:t> Benefits Dependency Network</a:t>
            </a:r>
            <a:endParaRPr lang="en-GB" sz="2800" dirty="0"/>
          </a:p>
        </p:txBody>
      </p:sp>
    </p:spTree>
    <p:extLst>
      <p:ext uri="{BB962C8B-B14F-4D97-AF65-F5344CB8AC3E}">
        <p14:creationId xmlns:p14="http://schemas.microsoft.com/office/powerpoint/2010/main" val="408622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370" name="AutoShape 2"/>
          <p:cNvSpPr>
            <a:spLocks noChangeAspect="1" noChangeArrowheads="1"/>
          </p:cNvSpPr>
          <p:nvPr/>
        </p:nvSpPr>
        <p:spPr bwMode="auto">
          <a:xfrm>
            <a:off x="1343472" y="1114424"/>
            <a:ext cx="9797443" cy="57594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62371" name="Rectangle 3"/>
          <p:cNvSpPr>
            <a:spLocks noGrp="1" noChangeArrowheads="1"/>
          </p:cNvSpPr>
          <p:nvPr>
            <p:ph type="title"/>
          </p:nvPr>
        </p:nvSpPr>
        <p:spPr>
          <a:xfrm>
            <a:off x="2018531" y="29369"/>
            <a:ext cx="10126141" cy="1268413"/>
          </a:xfrm>
        </p:spPr>
        <p:txBody>
          <a:bodyPr>
            <a:normAutofit/>
          </a:bodyPr>
          <a:lstStyle/>
          <a:p>
            <a:r>
              <a:rPr lang="en-US" sz="2800" dirty="0"/>
              <a:t>Primary Care Service Improvement</a:t>
            </a:r>
            <a:r>
              <a:rPr lang="en-US" sz="2800" i="1" dirty="0"/>
              <a:t> </a:t>
            </a:r>
            <a:r>
              <a:rPr lang="en-US" sz="2800" dirty="0"/>
              <a:t> Benefits Dependency Network</a:t>
            </a:r>
            <a:endParaRPr lang="en-GB" sz="2800" dirty="0"/>
          </a:p>
        </p:txBody>
      </p:sp>
      <p:sp>
        <p:nvSpPr>
          <p:cNvPr id="2362373" name="Text Box 5"/>
          <p:cNvSpPr txBox="1">
            <a:spLocks noChangeArrowheads="1"/>
          </p:cNvSpPr>
          <p:nvPr/>
        </p:nvSpPr>
        <p:spPr bwMode="auto">
          <a:xfrm>
            <a:off x="9191626" y="1196975"/>
            <a:ext cx="1287463" cy="508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400" b="1">
                <a:solidFill>
                  <a:srgbClr val="000000"/>
                </a:solidFill>
              </a:rPr>
              <a:t>Priority Objectives</a:t>
            </a:r>
            <a:endParaRPr lang="en-GB" sz="2400">
              <a:solidFill>
                <a:schemeClr val="bg1"/>
              </a:solidFill>
            </a:endParaRPr>
          </a:p>
        </p:txBody>
      </p:sp>
      <p:sp>
        <p:nvSpPr>
          <p:cNvPr id="2362374" name="AutoShape 6"/>
          <p:cNvSpPr>
            <a:spLocks noChangeArrowheads="1"/>
          </p:cNvSpPr>
          <p:nvPr/>
        </p:nvSpPr>
        <p:spPr bwMode="auto">
          <a:xfrm>
            <a:off x="9467851" y="1938338"/>
            <a:ext cx="1027113" cy="603250"/>
          </a:xfrm>
          <a:prstGeom prst="homePlate">
            <a:avLst>
              <a:gd name="adj" fmla="val 17428"/>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nchor="ctr"/>
          <a:lstStyle/>
          <a:p>
            <a:pPr algn="l">
              <a:buClr>
                <a:srgbClr val="333399"/>
              </a:buClr>
              <a:buFont typeface="Wingdings" pitchFamily="2" charset="2"/>
              <a:buNone/>
            </a:pPr>
            <a:r>
              <a:rPr lang="en-US" sz="1000" b="1">
                <a:solidFill>
                  <a:srgbClr val="000000"/>
                </a:solidFill>
              </a:rPr>
              <a:t>Improving access &amp; choice</a:t>
            </a:r>
            <a:endParaRPr lang="en-GB" sz="2400">
              <a:solidFill>
                <a:schemeClr val="bg1"/>
              </a:solidFill>
            </a:endParaRPr>
          </a:p>
        </p:txBody>
      </p:sp>
      <p:sp>
        <p:nvSpPr>
          <p:cNvPr id="2362375" name="AutoShape 7"/>
          <p:cNvSpPr>
            <a:spLocks noChangeArrowheads="1"/>
          </p:cNvSpPr>
          <p:nvPr/>
        </p:nvSpPr>
        <p:spPr bwMode="auto">
          <a:xfrm>
            <a:off x="9440863" y="6223001"/>
            <a:ext cx="1027112" cy="631825"/>
          </a:xfrm>
          <a:prstGeom prst="homePlate">
            <a:avLst>
              <a:gd name="adj" fmla="val 16640"/>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nchor="ctr"/>
          <a:lstStyle/>
          <a:p>
            <a:pPr algn="l">
              <a:buClr>
                <a:srgbClr val="333399"/>
              </a:buClr>
              <a:buFont typeface="Wingdings" pitchFamily="2" charset="2"/>
              <a:buNone/>
            </a:pPr>
            <a:r>
              <a:rPr lang="en-US" sz="1000" b="1">
                <a:solidFill>
                  <a:srgbClr val="000000"/>
                </a:solidFill>
              </a:rPr>
              <a:t>Improving prevention &amp;</a:t>
            </a:r>
            <a:r>
              <a:rPr lang="en-US" sz="1200" b="1">
                <a:solidFill>
                  <a:srgbClr val="000000"/>
                </a:solidFill>
              </a:rPr>
              <a:t> </a:t>
            </a:r>
            <a:r>
              <a:rPr lang="en-US" sz="1000" b="1">
                <a:solidFill>
                  <a:srgbClr val="000000"/>
                </a:solidFill>
              </a:rPr>
              <a:t>screening</a:t>
            </a:r>
            <a:endParaRPr lang="en-GB" sz="2400">
              <a:solidFill>
                <a:schemeClr val="bg1"/>
              </a:solidFill>
            </a:endParaRPr>
          </a:p>
        </p:txBody>
      </p:sp>
      <p:sp>
        <p:nvSpPr>
          <p:cNvPr id="2362376" name="Text Box 8"/>
          <p:cNvSpPr txBox="1">
            <a:spLocks noChangeArrowheads="1"/>
          </p:cNvSpPr>
          <p:nvPr/>
        </p:nvSpPr>
        <p:spPr bwMode="auto">
          <a:xfrm>
            <a:off x="1703389" y="1196975"/>
            <a:ext cx="1285875" cy="30003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400" b="1">
                <a:solidFill>
                  <a:srgbClr val="000000"/>
                </a:solidFill>
              </a:rPr>
              <a:t>Enablers</a:t>
            </a:r>
            <a:endParaRPr lang="en-GB" sz="2400">
              <a:solidFill>
                <a:schemeClr val="bg1"/>
              </a:solidFill>
            </a:endParaRPr>
          </a:p>
        </p:txBody>
      </p:sp>
      <p:sp>
        <p:nvSpPr>
          <p:cNvPr id="2362377" name="Text Box 9"/>
          <p:cNvSpPr txBox="1">
            <a:spLocks noChangeArrowheads="1"/>
          </p:cNvSpPr>
          <p:nvPr/>
        </p:nvSpPr>
        <p:spPr bwMode="auto">
          <a:xfrm>
            <a:off x="3432175" y="1268414"/>
            <a:ext cx="1576388" cy="28733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400" b="1">
                <a:solidFill>
                  <a:srgbClr val="000000"/>
                </a:solidFill>
              </a:rPr>
              <a:t>Projects</a:t>
            </a:r>
            <a:endParaRPr lang="en-GB" sz="2400">
              <a:solidFill>
                <a:schemeClr val="bg1"/>
              </a:solidFill>
            </a:endParaRPr>
          </a:p>
        </p:txBody>
      </p:sp>
      <p:sp>
        <p:nvSpPr>
          <p:cNvPr id="2362378" name="Text Box 10"/>
          <p:cNvSpPr txBox="1">
            <a:spLocks noChangeArrowheads="1"/>
          </p:cNvSpPr>
          <p:nvPr/>
        </p:nvSpPr>
        <p:spPr bwMode="auto">
          <a:xfrm>
            <a:off x="5249863" y="1254126"/>
            <a:ext cx="1574800" cy="30162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400" b="1">
                <a:solidFill>
                  <a:srgbClr val="000000"/>
                </a:solidFill>
              </a:rPr>
              <a:t>Outcomes</a:t>
            </a:r>
            <a:endParaRPr lang="en-GB" sz="2400">
              <a:solidFill>
                <a:schemeClr val="bg1"/>
              </a:solidFill>
            </a:endParaRPr>
          </a:p>
        </p:txBody>
      </p:sp>
      <p:sp>
        <p:nvSpPr>
          <p:cNvPr id="2362379" name="Text Box 11"/>
          <p:cNvSpPr txBox="1">
            <a:spLocks noChangeArrowheads="1"/>
          </p:cNvSpPr>
          <p:nvPr/>
        </p:nvSpPr>
        <p:spPr bwMode="auto">
          <a:xfrm>
            <a:off x="7313614" y="1239839"/>
            <a:ext cx="1285875" cy="30162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333399"/>
              </a:buClr>
              <a:buFont typeface="Wingdings" pitchFamily="2" charset="2"/>
              <a:buNone/>
            </a:pPr>
            <a:r>
              <a:rPr lang="en-GB" sz="1400" b="1">
                <a:solidFill>
                  <a:srgbClr val="000000"/>
                </a:solidFill>
              </a:rPr>
              <a:t>Benefits</a:t>
            </a:r>
            <a:endParaRPr lang="en-GB" sz="2400">
              <a:solidFill>
                <a:schemeClr val="bg1"/>
              </a:solidFill>
            </a:endParaRPr>
          </a:p>
        </p:txBody>
      </p:sp>
      <p:sp>
        <p:nvSpPr>
          <p:cNvPr id="2362380" name="Rectangle 12"/>
          <p:cNvSpPr>
            <a:spLocks noChangeArrowheads="1"/>
          </p:cNvSpPr>
          <p:nvPr/>
        </p:nvSpPr>
        <p:spPr bwMode="auto">
          <a:xfrm>
            <a:off x="1524001" y="1943101"/>
            <a:ext cx="1325563" cy="587375"/>
          </a:xfrm>
          <a:prstGeom prst="rect">
            <a:avLst/>
          </a:prstGeom>
          <a:solidFill>
            <a:srgbClr val="CCFFFF"/>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000000"/>
                </a:solidFill>
              </a:rPr>
              <a:t>1. Commissioning &amp; practice based</a:t>
            </a:r>
            <a:r>
              <a:rPr lang="en-GB" sz="1200" b="1">
                <a:solidFill>
                  <a:srgbClr val="000000"/>
                </a:solidFill>
              </a:rPr>
              <a:t> </a:t>
            </a:r>
            <a:r>
              <a:rPr lang="en-GB" sz="1000" b="1">
                <a:solidFill>
                  <a:srgbClr val="000000"/>
                </a:solidFill>
              </a:rPr>
              <a:t>commissioning</a:t>
            </a:r>
            <a:endParaRPr lang="en-GB" sz="2400">
              <a:solidFill>
                <a:schemeClr val="bg1"/>
              </a:solidFill>
            </a:endParaRPr>
          </a:p>
        </p:txBody>
      </p:sp>
      <p:sp>
        <p:nvSpPr>
          <p:cNvPr id="2362381" name="Rectangle 13"/>
          <p:cNvSpPr>
            <a:spLocks noChangeArrowheads="1"/>
          </p:cNvSpPr>
          <p:nvPr/>
        </p:nvSpPr>
        <p:spPr bwMode="auto">
          <a:xfrm>
            <a:off x="1547813" y="2678114"/>
            <a:ext cx="1301750" cy="769937"/>
          </a:xfrm>
          <a:prstGeom prst="rect">
            <a:avLst/>
          </a:prstGeom>
          <a:solidFill>
            <a:srgbClr val="CCFFFF"/>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000000"/>
                </a:solidFill>
              </a:rPr>
              <a:t>2. Modernising information management &amp; technology</a:t>
            </a:r>
            <a:endParaRPr lang="en-GB" sz="2400">
              <a:solidFill>
                <a:schemeClr val="bg1"/>
              </a:solidFill>
            </a:endParaRPr>
          </a:p>
        </p:txBody>
      </p:sp>
      <p:sp>
        <p:nvSpPr>
          <p:cNvPr id="2362382" name="Rectangle 14"/>
          <p:cNvSpPr>
            <a:spLocks noChangeArrowheads="1"/>
          </p:cNvSpPr>
          <p:nvPr/>
        </p:nvSpPr>
        <p:spPr bwMode="auto">
          <a:xfrm>
            <a:off x="1550988" y="3676650"/>
            <a:ext cx="1268412" cy="552450"/>
          </a:xfrm>
          <a:prstGeom prst="rect">
            <a:avLst/>
          </a:prstGeom>
          <a:solidFill>
            <a:srgbClr val="CCFFFF"/>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000000"/>
                </a:solidFill>
              </a:rPr>
              <a:t>3. Workforce modernisation</a:t>
            </a:r>
            <a:endParaRPr lang="en-GB" sz="2400">
              <a:solidFill>
                <a:schemeClr val="bg1"/>
              </a:solidFill>
            </a:endParaRPr>
          </a:p>
        </p:txBody>
      </p:sp>
      <p:sp>
        <p:nvSpPr>
          <p:cNvPr id="2362383" name="Rectangle 15"/>
          <p:cNvSpPr>
            <a:spLocks noChangeArrowheads="1"/>
          </p:cNvSpPr>
          <p:nvPr/>
        </p:nvSpPr>
        <p:spPr bwMode="auto">
          <a:xfrm>
            <a:off x="1552576" y="4414839"/>
            <a:ext cx="1268413" cy="504825"/>
          </a:xfrm>
          <a:prstGeom prst="rect">
            <a:avLst/>
          </a:prstGeom>
          <a:solidFill>
            <a:srgbClr val="CCFFFF"/>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000000"/>
                </a:solidFill>
              </a:rPr>
              <a:t>4. High impact changes</a:t>
            </a:r>
            <a:endParaRPr lang="en-GB" sz="2400">
              <a:solidFill>
                <a:schemeClr val="bg1"/>
              </a:solidFill>
            </a:endParaRPr>
          </a:p>
        </p:txBody>
      </p:sp>
      <p:sp>
        <p:nvSpPr>
          <p:cNvPr id="2362384" name="Rectangle 16"/>
          <p:cNvSpPr>
            <a:spLocks noChangeArrowheads="1"/>
          </p:cNvSpPr>
          <p:nvPr/>
        </p:nvSpPr>
        <p:spPr bwMode="auto">
          <a:xfrm>
            <a:off x="3360738" y="3125789"/>
            <a:ext cx="1465262" cy="650875"/>
          </a:xfrm>
          <a:prstGeom prst="rect">
            <a:avLst/>
          </a:prstGeom>
          <a:solidFill>
            <a:srgbClr val="3333CC"/>
          </a:solidFill>
          <a:ln w="9525">
            <a:solidFill>
              <a:srgbClr val="0000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FFFFFF"/>
                </a:solidFill>
              </a:rPr>
              <a:t>Primary care service improvement initiatives</a:t>
            </a:r>
            <a:endParaRPr lang="en-GB" sz="2400">
              <a:solidFill>
                <a:schemeClr val="bg1"/>
              </a:solidFill>
            </a:endParaRPr>
          </a:p>
        </p:txBody>
      </p:sp>
      <p:sp>
        <p:nvSpPr>
          <p:cNvPr id="2362385" name="Rectangle 17"/>
          <p:cNvSpPr>
            <a:spLocks noChangeArrowheads="1"/>
          </p:cNvSpPr>
          <p:nvPr/>
        </p:nvSpPr>
        <p:spPr bwMode="auto">
          <a:xfrm>
            <a:off x="5181600" y="4500563"/>
            <a:ext cx="1524000" cy="842962"/>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Increased participation in screening, prevention and education</a:t>
            </a:r>
            <a:r>
              <a:rPr lang="en-US" sz="1200" b="1">
                <a:solidFill>
                  <a:srgbClr val="000000"/>
                </a:solidFill>
              </a:rPr>
              <a:t> </a:t>
            </a:r>
            <a:r>
              <a:rPr lang="en-US" sz="1000" b="1">
                <a:solidFill>
                  <a:srgbClr val="000000"/>
                </a:solidFill>
              </a:rPr>
              <a:t>programmes for target population</a:t>
            </a:r>
            <a:endParaRPr lang="en-GB" sz="2400">
              <a:solidFill>
                <a:schemeClr val="bg1"/>
              </a:solidFill>
            </a:endParaRPr>
          </a:p>
        </p:txBody>
      </p:sp>
      <p:sp>
        <p:nvSpPr>
          <p:cNvPr id="2362386" name="Rectangle 18"/>
          <p:cNvSpPr>
            <a:spLocks noChangeArrowheads="1"/>
          </p:cNvSpPr>
          <p:nvPr/>
        </p:nvSpPr>
        <p:spPr bwMode="auto">
          <a:xfrm>
            <a:off x="7196138" y="1874839"/>
            <a:ext cx="1731962" cy="441325"/>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pPr algn="l">
              <a:buClr>
                <a:srgbClr val="333399"/>
              </a:buClr>
              <a:buFont typeface="Wingdings" pitchFamily="2" charset="2"/>
              <a:buNone/>
            </a:pPr>
            <a:r>
              <a:rPr lang="en-US" sz="1000" b="1">
                <a:solidFill>
                  <a:srgbClr val="FFFFFF"/>
                </a:solidFill>
              </a:rPr>
              <a:t>Achievement of key waiting times</a:t>
            </a:r>
            <a:endParaRPr lang="en-GB" sz="2400">
              <a:solidFill>
                <a:schemeClr val="bg1"/>
              </a:solidFill>
            </a:endParaRPr>
          </a:p>
        </p:txBody>
      </p:sp>
      <p:sp>
        <p:nvSpPr>
          <p:cNvPr id="2362387" name="Rectangle 19"/>
          <p:cNvSpPr>
            <a:spLocks noChangeArrowheads="1"/>
          </p:cNvSpPr>
          <p:nvPr/>
        </p:nvSpPr>
        <p:spPr bwMode="auto">
          <a:xfrm>
            <a:off x="7196138" y="2544764"/>
            <a:ext cx="1727200" cy="617537"/>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pPr algn="l">
              <a:buClr>
                <a:srgbClr val="333399"/>
              </a:buClr>
              <a:buFont typeface="Wingdings" pitchFamily="2" charset="2"/>
              <a:buNone/>
            </a:pPr>
            <a:r>
              <a:rPr lang="en-US" sz="1000" b="1">
                <a:solidFill>
                  <a:srgbClr val="FFFFFF"/>
                </a:solidFill>
              </a:rPr>
              <a:t>Increased number of diagnosed cancers referred via the USC route</a:t>
            </a:r>
            <a:endParaRPr lang="en-GB" sz="2400">
              <a:solidFill>
                <a:schemeClr val="bg1"/>
              </a:solidFill>
            </a:endParaRPr>
          </a:p>
        </p:txBody>
      </p:sp>
      <p:sp>
        <p:nvSpPr>
          <p:cNvPr id="2362388" name="Rectangle 20"/>
          <p:cNvSpPr>
            <a:spLocks noChangeArrowheads="1"/>
          </p:cNvSpPr>
          <p:nvPr/>
        </p:nvSpPr>
        <p:spPr bwMode="auto">
          <a:xfrm>
            <a:off x="7156451" y="4164014"/>
            <a:ext cx="1774825" cy="725487"/>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pPr algn="l">
              <a:buClr>
                <a:srgbClr val="333399"/>
              </a:buClr>
              <a:buFont typeface="Wingdings" pitchFamily="2" charset="2"/>
              <a:buNone/>
            </a:pPr>
            <a:r>
              <a:rPr lang="en-US" sz="1000" b="1">
                <a:solidFill>
                  <a:srgbClr val="FFFFFF"/>
                </a:solidFill>
              </a:rPr>
              <a:t>Year on year % reduction in incidence of cancer in identified areas of deprivation</a:t>
            </a:r>
            <a:endParaRPr lang="en-GB" sz="2400">
              <a:solidFill>
                <a:schemeClr val="bg1"/>
              </a:solidFill>
            </a:endParaRPr>
          </a:p>
        </p:txBody>
      </p:sp>
      <p:sp>
        <p:nvSpPr>
          <p:cNvPr id="2362389" name="Rectangle 21"/>
          <p:cNvSpPr>
            <a:spLocks noChangeArrowheads="1"/>
          </p:cNvSpPr>
          <p:nvPr/>
        </p:nvSpPr>
        <p:spPr bwMode="auto">
          <a:xfrm>
            <a:off x="7170739" y="5170489"/>
            <a:ext cx="1762125" cy="663575"/>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pPr algn="l">
              <a:buClr>
                <a:srgbClr val="333399"/>
              </a:buClr>
              <a:buFont typeface="Wingdings" pitchFamily="2" charset="2"/>
              <a:buNone/>
            </a:pPr>
            <a:r>
              <a:rPr lang="en-US" sz="1000" b="1">
                <a:solidFill>
                  <a:srgbClr val="FFFFFF"/>
                </a:solidFill>
              </a:rPr>
              <a:t>Achievement of prevention/ screening targets for specific target population</a:t>
            </a:r>
            <a:endParaRPr lang="en-GB" sz="2400">
              <a:solidFill>
                <a:schemeClr val="bg1"/>
              </a:solidFill>
            </a:endParaRPr>
          </a:p>
        </p:txBody>
      </p:sp>
      <p:sp>
        <p:nvSpPr>
          <p:cNvPr id="2362390" name="Rectangle 22"/>
          <p:cNvSpPr>
            <a:spLocks noChangeArrowheads="1"/>
          </p:cNvSpPr>
          <p:nvPr/>
        </p:nvSpPr>
        <p:spPr bwMode="auto">
          <a:xfrm>
            <a:off x="5197475" y="6235700"/>
            <a:ext cx="1544638" cy="622300"/>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Improved communication along whole care pathway</a:t>
            </a:r>
            <a:endParaRPr lang="en-GB" sz="2400">
              <a:solidFill>
                <a:schemeClr val="bg1"/>
              </a:solidFill>
            </a:endParaRPr>
          </a:p>
        </p:txBody>
      </p:sp>
      <p:sp>
        <p:nvSpPr>
          <p:cNvPr id="2362391" name="AutoShape 23"/>
          <p:cNvSpPr>
            <a:spLocks noChangeArrowheads="1"/>
          </p:cNvSpPr>
          <p:nvPr/>
        </p:nvSpPr>
        <p:spPr bwMode="auto">
          <a:xfrm>
            <a:off x="9432926" y="2868613"/>
            <a:ext cx="1027113" cy="723900"/>
          </a:xfrm>
          <a:prstGeom prst="homePlate">
            <a:avLst>
              <a:gd name="adj" fmla="val 14524"/>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nchor="ctr"/>
          <a:lstStyle/>
          <a:p>
            <a:pPr algn="l">
              <a:buClr>
                <a:srgbClr val="333399"/>
              </a:buClr>
              <a:buFont typeface="Wingdings" pitchFamily="2" charset="2"/>
              <a:buNone/>
            </a:pPr>
            <a:r>
              <a:rPr lang="en-US" sz="1000" b="1">
                <a:solidFill>
                  <a:srgbClr val="000000"/>
                </a:solidFill>
              </a:rPr>
              <a:t>Delivering high quality</a:t>
            </a:r>
            <a:r>
              <a:rPr lang="en-US" sz="1200" b="1">
                <a:solidFill>
                  <a:srgbClr val="000000"/>
                </a:solidFill>
              </a:rPr>
              <a:t> </a:t>
            </a:r>
            <a:r>
              <a:rPr lang="en-US" sz="1000" b="1">
                <a:solidFill>
                  <a:srgbClr val="000000"/>
                </a:solidFill>
              </a:rPr>
              <a:t>managed care</a:t>
            </a:r>
            <a:endParaRPr lang="en-GB" sz="2400">
              <a:solidFill>
                <a:schemeClr val="bg1"/>
              </a:solidFill>
            </a:endParaRPr>
          </a:p>
        </p:txBody>
      </p:sp>
      <p:sp>
        <p:nvSpPr>
          <p:cNvPr id="2362392" name="AutoShape 24"/>
          <p:cNvSpPr>
            <a:spLocks noChangeArrowheads="1"/>
          </p:cNvSpPr>
          <p:nvPr/>
        </p:nvSpPr>
        <p:spPr bwMode="auto">
          <a:xfrm>
            <a:off x="9399588" y="4978400"/>
            <a:ext cx="1027112" cy="603250"/>
          </a:xfrm>
          <a:prstGeom prst="homePlate">
            <a:avLst>
              <a:gd name="adj" fmla="val 17428"/>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9" tIns="45715" rIns="91429" bIns="45715" anchor="ctr"/>
          <a:lstStyle/>
          <a:p>
            <a:pPr algn="l">
              <a:buClr>
                <a:srgbClr val="333399"/>
              </a:buClr>
              <a:buFont typeface="Wingdings" pitchFamily="2" charset="2"/>
              <a:buNone/>
            </a:pPr>
            <a:r>
              <a:rPr lang="en-US" sz="1000" b="1">
                <a:solidFill>
                  <a:srgbClr val="000000"/>
                </a:solidFill>
              </a:rPr>
              <a:t>Improving patient experience</a:t>
            </a:r>
            <a:endParaRPr lang="en-GB" sz="2400">
              <a:solidFill>
                <a:schemeClr val="bg1"/>
              </a:solidFill>
            </a:endParaRPr>
          </a:p>
        </p:txBody>
      </p:sp>
      <p:sp>
        <p:nvSpPr>
          <p:cNvPr id="2362393" name="Rectangle 25"/>
          <p:cNvSpPr>
            <a:spLocks noChangeArrowheads="1"/>
          </p:cNvSpPr>
          <p:nvPr/>
        </p:nvSpPr>
        <p:spPr bwMode="auto">
          <a:xfrm>
            <a:off x="7161213" y="3390901"/>
            <a:ext cx="1763712" cy="498475"/>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pPr algn="l">
              <a:buClr>
                <a:srgbClr val="333399"/>
              </a:buClr>
              <a:buFont typeface="Wingdings" pitchFamily="2" charset="2"/>
              <a:buNone/>
            </a:pPr>
            <a:r>
              <a:rPr lang="en-US" sz="1000" b="1">
                <a:solidFill>
                  <a:srgbClr val="FFFFFF"/>
                </a:solidFill>
              </a:rPr>
              <a:t>Improvement in patient satisfaction</a:t>
            </a:r>
            <a:endParaRPr lang="en-GB" sz="2400">
              <a:solidFill>
                <a:schemeClr val="bg1"/>
              </a:solidFill>
            </a:endParaRPr>
          </a:p>
        </p:txBody>
      </p:sp>
      <p:sp>
        <p:nvSpPr>
          <p:cNvPr id="2362394" name="Rectangle 26"/>
          <p:cNvSpPr>
            <a:spLocks noChangeArrowheads="1"/>
          </p:cNvSpPr>
          <p:nvPr/>
        </p:nvSpPr>
        <p:spPr bwMode="auto">
          <a:xfrm>
            <a:off x="5187951" y="5522913"/>
            <a:ext cx="1514475" cy="595312"/>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All patients better informed about choices</a:t>
            </a:r>
            <a:endParaRPr lang="en-GB" sz="2400">
              <a:solidFill>
                <a:schemeClr val="bg1"/>
              </a:solidFill>
            </a:endParaRPr>
          </a:p>
        </p:txBody>
      </p:sp>
      <p:sp>
        <p:nvSpPr>
          <p:cNvPr id="2362395" name="Rectangle 27"/>
          <p:cNvSpPr>
            <a:spLocks noChangeArrowheads="1"/>
          </p:cNvSpPr>
          <p:nvPr/>
        </p:nvSpPr>
        <p:spPr bwMode="auto">
          <a:xfrm>
            <a:off x="1566864" y="5168901"/>
            <a:ext cx="1266825" cy="574675"/>
          </a:xfrm>
          <a:prstGeom prst="rect">
            <a:avLst/>
          </a:prstGeom>
          <a:solidFill>
            <a:srgbClr val="CCFFFF"/>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000000"/>
                </a:solidFill>
              </a:rPr>
              <a:t>5. Integrated care pathways</a:t>
            </a:r>
            <a:endParaRPr lang="en-GB" sz="2400">
              <a:solidFill>
                <a:schemeClr val="bg1"/>
              </a:solidFill>
            </a:endParaRPr>
          </a:p>
        </p:txBody>
      </p:sp>
      <p:sp>
        <p:nvSpPr>
          <p:cNvPr id="2362396" name="Rectangle 28"/>
          <p:cNvSpPr>
            <a:spLocks noChangeArrowheads="1"/>
          </p:cNvSpPr>
          <p:nvPr/>
        </p:nvSpPr>
        <p:spPr bwMode="auto">
          <a:xfrm>
            <a:off x="7183438" y="6003925"/>
            <a:ext cx="1751012" cy="725488"/>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pPr algn="l">
              <a:buClr>
                <a:srgbClr val="333399"/>
              </a:buClr>
              <a:buFont typeface="Wingdings" pitchFamily="2" charset="2"/>
              <a:buNone/>
            </a:pPr>
            <a:r>
              <a:rPr lang="en-US" sz="1000" b="1">
                <a:solidFill>
                  <a:srgbClr val="FFFFFF"/>
                </a:solidFill>
              </a:rPr>
              <a:t>Consistent approach to management of cancer &amp; palliative care in all GP practices</a:t>
            </a:r>
            <a:endParaRPr lang="en-GB" sz="2400">
              <a:solidFill>
                <a:schemeClr val="bg1"/>
              </a:solidFill>
            </a:endParaRPr>
          </a:p>
        </p:txBody>
      </p:sp>
      <p:cxnSp>
        <p:nvCxnSpPr>
          <p:cNvPr id="2362397" name="AutoShape 29"/>
          <p:cNvCxnSpPr>
            <a:cxnSpLocks noChangeShapeType="1"/>
            <a:stCxn id="2362380" idx="3"/>
            <a:endCxn id="2362384" idx="1"/>
          </p:cNvCxnSpPr>
          <p:nvPr/>
        </p:nvCxnSpPr>
        <p:spPr bwMode="auto">
          <a:xfrm>
            <a:off x="2849564" y="2236789"/>
            <a:ext cx="511175" cy="12144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2398" name="Rectangle 30"/>
          <p:cNvSpPr>
            <a:spLocks noChangeArrowheads="1"/>
          </p:cNvSpPr>
          <p:nvPr/>
        </p:nvSpPr>
        <p:spPr bwMode="auto">
          <a:xfrm>
            <a:off x="5191125" y="2409826"/>
            <a:ext cx="1530350" cy="411163"/>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Increased diagnostic capacity</a:t>
            </a:r>
            <a:endParaRPr lang="en-GB" sz="2400">
              <a:solidFill>
                <a:schemeClr val="bg1"/>
              </a:solidFill>
            </a:endParaRPr>
          </a:p>
        </p:txBody>
      </p:sp>
      <p:sp>
        <p:nvSpPr>
          <p:cNvPr id="2362399" name="Rectangle 31"/>
          <p:cNvSpPr>
            <a:spLocks noChangeArrowheads="1"/>
          </p:cNvSpPr>
          <p:nvPr/>
        </p:nvSpPr>
        <p:spPr bwMode="auto">
          <a:xfrm>
            <a:off x="5164138" y="2986089"/>
            <a:ext cx="1530350" cy="695325"/>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Improved primary care engagement in cancer &amp;</a:t>
            </a:r>
            <a:r>
              <a:rPr lang="en-US" sz="1200" b="1">
                <a:solidFill>
                  <a:srgbClr val="000000"/>
                </a:solidFill>
              </a:rPr>
              <a:t> </a:t>
            </a:r>
            <a:r>
              <a:rPr lang="en-US" sz="1000" b="1">
                <a:solidFill>
                  <a:srgbClr val="000000"/>
                </a:solidFill>
              </a:rPr>
              <a:t>palliative care agenda</a:t>
            </a:r>
            <a:endParaRPr lang="en-GB" sz="2400">
              <a:solidFill>
                <a:schemeClr val="bg1"/>
              </a:solidFill>
            </a:endParaRPr>
          </a:p>
        </p:txBody>
      </p:sp>
      <p:sp>
        <p:nvSpPr>
          <p:cNvPr id="2362400" name="Rectangle 32"/>
          <p:cNvSpPr>
            <a:spLocks noChangeArrowheads="1"/>
          </p:cNvSpPr>
          <p:nvPr/>
        </p:nvSpPr>
        <p:spPr bwMode="auto">
          <a:xfrm>
            <a:off x="5176838" y="3797300"/>
            <a:ext cx="1530350" cy="527050"/>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Improved care pathways</a:t>
            </a:r>
            <a:endParaRPr lang="en-GB" sz="2400">
              <a:solidFill>
                <a:schemeClr val="bg1"/>
              </a:solidFill>
            </a:endParaRPr>
          </a:p>
        </p:txBody>
      </p:sp>
      <p:sp>
        <p:nvSpPr>
          <p:cNvPr id="2362401" name="Text Box 33"/>
          <p:cNvSpPr txBox="1">
            <a:spLocks noChangeArrowheads="1"/>
          </p:cNvSpPr>
          <p:nvPr/>
        </p:nvSpPr>
        <p:spPr bwMode="auto">
          <a:xfrm>
            <a:off x="9380538" y="3849688"/>
            <a:ext cx="1027112" cy="666750"/>
          </a:xfrm>
          <a:prstGeom prst="rect">
            <a:avLst/>
          </a:prstGeom>
          <a:solidFill>
            <a:srgbClr val="0066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lstStyle/>
          <a:p>
            <a:pPr algn="l">
              <a:buClr>
                <a:srgbClr val="333399"/>
              </a:buClr>
              <a:buFont typeface="Wingdings" pitchFamily="2" charset="2"/>
              <a:buNone/>
            </a:pPr>
            <a:r>
              <a:rPr lang="en-GB" sz="1000" b="1">
                <a:solidFill>
                  <a:srgbClr val="FFFFFF"/>
                </a:solidFill>
              </a:rPr>
              <a:t>Reduction of cancer mortality 20% by 2010</a:t>
            </a:r>
            <a:endParaRPr lang="en-GB" sz="2400">
              <a:solidFill>
                <a:schemeClr val="bg1"/>
              </a:solidFill>
            </a:endParaRPr>
          </a:p>
        </p:txBody>
      </p:sp>
      <p:sp>
        <p:nvSpPr>
          <p:cNvPr id="2362402" name="Line 34"/>
          <p:cNvSpPr>
            <a:spLocks noChangeShapeType="1"/>
          </p:cNvSpPr>
          <p:nvPr/>
        </p:nvSpPr>
        <p:spPr bwMode="auto">
          <a:xfrm flipH="1">
            <a:off x="10641014" y="2268539"/>
            <a:ext cx="26987" cy="43068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sp>
        <p:nvSpPr>
          <p:cNvPr id="2362403" name="Line 35"/>
          <p:cNvSpPr>
            <a:spLocks noChangeShapeType="1"/>
          </p:cNvSpPr>
          <p:nvPr/>
        </p:nvSpPr>
        <p:spPr bwMode="auto">
          <a:xfrm flipH="1" flipV="1">
            <a:off x="10509250" y="6537325"/>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sp>
        <p:nvSpPr>
          <p:cNvPr id="2362404" name="Line 36"/>
          <p:cNvSpPr>
            <a:spLocks noChangeShapeType="1"/>
          </p:cNvSpPr>
          <p:nvPr/>
        </p:nvSpPr>
        <p:spPr bwMode="auto">
          <a:xfrm flipH="1">
            <a:off x="10483850" y="2268538"/>
            <a:ext cx="1841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sp>
        <p:nvSpPr>
          <p:cNvPr id="2362405" name="Line 37"/>
          <p:cNvSpPr>
            <a:spLocks noChangeShapeType="1"/>
          </p:cNvSpPr>
          <p:nvPr/>
        </p:nvSpPr>
        <p:spPr bwMode="auto">
          <a:xfrm flipH="1" flipV="1">
            <a:off x="10460038" y="3314701"/>
            <a:ext cx="195262" cy="111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sp>
        <p:nvSpPr>
          <p:cNvPr id="2362406" name="Line 38"/>
          <p:cNvSpPr>
            <a:spLocks noChangeShapeType="1"/>
          </p:cNvSpPr>
          <p:nvPr/>
        </p:nvSpPr>
        <p:spPr bwMode="auto">
          <a:xfrm flipH="1">
            <a:off x="10423526" y="5273676"/>
            <a:ext cx="231775" cy="111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sp>
        <p:nvSpPr>
          <p:cNvPr id="2362407" name="Line 39"/>
          <p:cNvSpPr>
            <a:spLocks noChangeShapeType="1"/>
          </p:cNvSpPr>
          <p:nvPr/>
        </p:nvSpPr>
        <p:spPr bwMode="auto">
          <a:xfrm flipH="1">
            <a:off x="10463214" y="6564313"/>
            <a:ext cx="180975" cy="1111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cxnSp>
        <p:nvCxnSpPr>
          <p:cNvPr id="2362408" name="AutoShape 40"/>
          <p:cNvCxnSpPr>
            <a:cxnSpLocks noChangeShapeType="1"/>
            <a:stCxn id="2362384" idx="3"/>
            <a:endCxn id="2362412" idx="1"/>
          </p:cNvCxnSpPr>
          <p:nvPr/>
        </p:nvCxnSpPr>
        <p:spPr bwMode="auto">
          <a:xfrm flipV="1">
            <a:off x="4826000" y="1989139"/>
            <a:ext cx="376238" cy="14620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09" name="AutoShape 41"/>
          <p:cNvCxnSpPr>
            <a:cxnSpLocks noChangeShapeType="1"/>
            <a:stCxn id="2362384" idx="3"/>
            <a:endCxn id="2362398" idx="1"/>
          </p:cNvCxnSpPr>
          <p:nvPr/>
        </p:nvCxnSpPr>
        <p:spPr bwMode="auto">
          <a:xfrm flipV="1">
            <a:off x="4826001" y="2616201"/>
            <a:ext cx="365125" cy="8350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2410" name="Line 42"/>
          <p:cNvSpPr>
            <a:spLocks noChangeShapeType="1"/>
          </p:cNvSpPr>
          <p:nvPr/>
        </p:nvSpPr>
        <p:spPr bwMode="auto">
          <a:xfrm>
            <a:off x="10399713" y="4127500"/>
            <a:ext cx="254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lstStyle/>
          <a:p>
            <a:endParaRPr lang="en-GB"/>
          </a:p>
        </p:txBody>
      </p:sp>
      <p:sp>
        <p:nvSpPr>
          <p:cNvPr id="2362411" name="Rectangle 43"/>
          <p:cNvSpPr>
            <a:spLocks noChangeArrowheads="1"/>
          </p:cNvSpPr>
          <p:nvPr/>
        </p:nvSpPr>
        <p:spPr bwMode="auto">
          <a:xfrm>
            <a:off x="1582739" y="5989638"/>
            <a:ext cx="1265237" cy="576262"/>
          </a:xfrm>
          <a:prstGeom prst="rect">
            <a:avLst/>
          </a:prstGeom>
          <a:solidFill>
            <a:srgbClr val="CCFFFF"/>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000000"/>
                </a:solidFill>
              </a:rPr>
              <a:t>6. Estates &amp; facilities modernisation</a:t>
            </a:r>
            <a:endParaRPr lang="en-GB" sz="2400">
              <a:solidFill>
                <a:schemeClr val="bg1"/>
              </a:solidFill>
            </a:endParaRPr>
          </a:p>
        </p:txBody>
      </p:sp>
      <p:sp>
        <p:nvSpPr>
          <p:cNvPr id="2362412" name="Rectangle 44"/>
          <p:cNvSpPr>
            <a:spLocks noChangeArrowheads="1"/>
          </p:cNvSpPr>
          <p:nvPr/>
        </p:nvSpPr>
        <p:spPr bwMode="auto">
          <a:xfrm>
            <a:off x="5202239" y="1725613"/>
            <a:ext cx="1506537" cy="525462"/>
          </a:xfrm>
          <a:prstGeom prst="rect">
            <a:avLst/>
          </a:prstGeom>
          <a:solidFill>
            <a:srgbClr val="99FF99"/>
          </a:solidFill>
          <a:ln w="9525">
            <a:solidFill>
              <a:srgbClr val="006666"/>
            </a:solidFill>
            <a:miter lim="800000"/>
            <a:headEnd/>
            <a:tailEnd/>
          </a:ln>
        </p:spPr>
        <p:txBody>
          <a:bodyPr lIns="36000" tIns="36000" rIns="36000" bIns="36000" anchor="ctr"/>
          <a:lstStyle/>
          <a:p>
            <a:pPr algn="l">
              <a:buClr>
                <a:srgbClr val="333399"/>
              </a:buClr>
              <a:buFont typeface="Wingdings" pitchFamily="2" charset="2"/>
              <a:buNone/>
            </a:pPr>
            <a:r>
              <a:rPr lang="en-US" sz="1000" b="1">
                <a:solidFill>
                  <a:srgbClr val="000000"/>
                </a:solidFill>
              </a:rPr>
              <a:t>Effective use of capacity</a:t>
            </a:r>
            <a:endParaRPr lang="en-GB" sz="2400">
              <a:solidFill>
                <a:schemeClr val="bg1"/>
              </a:solidFill>
            </a:endParaRPr>
          </a:p>
        </p:txBody>
      </p:sp>
      <p:cxnSp>
        <p:nvCxnSpPr>
          <p:cNvPr id="2362413" name="AutoShape 45"/>
          <p:cNvCxnSpPr>
            <a:cxnSpLocks noChangeShapeType="1"/>
            <a:stCxn id="2362399" idx="3"/>
            <a:endCxn id="2362386" idx="1"/>
          </p:cNvCxnSpPr>
          <p:nvPr/>
        </p:nvCxnSpPr>
        <p:spPr bwMode="auto">
          <a:xfrm flipV="1">
            <a:off x="6694488" y="2095500"/>
            <a:ext cx="501650" cy="12382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14" name="AutoShape 46"/>
          <p:cNvCxnSpPr>
            <a:cxnSpLocks noChangeShapeType="1"/>
            <a:stCxn id="2362384" idx="3"/>
            <a:endCxn id="2362399" idx="1"/>
          </p:cNvCxnSpPr>
          <p:nvPr/>
        </p:nvCxnSpPr>
        <p:spPr bwMode="auto">
          <a:xfrm flipV="1">
            <a:off x="4826000" y="3333751"/>
            <a:ext cx="338138" cy="1174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15" name="AutoShape 47"/>
          <p:cNvCxnSpPr>
            <a:cxnSpLocks noChangeShapeType="1"/>
            <a:stCxn id="2362383" idx="3"/>
            <a:endCxn id="2362384" idx="1"/>
          </p:cNvCxnSpPr>
          <p:nvPr/>
        </p:nvCxnSpPr>
        <p:spPr bwMode="auto">
          <a:xfrm flipV="1">
            <a:off x="2820988" y="3451226"/>
            <a:ext cx="539750" cy="12160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16" name="AutoShape 48"/>
          <p:cNvCxnSpPr>
            <a:cxnSpLocks noChangeShapeType="1"/>
            <a:stCxn id="2362411" idx="3"/>
            <a:endCxn id="2362384" idx="1"/>
          </p:cNvCxnSpPr>
          <p:nvPr/>
        </p:nvCxnSpPr>
        <p:spPr bwMode="auto">
          <a:xfrm flipV="1">
            <a:off x="2847976" y="3451225"/>
            <a:ext cx="512763" cy="28273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17" name="AutoShape 49"/>
          <p:cNvCxnSpPr>
            <a:cxnSpLocks noChangeShapeType="1"/>
            <a:stCxn id="2362395" idx="3"/>
            <a:endCxn id="2362384" idx="1"/>
          </p:cNvCxnSpPr>
          <p:nvPr/>
        </p:nvCxnSpPr>
        <p:spPr bwMode="auto">
          <a:xfrm flipV="1">
            <a:off x="2833688" y="3451226"/>
            <a:ext cx="527050" cy="20050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18" name="AutoShape 50"/>
          <p:cNvCxnSpPr>
            <a:cxnSpLocks noChangeShapeType="1"/>
            <a:stCxn id="2362382" idx="3"/>
            <a:endCxn id="2362384" idx="1"/>
          </p:cNvCxnSpPr>
          <p:nvPr/>
        </p:nvCxnSpPr>
        <p:spPr bwMode="auto">
          <a:xfrm flipV="1">
            <a:off x="2819400" y="3451225"/>
            <a:ext cx="541338" cy="5016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19" name="AutoShape 51"/>
          <p:cNvCxnSpPr>
            <a:cxnSpLocks noChangeShapeType="1"/>
            <a:stCxn id="2362384" idx="3"/>
            <a:endCxn id="2362400" idx="1"/>
          </p:cNvCxnSpPr>
          <p:nvPr/>
        </p:nvCxnSpPr>
        <p:spPr bwMode="auto">
          <a:xfrm>
            <a:off x="4826000" y="3451225"/>
            <a:ext cx="350838" cy="609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0" name="AutoShape 52"/>
          <p:cNvCxnSpPr>
            <a:cxnSpLocks noChangeShapeType="1"/>
            <a:stCxn id="2362398" idx="3"/>
            <a:endCxn id="2362396" idx="1"/>
          </p:cNvCxnSpPr>
          <p:nvPr/>
        </p:nvCxnSpPr>
        <p:spPr bwMode="auto">
          <a:xfrm>
            <a:off x="6721476" y="2616201"/>
            <a:ext cx="461963" cy="37496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1" name="AutoShape 53"/>
          <p:cNvCxnSpPr>
            <a:cxnSpLocks noChangeShapeType="1"/>
            <a:stCxn id="2362398" idx="3"/>
            <a:endCxn id="2362393" idx="1"/>
          </p:cNvCxnSpPr>
          <p:nvPr/>
        </p:nvCxnSpPr>
        <p:spPr bwMode="auto">
          <a:xfrm>
            <a:off x="6721475" y="2616201"/>
            <a:ext cx="439738" cy="1025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2" name="AutoShape 54"/>
          <p:cNvCxnSpPr>
            <a:cxnSpLocks noChangeShapeType="1"/>
            <a:stCxn id="2362384" idx="3"/>
            <a:endCxn id="2362394" idx="1"/>
          </p:cNvCxnSpPr>
          <p:nvPr/>
        </p:nvCxnSpPr>
        <p:spPr bwMode="auto">
          <a:xfrm>
            <a:off x="4826000" y="3451225"/>
            <a:ext cx="361950" cy="23701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3" name="AutoShape 55"/>
          <p:cNvCxnSpPr>
            <a:cxnSpLocks noChangeShapeType="1"/>
            <a:stCxn id="2362398" idx="3"/>
            <a:endCxn id="2362386" idx="1"/>
          </p:cNvCxnSpPr>
          <p:nvPr/>
        </p:nvCxnSpPr>
        <p:spPr bwMode="auto">
          <a:xfrm flipV="1">
            <a:off x="6721476" y="2095500"/>
            <a:ext cx="474663" cy="520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4" name="AutoShape 56"/>
          <p:cNvCxnSpPr>
            <a:cxnSpLocks noChangeShapeType="1"/>
            <a:stCxn id="2362412" idx="3"/>
            <a:endCxn id="2362393" idx="1"/>
          </p:cNvCxnSpPr>
          <p:nvPr/>
        </p:nvCxnSpPr>
        <p:spPr bwMode="auto">
          <a:xfrm>
            <a:off x="6708775" y="1989139"/>
            <a:ext cx="452438" cy="16525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5" name="AutoShape 57"/>
          <p:cNvCxnSpPr>
            <a:cxnSpLocks noChangeShapeType="1"/>
            <a:stCxn id="2362412" idx="3"/>
            <a:endCxn id="2362387" idx="1"/>
          </p:cNvCxnSpPr>
          <p:nvPr/>
        </p:nvCxnSpPr>
        <p:spPr bwMode="auto">
          <a:xfrm>
            <a:off x="6708776" y="1989139"/>
            <a:ext cx="487363" cy="8651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6" name="AutoShape 58"/>
          <p:cNvCxnSpPr>
            <a:cxnSpLocks noChangeShapeType="1"/>
            <a:stCxn id="2362412" idx="3"/>
            <a:endCxn id="2362386" idx="1"/>
          </p:cNvCxnSpPr>
          <p:nvPr/>
        </p:nvCxnSpPr>
        <p:spPr bwMode="auto">
          <a:xfrm>
            <a:off x="6708776" y="1989138"/>
            <a:ext cx="487363" cy="1063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7" name="AutoShape 59"/>
          <p:cNvCxnSpPr>
            <a:cxnSpLocks noChangeShapeType="1"/>
            <a:stCxn id="2362393" idx="3"/>
            <a:endCxn id="2362374" idx="1"/>
          </p:cNvCxnSpPr>
          <p:nvPr/>
        </p:nvCxnSpPr>
        <p:spPr bwMode="auto">
          <a:xfrm flipV="1">
            <a:off x="8924926" y="2239963"/>
            <a:ext cx="542925" cy="14017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8" name="AutoShape 60"/>
          <p:cNvCxnSpPr>
            <a:cxnSpLocks noChangeShapeType="1"/>
            <a:stCxn id="2362387" idx="3"/>
            <a:endCxn id="2362401" idx="1"/>
          </p:cNvCxnSpPr>
          <p:nvPr/>
        </p:nvCxnSpPr>
        <p:spPr bwMode="auto">
          <a:xfrm>
            <a:off x="8923338" y="2854325"/>
            <a:ext cx="457200" cy="13287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29" name="AutoShape 61"/>
          <p:cNvCxnSpPr>
            <a:cxnSpLocks noChangeShapeType="1"/>
            <a:stCxn id="2362386" idx="3"/>
            <a:endCxn id="2362401" idx="1"/>
          </p:cNvCxnSpPr>
          <p:nvPr/>
        </p:nvCxnSpPr>
        <p:spPr bwMode="auto">
          <a:xfrm>
            <a:off x="8928100" y="2095501"/>
            <a:ext cx="452438" cy="20875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0" name="AutoShape 62"/>
          <p:cNvCxnSpPr>
            <a:cxnSpLocks noChangeShapeType="1"/>
            <a:stCxn id="2362399" idx="3"/>
            <a:endCxn id="2362396" idx="1"/>
          </p:cNvCxnSpPr>
          <p:nvPr/>
        </p:nvCxnSpPr>
        <p:spPr bwMode="auto">
          <a:xfrm>
            <a:off x="6694488" y="3333751"/>
            <a:ext cx="488950" cy="30321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1" name="AutoShape 63"/>
          <p:cNvCxnSpPr>
            <a:cxnSpLocks noChangeShapeType="1"/>
            <a:stCxn id="2362399" idx="3"/>
            <a:endCxn id="2362393" idx="1"/>
          </p:cNvCxnSpPr>
          <p:nvPr/>
        </p:nvCxnSpPr>
        <p:spPr bwMode="auto">
          <a:xfrm>
            <a:off x="6694489" y="3333751"/>
            <a:ext cx="466725" cy="307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2" name="AutoShape 64"/>
          <p:cNvCxnSpPr>
            <a:cxnSpLocks noChangeShapeType="1"/>
            <a:stCxn id="2362399" idx="3"/>
            <a:endCxn id="2362387" idx="1"/>
          </p:cNvCxnSpPr>
          <p:nvPr/>
        </p:nvCxnSpPr>
        <p:spPr bwMode="auto">
          <a:xfrm flipV="1">
            <a:off x="6694488" y="2854326"/>
            <a:ext cx="501650" cy="4794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3" name="AutoShape 65"/>
          <p:cNvCxnSpPr>
            <a:cxnSpLocks noChangeShapeType="1"/>
            <a:stCxn id="2362386" idx="3"/>
            <a:endCxn id="2362392" idx="1"/>
          </p:cNvCxnSpPr>
          <p:nvPr/>
        </p:nvCxnSpPr>
        <p:spPr bwMode="auto">
          <a:xfrm>
            <a:off x="8928100" y="2095501"/>
            <a:ext cx="471488" cy="3184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4" name="AutoShape 66"/>
          <p:cNvCxnSpPr>
            <a:cxnSpLocks noChangeShapeType="1"/>
            <a:stCxn id="2362386" idx="3"/>
            <a:endCxn id="2362391" idx="1"/>
          </p:cNvCxnSpPr>
          <p:nvPr/>
        </p:nvCxnSpPr>
        <p:spPr bwMode="auto">
          <a:xfrm>
            <a:off x="8928101" y="2095500"/>
            <a:ext cx="504825" cy="11366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5" name="AutoShape 67"/>
          <p:cNvCxnSpPr>
            <a:cxnSpLocks noChangeShapeType="1"/>
            <a:stCxn id="2362386" idx="3"/>
            <a:endCxn id="2362374" idx="1"/>
          </p:cNvCxnSpPr>
          <p:nvPr/>
        </p:nvCxnSpPr>
        <p:spPr bwMode="auto">
          <a:xfrm>
            <a:off x="8928100" y="2095501"/>
            <a:ext cx="539750" cy="1444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6" name="AutoShape 68"/>
          <p:cNvCxnSpPr>
            <a:cxnSpLocks noChangeShapeType="1"/>
            <a:stCxn id="2362396" idx="3"/>
            <a:endCxn id="2362401" idx="1"/>
          </p:cNvCxnSpPr>
          <p:nvPr/>
        </p:nvCxnSpPr>
        <p:spPr bwMode="auto">
          <a:xfrm flipV="1">
            <a:off x="8934450" y="4183063"/>
            <a:ext cx="446088" cy="21828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7" name="AutoShape 69"/>
          <p:cNvCxnSpPr>
            <a:cxnSpLocks noChangeShapeType="1"/>
            <a:stCxn id="2362393" idx="3"/>
            <a:endCxn id="2362401" idx="1"/>
          </p:cNvCxnSpPr>
          <p:nvPr/>
        </p:nvCxnSpPr>
        <p:spPr bwMode="auto">
          <a:xfrm>
            <a:off x="8924926" y="3641725"/>
            <a:ext cx="455613" cy="5413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8" name="AutoShape 70"/>
          <p:cNvCxnSpPr>
            <a:cxnSpLocks noChangeShapeType="1"/>
            <a:stCxn id="2362387" idx="3"/>
            <a:endCxn id="2362392" idx="1"/>
          </p:cNvCxnSpPr>
          <p:nvPr/>
        </p:nvCxnSpPr>
        <p:spPr bwMode="auto">
          <a:xfrm>
            <a:off x="8923338" y="2854325"/>
            <a:ext cx="476250" cy="24257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39" name="AutoShape 71"/>
          <p:cNvCxnSpPr>
            <a:cxnSpLocks noChangeShapeType="1"/>
            <a:stCxn id="2362387" idx="3"/>
            <a:endCxn id="2362391" idx="1"/>
          </p:cNvCxnSpPr>
          <p:nvPr/>
        </p:nvCxnSpPr>
        <p:spPr bwMode="auto">
          <a:xfrm>
            <a:off x="8923339" y="2854326"/>
            <a:ext cx="509587" cy="3778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0" name="AutoShape 72"/>
          <p:cNvCxnSpPr>
            <a:cxnSpLocks noChangeShapeType="1"/>
            <a:stCxn id="2362387" idx="3"/>
            <a:endCxn id="2362374" idx="1"/>
          </p:cNvCxnSpPr>
          <p:nvPr/>
        </p:nvCxnSpPr>
        <p:spPr bwMode="auto">
          <a:xfrm flipV="1">
            <a:off x="8923338" y="2239963"/>
            <a:ext cx="544512" cy="6143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1" name="AutoShape 73"/>
          <p:cNvCxnSpPr>
            <a:cxnSpLocks noChangeShapeType="1"/>
            <a:stCxn id="2362396" idx="3"/>
            <a:endCxn id="2362391" idx="1"/>
          </p:cNvCxnSpPr>
          <p:nvPr/>
        </p:nvCxnSpPr>
        <p:spPr bwMode="auto">
          <a:xfrm flipV="1">
            <a:off x="8934451" y="3232151"/>
            <a:ext cx="498475" cy="3133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2" name="AutoShape 74"/>
          <p:cNvCxnSpPr>
            <a:cxnSpLocks noChangeShapeType="1"/>
            <a:endCxn id="2362374" idx="1"/>
          </p:cNvCxnSpPr>
          <p:nvPr/>
        </p:nvCxnSpPr>
        <p:spPr bwMode="auto">
          <a:xfrm flipV="1">
            <a:off x="8943976" y="2239963"/>
            <a:ext cx="523875" cy="41513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3" name="AutoShape 75"/>
          <p:cNvCxnSpPr>
            <a:cxnSpLocks noChangeShapeType="1"/>
            <a:stCxn id="2362393" idx="3"/>
            <a:endCxn id="2362392" idx="1"/>
          </p:cNvCxnSpPr>
          <p:nvPr/>
        </p:nvCxnSpPr>
        <p:spPr bwMode="auto">
          <a:xfrm>
            <a:off x="8924926" y="3641725"/>
            <a:ext cx="474663" cy="1638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4" name="AutoShape 76"/>
          <p:cNvCxnSpPr>
            <a:cxnSpLocks noChangeShapeType="1"/>
            <a:stCxn id="2362393" idx="3"/>
            <a:endCxn id="2362391" idx="1"/>
          </p:cNvCxnSpPr>
          <p:nvPr/>
        </p:nvCxnSpPr>
        <p:spPr bwMode="auto">
          <a:xfrm flipV="1">
            <a:off x="8924925" y="3232151"/>
            <a:ext cx="508000" cy="409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5" name="AutoShape 77"/>
          <p:cNvCxnSpPr>
            <a:cxnSpLocks noChangeShapeType="1"/>
            <a:stCxn id="2362396" idx="3"/>
            <a:endCxn id="2362392" idx="1"/>
          </p:cNvCxnSpPr>
          <p:nvPr/>
        </p:nvCxnSpPr>
        <p:spPr bwMode="auto">
          <a:xfrm flipV="1">
            <a:off x="8934450" y="5280025"/>
            <a:ext cx="465138" cy="10858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6" name="AutoShape 78"/>
          <p:cNvCxnSpPr>
            <a:cxnSpLocks noChangeShapeType="1"/>
            <a:stCxn id="2362394" idx="3"/>
            <a:endCxn id="2362393" idx="1"/>
          </p:cNvCxnSpPr>
          <p:nvPr/>
        </p:nvCxnSpPr>
        <p:spPr bwMode="auto">
          <a:xfrm flipV="1">
            <a:off x="6702425" y="3641725"/>
            <a:ext cx="458788" cy="21796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62447" name="AutoShape 79"/>
          <p:cNvCxnSpPr>
            <a:cxnSpLocks noChangeShapeType="1"/>
            <a:stCxn id="2362400" idx="3"/>
            <a:endCxn id="2362393" idx="1"/>
          </p:cNvCxnSpPr>
          <p:nvPr/>
        </p:nvCxnSpPr>
        <p:spPr bwMode="auto">
          <a:xfrm flipV="1">
            <a:off x="6707189" y="3641725"/>
            <a:ext cx="454025" cy="4191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62448" name="Rectangle 80"/>
          <p:cNvSpPr>
            <a:spLocks noChangeArrowheads="1"/>
          </p:cNvSpPr>
          <p:nvPr/>
        </p:nvSpPr>
        <p:spPr bwMode="auto">
          <a:xfrm>
            <a:off x="3421064" y="3836988"/>
            <a:ext cx="1309687" cy="2195512"/>
          </a:xfrm>
          <a:prstGeom prst="rect">
            <a:avLst/>
          </a:prstGeom>
          <a:solidFill>
            <a:srgbClr val="6699FF"/>
          </a:solidFill>
          <a:ln w="9525">
            <a:solidFill>
              <a:srgbClr val="000066"/>
            </a:solidFill>
            <a:miter lim="800000"/>
            <a:headEnd/>
            <a:tailEnd/>
          </a:ln>
        </p:spPr>
        <p:txBody>
          <a:bodyPr lIns="36000" tIns="36000" rIns="36000" bIns="36000" anchor="ctr"/>
          <a:lstStyle/>
          <a:p>
            <a:pPr algn="l">
              <a:buClr>
                <a:srgbClr val="333399"/>
              </a:buClr>
              <a:buFont typeface="Wingdings" pitchFamily="2" charset="2"/>
              <a:buNone/>
            </a:pPr>
            <a:r>
              <a:rPr lang="en-GB" sz="1000" b="1">
                <a:solidFill>
                  <a:srgbClr val="FFFFFF"/>
                </a:solidFill>
              </a:rPr>
              <a:t>Workstreams:</a:t>
            </a:r>
          </a:p>
          <a:p>
            <a:pPr algn="l">
              <a:buClr>
                <a:srgbClr val="333399"/>
              </a:buClr>
              <a:buFont typeface="Wingdings" pitchFamily="2" charset="2"/>
              <a:buNone/>
            </a:pPr>
            <a:r>
              <a:rPr lang="en-US" sz="1000">
                <a:solidFill>
                  <a:srgbClr val="FFFFFF"/>
                </a:solidFill>
              </a:rPr>
              <a:t>1. Primary care toolkit</a:t>
            </a:r>
          </a:p>
          <a:p>
            <a:pPr algn="l">
              <a:buClr>
                <a:srgbClr val="333399"/>
              </a:buClr>
              <a:buFont typeface="Wingdings" pitchFamily="2" charset="2"/>
              <a:buNone/>
            </a:pPr>
            <a:r>
              <a:rPr lang="en-US" sz="1000">
                <a:solidFill>
                  <a:srgbClr val="FFFFFF"/>
                </a:solidFill>
              </a:rPr>
              <a:t>2. End of life initiative (gold standards)</a:t>
            </a:r>
          </a:p>
          <a:p>
            <a:pPr algn="l">
              <a:buClr>
                <a:srgbClr val="333399"/>
              </a:buClr>
              <a:buFont typeface="Wingdings" pitchFamily="2" charset="2"/>
              <a:buNone/>
            </a:pPr>
            <a:r>
              <a:rPr lang="en-US" sz="1000">
                <a:solidFill>
                  <a:srgbClr val="FFFFFF"/>
                </a:solidFill>
              </a:rPr>
              <a:t>3. Prostate injection therapy</a:t>
            </a:r>
          </a:p>
          <a:p>
            <a:pPr algn="l">
              <a:buClr>
                <a:srgbClr val="333399"/>
              </a:buClr>
              <a:buFont typeface="Wingdings" pitchFamily="2" charset="2"/>
              <a:buNone/>
            </a:pPr>
            <a:r>
              <a:rPr lang="en-US" sz="1000">
                <a:solidFill>
                  <a:srgbClr val="FFFFFF"/>
                </a:solidFill>
              </a:rPr>
              <a:t>4. Breath testing</a:t>
            </a:r>
          </a:p>
          <a:p>
            <a:pPr algn="l">
              <a:buClr>
                <a:srgbClr val="333399"/>
              </a:buClr>
              <a:buFont typeface="Wingdings" pitchFamily="2" charset="2"/>
              <a:buNone/>
            </a:pPr>
            <a:r>
              <a:rPr lang="en-US" sz="1000">
                <a:solidFill>
                  <a:srgbClr val="FFFFFF"/>
                </a:solidFill>
              </a:rPr>
              <a:t>5. Mainstream primary care service improvement workforce</a:t>
            </a:r>
          </a:p>
          <a:p>
            <a:pPr algn="l">
              <a:buClr>
                <a:srgbClr val="333399"/>
              </a:buClr>
              <a:buFont typeface="Wingdings" pitchFamily="2" charset="2"/>
              <a:buNone/>
            </a:pPr>
            <a:r>
              <a:rPr lang="en-US" sz="1000">
                <a:solidFill>
                  <a:srgbClr val="FFFFFF"/>
                </a:solidFill>
              </a:rPr>
              <a:t>6. Cancer referral directory</a:t>
            </a:r>
            <a:endParaRPr lang="en-GB" sz="2400">
              <a:solidFill>
                <a:schemeClr val="bg1"/>
              </a:solidFill>
            </a:endParaRPr>
          </a:p>
        </p:txBody>
      </p:sp>
    </p:spTree>
    <p:extLst>
      <p:ext uri="{BB962C8B-B14F-4D97-AF65-F5344CB8AC3E}">
        <p14:creationId xmlns:p14="http://schemas.microsoft.com/office/powerpoint/2010/main" val="189339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2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7682" y="2420888"/>
            <a:ext cx="4979830" cy="2952328"/>
          </a:xfrm>
          <a:prstGeom prst="rect">
            <a:avLst/>
          </a:prstGeom>
          <a:noFill/>
          <a:extLst>
            <a:ext uri="{909E8E84-426E-40DD-AFC4-6F175D3DCCD1}">
              <a14:hiddenFill xmlns:a14="http://schemas.microsoft.com/office/drawing/2010/main">
                <a:solidFill>
                  <a:srgbClr val="FFFFFF"/>
                </a:solidFill>
              </a14:hiddenFill>
            </a:ext>
          </a:extLst>
        </p:spPr>
      </p:pic>
      <p:sp>
        <p:nvSpPr>
          <p:cNvPr id="2322434" name="Rectangle 2"/>
          <p:cNvSpPr>
            <a:spLocks noGrp="1" noChangeArrowheads="1"/>
          </p:cNvSpPr>
          <p:nvPr>
            <p:ph type="title"/>
          </p:nvPr>
        </p:nvSpPr>
        <p:spPr/>
        <p:txBody>
          <a:bodyPr/>
          <a:lstStyle/>
          <a:p>
            <a:r>
              <a:rPr lang="en-GB" dirty="0"/>
              <a:t>Dialects – eroding the standard</a:t>
            </a:r>
          </a:p>
        </p:txBody>
      </p:sp>
      <p:sp>
        <p:nvSpPr>
          <p:cNvPr id="2322435" name="Rectangle 3"/>
          <p:cNvSpPr>
            <a:spLocks noGrp="1" noChangeArrowheads="1"/>
          </p:cNvSpPr>
          <p:nvPr>
            <p:ph type="body" idx="1"/>
          </p:nvPr>
        </p:nvSpPr>
        <p:spPr>
          <a:xfrm>
            <a:off x="1774826" y="1484784"/>
            <a:ext cx="6841455" cy="1655762"/>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GB" sz="2800" dirty="0"/>
              <a:t>People adapted the tools to suit themselves</a:t>
            </a:r>
          </a:p>
          <a:p>
            <a:r>
              <a:rPr lang="en-GB" sz="2800" dirty="0"/>
              <a:t>Five flavours of BDN within three months</a:t>
            </a:r>
          </a:p>
        </p:txBody>
      </p:sp>
      <p:pic>
        <p:nvPicPr>
          <p:cNvPr id="23224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63952" y="2420888"/>
            <a:ext cx="2448272" cy="2240922"/>
          </a:xfrm>
          <a:prstGeom prst="rect">
            <a:avLst/>
          </a:prstGeom>
          <a:noFill/>
          <a:extLst>
            <a:ext uri="{909E8E84-426E-40DD-AFC4-6F175D3DCCD1}">
              <a14:hiddenFill xmlns:a14="http://schemas.microsoft.com/office/drawing/2010/main">
                <a:solidFill>
                  <a:srgbClr val="FFFFFF"/>
                </a:solidFill>
              </a14:hiddenFill>
            </a:ext>
          </a:extLst>
        </p:spPr>
      </p:pic>
      <p:pic>
        <p:nvPicPr>
          <p:cNvPr id="2322438"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757408" y="1484784"/>
            <a:ext cx="2567289" cy="1925466"/>
          </a:xfrm>
          <a:prstGeom prst="rect">
            <a:avLst/>
          </a:prstGeom>
          <a:noFill/>
          <a:extLst>
            <a:ext uri="{909E8E84-426E-40DD-AFC4-6F175D3DCCD1}">
              <a14:hiddenFill xmlns:a14="http://schemas.microsoft.com/office/drawing/2010/main">
                <a:solidFill>
                  <a:srgbClr val="FFFFFF"/>
                </a:solidFill>
              </a14:hiddenFill>
            </a:ext>
          </a:extLst>
        </p:spPr>
      </p:pic>
      <p:pic>
        <p:nvPicPr>
          <p:cNvPr id="2322442" name="Picture 1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91744" y="5109553"/>
            <a:ext cx="35814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A49BC6-7CD4-4673-B8FA-486598F69CE3}"/>
              </a:ext>
            </a:extLst>
          </p:cNvPr>
          <p:cNvPicPr>
            <a:picLocks noChangeAspect="1"/>
          </p:cNvPicPr>
          <p:nvPr/>
        </p:nvPicPr>
        <p:blipFill>
          <a:blip r:embed="rId7"/>
          <a:stretch>
            <a:fillRect/>
          </a:stretch>
        </p:blipFill>
        <p:spPr>
          <a:xfrm>
            <a:off x="7759042" y="4163362"/>
            <a:ext cx="3521534" cy="2609482"/>
          </a:xfrm>
          <a:prstGeom prst="rect">
            <a:avLst/>
          </a:prstGeom>
        </p:spPr>
      </p:pic>
    </p:spTree>
    <p:extLst>
      <p:ext uri="{BB962C8B-B14F-4D97-AF65-F5344CB8AC3E}">
        <p14:creationId xmlns:p14="http://schemas.microsoft.com/office/powerpoint/2010/main" val="195335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8B33E5-76FB-46CB-B5F0-BA078BB2AE00}"/>
              </a:ext>
            </a:extLst>
          </p:cNvPr>
          <p:cNvSpPr>
            <a:spLocks noGrp="1"/>
          </p:cNvSpPr>
          <p:nvPr>
            <p:ph type="title"/>
          </p:nvPr>
        </p:nvSpPr>
        <p:spPr/>
        <p:txBody>
          <a:bodyPr/>
          <a:lstStyle/>
          <a:p>
            <a:r>
              <a:rPr lang="en-GB" dirty="0"/>
              <a:t>Discussion</a:t>
            </a:r>
          </a:p>
        </p:txBody>
      </p:sp>
      <p:sp>
        <p:nvSpPr>
          <p:cNvPr id="5" name="Text Placeholder 4">
            <a:extLst>
              <a:ext uri="{FF2B5EF4-FFF2-40B4-BE49-F238E27FC236}">
                <a16:creationId xmlns:a16="http://schemas.microsoft.com/office/drawing/2014/main" id="{2129DD34-F37B-41A7-9ACA-430EAA535A2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4826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9602" name="Rectangle 2"/>
          <p:cNvSpPr>
            <a:spLocks noGrp="1" noChangeArrowheads="1"/>
          </p:cNvSpPr>
          <p:nvPr>
            <p:ph type="title"/>
          </p:nvPr>
        </p:nvSpPr>
        <p:spPr/>
        <p:txBody>
          <a:bodyPr/>
          <a:lstStyle/>
          <a:p>
            <a:r>
              <a:rPr lang="en-GB"/>
              <a:t>Thoughts to take away</a:t>
            </a:r>
          </a:p>
        </p:txBody>
      </p:sp>
      <p:sp>
        <p:nvSpPr>
          <p:cNvPr id="2329603" name="Rectangle 3"/>
          <p:cNvSpPr>
            <a:spLocks noGrp="1" noChangeArrowheads="1"/>
          </p:cNvSpPr>
          <p:nvPr>
            <p:ph type="body" idx="1"/>
          </p:nvPr>
        </p:nvSpPr>
        <p:spPr>
          <a:xfrm>
            <a:off x="2225675" y="2216150"/>
            <a:ext cx="6750050" cy="3671888"/>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3200"/>
              <a:t>You are not alone</a:t>
            </a:r>
          </a:p>
          <a:p>
            <a:r>
              <a:rPr lang="en-GB" sz="3200"/>
              <a:t>You can do something about it</a:t>
            </a:r>
          </a:p>
        </p:txBody>
      </p:sp>
    </p:spTree>
    <p:extLst>
      <p:ext uri="{BB962C8B-B14F-4D97-AF65-F5344CB8AC3E}">
        <p14:creationId xmlns:p14="http://schemas.microsoft.com/office/powerpoint/2010/main" val="185110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9362" name="Rectangle 2"/>
          <p:cNvSpPr>
            <a:spLocks noGrp="1" noChangeArrowheads="1"/>
          </p:cNvSpPr>
          <p:nvPr>
            <p:ph type="title"/>
          </p:nvPr>
        </p:nvSpPr>
        <p:spPr/>
        <p:txBody>
          <a:bodyPr/>
          <a:lstStyle/>
          <a:p>
            <a:r>
              <a:rPr lang="en-GB" dirty="0"/>
              <a:t>Benefits</a:t>
            </a:r>
          </a:p>
        </p:txBody>
      </p:sp>
      <p:sp>
        <p:nvSpPr>
          <p:cNvPr id="2319363" name="Rectangle 3"/>
          <p:cNvSpPr>
            <a:spLocks noGrp="1" noChangeArrowheads="1"/>
          </p:cNvSpPr>
          <p:nvPr>
            <p:ph type="body" idx="1"/>
          </p:nvPr>
        </p:nvSpPr>
        <p:spPr>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GB" sz="2800" dirty="0"/>
              <a:t>What’s a benefit?</a:t>
            </a:r>
          </a:p>
          <a:p>
            <a:r>
              <a:rPr lang="en-GB" sz="2800" dirty="0"/>
              <a:t>How many iterations to get them</a:t>
            </a:r>
          </a:p>
          <a:p>
            <a:pPr lvl="1"/>
            <a:r>
              <a:rPr lang="en-GB" sz="2800" dirty="0"/>
              <a:t>2 workshops for a weak set</a:t>
            </a:r>
          </a:p>
          <a:p>
            <a:pPr lvl="1"/>
            <a:r>
              <a:rPr lang="en-GB" sz="2800" dirty="0"/>
              <a:t>12 workshops for a good set</a:t>
            </a:r>
          </a:p>
          <a:p>
            <a:r>
              <a:rPr lang="en-GB" sz="2800" dirty="0"/>
              <a:t>More 2s than 12s</a:t>
            </a:r>
          </a:p>
        </p:txBody>
      </p:sp>
      <p:sp>
        <p:nvSpPr>
          <p:cNvPr id="2319365" name="Text Box 5"/>
          <p:cNvSpPr txBox="1">
            <a:spLocks noChangeArrowheads="1"/>
          </p:cNvSpPr>
          <p:nvPr/>
        </p:nvSpPr>
        <p:spPr bwMode="auto">
          <a:xfrm>
            <a:off x="4008438" y="5157788"/>
            <a:ext cx="4248150" cy="366712"/>
          </a:xfrm>
          <a:prstGeom prst="rect">
            <a:avLst/>
          </a:prstGeom>
          <a:noFill/>
          <a:ln>
            <a:noFill/>
          </a:ln>
          <a:effectLst/>
          <a:extLst>
            <a:ext uri="{909E8E84-426E-40DD-AFC4-6F175D3DCCD1}">
              <a14:hiddenFill xmlns:a14="http://schemas.microsoft.com/office/drawing/2010/main">
                <a:solidFill>
                  <a:schemeClr val="accent1">
                    <a:alpha val="35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p>
        </p:txBody>
      </p:sp>
      <p:sp>
        <p:nvSpPr>
          <p:cNvPr id="2319366" name="Text Box 6"/>
          <p:cNvSpPr txBox="1">
            <a:spLocks noChangeArrowheads="1"/>
          </p:cNvSpPr>
          <p:nvPr/>
        </p:nvSpPr>
        <p:spPr bwMode="auto">
          <a:xfrm>
            <a:off x="2027399" y="5110311"/>
            <a:ext cx="8137202" cy="461665"/>
          </a:xfrm>
          <a:prstGeom prst="rect">
            <a:avLst/>
          </a:prstGeom>
          <a:noFill/>
          <a:ln>
            <a:noFill/>
          </a:ln>
          <a:effectLst/>
          <a:extLst>
            <a:ext uri="{909E8E84-426E-40DD-AFC4-6F175D3DCCD1}">
              <a14:hiddenFill xmlns:a14="http://schemas.microsoft.com/office/drawing/2010/main">
                <a:solidFill>
                  <a:schemeClr val="accent1">
                    <a:alpha val="35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b="1" i="1" dirty="0"/>
              <a:t>A benefit is a result that a stakeholder perceives to be of value</a:t>
            </a:r>
          </a:p>
        </p:txBody>
      </p:sp>
    </p:spTree>
    <p:extLst>
      <p:ext uri="{BB962C8B-B14F-4D97-AF65-F5344CB8AC3E}">
        <p14:creationId xmlns:p14="http://schemas.microsoft.com/office/powerpoint/2010/main" val="64561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ChangeArrowheads="1"/>
          </p:cNvSpPr>
          <p:nvPr>
            <p:ph type="title"/>
          </p:nvPr>
        </p:nvSpPr>
        <p:spPr/>
        <p:txBody>
          <a:bodyPr/>
          <a:lstStyle/>
          <a:p>
            <a:r>
              <a:rPr lang="en-GB"/>
              <a:t>Squeezing old plans to fit</a:t>
            </a:r>
          </a:p>
        </p:txBody>
      </p:sp>
      <p:sp>
        <p:nvSpPr>
          <p:cNvPr id="2320387" name="Rectangle 3"/>
          <p:cNvSpPr>
            <a:spLocks noGrp="1" noChangeArrowheads="1"/>
          </p:cNvSpPr>
          <p:nvPr>
            <p:ph type="body" idx="1"/>
          </p:nvPr>
        </p:nvSpPr>
        <p:spPr>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GB" sz="2800" dirty="0"/>
              <a:t>Lack of radical change</a:t>
            </a:r>
          </a:p>
          <a:p>
            <a:pPr lvl="1"/>
            <a:r>
              <a:rPr lang="en-GB" sz="2800" dirty="0"/>
              <a:t>Poor grasp of strategic objectives</a:t>
            </a:r>
          </a:p>
          <a:p>
            <a:pPr lvl="1"/>
            <a:r>
              <a:rPr lang="en-GB" sz="2800" dirty="0"/>
              <a:t>BM to validate / justify existing plans</a:t>
            </a:r>
          </a:p>
          <a:p>
            <a:pPr lvl="1"/>
            <a:endParaRPr lang="en-GB" sz="2800" dirty="0"/>
          </a:p>
          <a:p>
            <a:r>
              <a:rPr lang="en-GB" sz="2800" dirty="0"/>
              <a:t>Some degree of rationalisation</a:t>
            </a:r>
          </a:p>
        </p:txBody>
      </p:sp>
    </p:spTree>
    <p:extLst>
      <p:ext uri="{BB962C8B-B14F-4D97-AF65-F5344CB8AC3E}">
        <p14:creationId xmlns:p14="http://schemas.microsoft.com/office/powerpoint/2010/main" val="142849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88640"/>
            <a:ext cx="8515068" cy="792088"/>
          </a:xfrm>
        </p:spPr>
        <p:txBody>
          <a:bodyPr>
            <a:normAutofit/>
          </a:bodyPr>
          <a:lstStyle/>
          <a:p>
            <a:r>
              <a:rPr lang="en-GB" dirty="0"/>
              <a:t>Cargo Cult Benefits </a:t>
            </a:r>
            <a:r>
              <a:rPr lang="en-GB" sz="3600" dirty="0"/>
              <a:t>Management</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6196" y="1052737"/>
            <a:ext cx="8548409" cy="5805265"/>
          </a:xfrm>
        </p:spPr>
      </p:pic>
      <p:sp>
        <p:nvSpPr>
          <p:cNvPr id="4" name="Slide Number Placeholder 3"/>
          <p:cNvSpPr>
            <a:spLocks noGrp="1"/>
          </p:cNvSpPr>
          <p:nvPr>
            <p:ph type="sldNum" sz="quarter" idx="12"/>
          </p:nvPr>
        </p:nvSpPr>
        <p:spPr/>
        <p:txBody>
          <a:bodyPr/>
          <a:lstStyle/>
          <a:p>
            <a:fld id="{4F2E129E-16B7-480B-972E-C025DBFD1D53}" type="slidenum">
              <a:rPr lang="en-GB" smtClean="0"/>
              <a:pPr/>
              <a:t>5</a:t>
            </a:fld>
            <a:endParaRPr lang="en-GB" dirty="0"/>
          </a:p>
        </p:txBody>
      </p:sp>
    </p:spTree>
    <p:extLst>
      <p:ext uri="{BB962C8B-B14F-4D97-AF65-F5344CB8AC3E}">
        <p14:creationId xmlns:p14="http://schemas.microsoft.com/office/powerpoint/2010/main" val="2227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63" name="Rectangle 3"/>
          <p:cNvSpPr>
            <a:spLocks noGrp="1" noChangeArrowheads="1"/>
          </p:cNvSpPr>
          <p:nvPr>
            <p:ph type="body" idx="1"/>
          </p:nvPr>
        </p:nvSpPr>
        <p:spPr>
          <a:xfrm>
            <a:off x="1775521" y="1934210"/>
            <a:ext cx="3744913" cy="4762500"/>
          </a:xfrm>
        </p:spPr>
        <p:txBody>
          <a:bodyPr/>
          <a:lstStyle/>
          <a:p>
            <a:r>
              <a:rPr lang="en-GB" dirty="0"/>
              <a:t>The workshop selected Quality of Life benefits that could not connect with any of the Programme’s pre-stated Objectives</a:t>
            </a:r>
          </a:p>
        </p:txBody>
      </p:sp>
      <p:pic>
        <p:nvPicPr>
          <p:cNvPr id="2344964" name="Picture 4" descr="Objmissing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164" y="0"/>
            <a:ext cx="4795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344965" name="Oval 5"/>
          <p:cNvSpPr>
            <a:spLocks noChangeArrowheads="1"/>
          </p:cNvSpPr>
          <p:nvPr/>
        </p:nvSpPr>
        <p:spPr bwMode="auto">
          <a:xfrm>
            <a:off x="7032625" y="549275"/>
            <a:ext cx="1295400" cy="107950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alpha val="35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44966" name="Oval 6"/>
          <p:cNvSpPr>
            <a:spLocks noChangeArrowheads="1"/>
          </p:cNvSpPr>
          <p:nvPr/>
        </p:nvSpPr>
        <p:spPr bwMode="auto">
          <a:xfrm>
            <a:off x="7032625" y="1412875"/>
            <a:ext cx="1295400" cy="107950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alpha val="35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44967" name="Oval 7"/>
          <p:cNvSpPr>
            <a:spLocks noChangeArrowheads="1"/>
          </p:cNvSpPr>
          <p:nvPr/>
        </p:nvSpPr>
        <p:spPr bwMode="auto">
          <a:xfrm>
            <a:off x="9372600" y="1052513"/>
            <a:ext cx="1295400" cy="107950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alpha val="35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44969" name="Line 9"/>
          <p:cNvSpPr>
            <a:spLocks noChangeShapeType="1"/>
          </p:cNvSpPr>
          <p:nvPr/>
        </p:nvSpPr>
        <p:spPr bwMode="auto">
          <a:xfrm>
            <a:off x="8328026" y="1268413"/>
            <a:ext cx="1008063" cy="2159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2344970" name="Line 10"/>
          <p:cNvSpPr>
            <a:spLocks noChangeShapeType="1"/>
          </p:cNvSpPr>
          <p:nvPr/>
        </p:nvSpPr>
        <p:spPr bwMode="auto">
          <a:xfrm flipV="1">
            <a:off x="8328026" y="1700214"/>
            <a:ext cx="1008063" cy="288925"/>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2344962" name="Rectangle 2"/>
          <p:cNvSpPr>
            <a:spLocks noGrp="1" noChangeArrowheads="1"/>
          </p:cNvSpPr>
          <p:nvPr>
            <p:ph type="title"/>
          </p:nvPr>
        </p:nvSpPr>
        <p:spPr>
          <a:xfrm>
            <a:off x="1991544" y="0"/>
            <a:ext cx="3816424" cy="1268413"/>
          </a:xfrm>
        </p:spPr>
        <p:txBody>
          <a:bodyPr>
            <a:normAutofit/>
          </a:bodyPr>
          <a:lstStyle/>
          <a:p>
            <a:r>
              <a:rPr lang="en-GB" dirty="0"/>
              <a:t>Missing Objective</a:t>
            </a:r>
          </a:p>
        </p:txBody>
      </p:sp>
    </p:spTree>
    <p:extLst>
      <p:ext uri="{BB962C8B-B14F-4D97-AF65-F5344CB8AC3E}">
        <p14:creationId xmlns:p14="http://schemas.microsoft.com/office/powerpoint/2010/main" val="108911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3941" name="Picture 5" descr="enablersba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43938" name="Rectangle 2"/>
          <p:cNvSpPr>
            <a:spLocks noGrp="1" noChangeArrowheads="1"/>
          </p:cNvSpPr>
          <p:nvPr>
            <p:ph type="title"/>
          </p:nvPr>
        </p:nvSpPr>
        <p:spPr>
          <a:xfrm>
            <a:off x="1991544" y="0"/>
            <a:ext cx="3168352" cy="1196752"/>
          </a:xfrm>
        </p:spPr>
        <p:txBody>
          <a:bodyPr>
            <a:normAutofit/>
          </a:bodyPr>
          <a:lstStyle/>
          <a:p>
            <a:r>
              <a:rPr lang="en-GB" dirty="0"/>
              <a:t>Poor Enablers</a:t>
            </a:r>
          </a:p>
        </p:txBody>
      </p:sp>
      <p:sp>
        <p:nvSpPr>
          <p:cNvPr id="2343942" name="Text Box 6"/>
          <p:cNvSpPr txBox="1">
            <a:spLocks noChangeArrowheads="1"/>
          </p:cNvSpPr>
          <p:nvPr/>
        </p:nvSpPr>
        <p:spPr bwMode="auto">
          <a:xfrm>
            <a:off x="1847851" y="2564904"/>
            <a:ext cx="3527425" cy="3312021"/>
          </a:xfrm>
          <a:prstGeom prst="rect">
            <a:avLst/>
          </a:prstGeom>
          <a:noFill/>
          <a:ln>
            <a:noFill/>
          </a:ln>
          <a:effectLst/>
          <a:extLst>
            <a:ext uri="{909E8E84-426E-40DD-AFC4-6F175D3DCCD1}">
              <a14:hiddenFill xmlns:a14="http://schemas.microsoft.com/office/drawing/2010/main">
                <a:solidFill>
                  <a:schemeClr val="accent1">
                    <a:alpha val="35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en-GB" sz="2400" dirty="0"/>
              <a:t>The many MH strategies were enablers without resources. They were really limiting factors. They told people how the job should be done but gave no tools to help do it</a:t>
            </a:r>
          </a:p>
        </p:txBody>
      </p:sp>
    </p:spTree>
    <p:extLst>
      <p:ext uri="{BB962C8B-B14F-4D97-AF65-F5344CB8AC3E}">
        <p14:creationId xmlns:p14="http://schemas.microsoft.com/office/powerpoint/2010/main" val="3445672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26" name="Rectangle 2"/>
          <p:cNvSpPr>
            <a:spLocks noGrp="1" noChangeArrowheads="1"/>
          </p:cNvSpPr>
          <p:nvPr>
            <p:ph type="title"/>
          </p:nvPr>
        </p:nvSpPr>
        <p:spPr/>
        <p:txBody>
          <a:bodyPr/>
          <a:lstStyle/>
          <a:p>
            <a:r>
              <a:rPr lang="en-GB"/>
              <a:t>Lip service</a:t>
            </a:r>
          </a:p>
        </p:txBody>
      </p:sp>
      <p:sp>
        <p:nvSpPr>
          <p:cNvPr id="2356227" name="Rectangle 3"/>
          <p:cNvSpPr>
            <a:spLocks noGrp="1" noChangeArrowheads="1"/>
          </p:cNvSpPr>
          <p:nvPr>
            <p:ph type="body" idx="1"/>
          </p:nvPr>
        </p:nvSpPr>
        <p:spPr>
          <a:xfrm>
            <a:off x="3520374" y="980728"/>
            <a:ext cx="5151252" cy="965200"/>
          </a:xfrm>
        </p:spPr>
        <p:txBody>
          <a:bodyPr>
            <a:normAutofit/>
          </a:bodyPr>
          <a:lstStyle/>
          <a:p>
            <a:pPr marL="0" indent="0" algn="ctr">
              <a:buNone/>
            </a:pPr>
            <a:r>
              <a:rPr lang="en-GB" sz="2400" dirty="0"/>
              <a:t>This is the output of 30 </a:t>
            </a:r>
            <a:r>
              <a:rPr lang="en-GB" sz="2400" dirty="0" err="1"/>
              <a:t>mins</a:t>
            </a:r>
            <a:r>
              <a:rPr lang="en-GB" sz="2400" dirty="0"/>
              <a:t> management team discussion</a:t>
            </a:r>
          </a:p>
        </p:txBody>
      </p:sp>
      <p:pic>
        <p:nvPicPr>
          <p:cNvPr id="2356228" name="Picture 4" descr="Bradford diagno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95153"/>
            <a:ext cx="9144000" cy="443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4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9547" name="Object 11"/>
          <p:cNvGraphicFramePr>
            <a:graphicFrameLocks noChangeAspect="1"/>
          </p:cNvGraphicFramePr>
          <p:nvPr>
            <p:extLst>
              <p:ext uri="{D42A27DB-BD31-4B8C-83A1-F6EECF244321}">
                <p14:modId xmlns:p14="http://schemas.microsoft.com/office/powerpoint/2010/main" val="2359987996"/>
              </p:ext>
            </p:extLst>
          </p:nvPr>
        </p:nvGraphicFramePr>
        <p:xfrm>
          <a:off x="2063553" y="970238"/>
          <a:ext cx="4988124" cy="5887763"/>
        </p:xfrm>
        <a:graphic>
          <a:graphicData uri="http://schemas.openxmlformats.org/presentationml/2006/ole">
            <mc:AlternateContent xmlns:mc="http://schemas.openxmlformats.org/markup-compatibility/2006">
              <mc:Choice xmlns:v="urn:schemas-microsoft-com:vml" Requires="v">
                <p:oleObj spid="_x0000_s1032" name="VISIO" r:id="rId3" imgW="6923520" imgH="8171280" progId="Visio.Drawing.6">
                  <p:embed/>
                </p:oleObj>
              </mc:Choice>
              <mc:Fallback>
                <p:oleObj name="VISIO" r:id="rId3" imgW="6923520" imgH="8171280" progId="Visio.Drawing.6">
                  <p:embed/>
                  <p:pic>
                    <p:nvPicPr>
                      <p:cNvPr id="2369547"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553" y="970238"/>
                        <a:ext cx="4988124" cy="5887763"/>
                      </a:xfrm>
                      <a:prstGeom prst="rect">
                        <a:avLst/>
                      </a:prstGeom>
                      <a:noFill/>
                      <a:ln>
                        <a:noFill/>
                      </a:ln>
                      <a:effectLst/>
                    </p:spPr>
                  </p:pic>
                </p:oleObj>
              </mc:Fallback>
            </mc:AlternateContent>
          </a:graphicData>
        </a:graphic>
      </p:graphicFrame>
      <p:sp>
        <p:nvSpPr>
          <p:cNvPr id="2369538" name="Rectangle 2"/>
          <p:cNvSpPr>
            <a:spLocks noGrp="1" noChangeArrowheads="1"/>
          </p:cNvSpPr>
          <p:nvPr>
            <p:ph type="title"/>
          </p:nvPr>
        </p:nvSpPr>
        <p:spPr>
          <a:xfrm>
            <a:off x="7320136" y="2997201"/>
            <a:ext cx="2628900" cy="647700"/>
          </a:xfrm>
        </p:spPr>
        <p:txBody>
          <a:bodyPr>
            <a:normAutofit/>
          </a:bodyPr>
          <a:lstStyle/>
          <a:p>
            <a:r>
              <a:rPr lang="en-GB" dirty="0"/>
              <a:t>Lip service </a:t>
            </a:r>
          </a:p>
        </p:txBody>
      </p:sp>
      <p:graphicFrame>
        <p:nvGraphicFramePr>
          <p:cNvPr id="2369548" name="Object 12"/>
          <p:cNvGraphicFramePr>
            <a:graphicFrameLocks noChangeAspect="1"/>
          </p:cNvGraphicFramePr>
          <p:nvPr>
            <p:extLst>
              <p:ext uri="{D42A27DB-BD31-4B8C-83A1-F6EECF244321}">
                <p14:modId xmlns:p14="http://schemas.microsoft.com/office/powerpoint/2010/main" val="11647601"/>
              </p:ext>
            </p:extLst>
          </p:nvPr>
        </p:nvGraphicFramePr>
        <p:xfrm>
          <a:off x="7052801" y="978399"/>
          <a:ext cx="2448942" cy="1871662"/>
        </p:xfrm>
        <a:graphic>
          <a:graphicData uri="http://schemas.openxmlformats.org/presentationml/2006/ole">
            <mc:AlternateContent xmlns:mc="http://schemas.openxmlformats.org/markup-compatibility/2006">
              <mc:Choice xmlns:v="urn:schemas-microsoft-com:vml" Requires="v">
                <p:oleObj spid="_x0000_s1033" name="VISIO" r:id="rId5" imgW="3863520" imgH="2951280" progId="Visio.Drawing.6">
                  <p:embed/>
                </p:oleObj>
              </mc:Choice>
              <mc:Fallback>
                <p:oleObj name="VISIO" r:id="rId5" imgW="3863520" imgH="2951280" progId="Visio.Drawing.6">
                  <p:embed/>
                  <p:pic>
                    <p:nvPicPr>
                      <p:cNvPr id="2369548"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2801" y="978399"/>
                        <a:ext cx="2448942" cy="1871662"/>
                      </a:xfrm>
                      <a:prstGeom prst="rect">
                        <a:avLst/>
                      </a:prstGeom>
                      <a:noFill/>
                      <a:ln>
                        <a:noFill/>
                      </a:ln>
                      <a:effectLst/>
                    </p:spPr>
                  </p:pic>
                </p:oleObj>
              </mc:Fallback>
            </mc:AlternateContent>
          </a:graphicData>
        </a:graphic>
      </p:graphicFrame>
      <p:sp>
        <p:nvSpPr>
          <p:cNvPr id="2369550" name="Rectangle 14"/>
          <p:cNvSpPr>
            <a:spLocks noChangeArrowheads="1"/>
          </p:cNvSpPr>
          <p:nvPr/>
        </p:nvSpPr>
        <p:spPr bwMode="auto">
          <a:xfrm>
            <a:off x="7248526" y="3644901"/>
            <a:ext cx="2879921"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2400" dirty="0"/>
              <a:t>This is what the project manager brought to the next meeting</a:t>
            </a:r>
          </a:p>
        </p:txBody>
      </p:sp>
    </p:spTree>
    <p:extLst>
      <p:ext uri="{BB962C8B-B14F-4D97-AF65-F5344CB8AC3E}">
        <p14:creationId xmlns:p14="http://schemas.microsoft.com/office/powerpoint/2010/main" val="3688251207"/>
      </p:ext>
    </p:extLst>
  </p:cSld>
  <p:clrMapOvr>
    <a:masterClrMapping/>
  </p:clrMapOvr>
</p:sld>
</file>

<file path=ppt/theme/theme1.xml><?xml version="1.0" encoding="utf-8"?>
<a:theme xmlns:a="http://schemas.openxmlformats.org/drawingml/2006/main" name="Keldale17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ldale17 wide template.potx" id="{780EFDAA-3D6C-4DB6-B5BD-15985E0202CE}" vid="{110C3D4A-8DB7-4C1F-B769-084942129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Keldale17 wide template</Template>
  <TotalTime>13</TotalTime>
  <Words>1410</Words>
  <Application>Microsoft Office PowerPoint</Application>
  <PresentationFormat>Widescreen</PresentationFormat>
  <Paragraphs>136</Paragraphs>
  <Slides>13</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Wingdings</vt:lpstr>
      <vt:lpstr>Keldale17 template</vt:lpstr>
      <vt:lpstr>VISIO</vt:lpstr>
      <vt:lpstr>Bad BDNs</vt:lpstr>
      <vt:lpstr>Thoughts to take away</vt:lpstr>
      <vt:lpstr>Benefits</vt:lpstr>
      <vt:lpstr>Squeezing old plans to fit</vt:lpstr>
      <vt:lpstr>Cargo Cult Benefits Management</vt:lpstr>
      <vt:lpstr>Missing Objective</vt:lpstr>
      <vt:lpstr>Poor Enablers</vt:lpstr>
      <vt:lpstr>Lip service</vt:lpstr>
      <vt:lpstr>Lip service </vt:lpstr>
      <vt:lpstr>Cancer &amp; Palliative Care Integrated Change Programme Benefits Dependency Network</vt:lpstr>
      <vt:lpstr>Primary Care Service Improvement  Benefits Dependency Network</vt:lpstr>
      <vt:lpstr>Dialects – eroding the standard</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David Waller</dc:creator>
  <cp:lastModifiedBy>David Waller</cp:lastModifiedBy>
  <cp:revision>4</cp:revision>
  <dcterms:created xsi:type="dcterms:W3CDTF">2018-07-22T10:36:05Z</dcterms:created>
  <dcterms:modified xsi:type="dcterms:W3CDTF">2020-08-08T13:52:57Z</dcterms:modified>
</cp:coreProperties>
</file>