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7" r:id="rId2"/>
    <p:sldId id="285" r:id="rId3"/>
    <p:sldId id="261" r:id="rId4"/>
    <p:sldId id="263" r:id="rId5"/>
    <p:sldId id="264" r:id="rId6"/>
    <p:sldId id="287" r:id="rId7"/>
    <p:sldId id="288" r:id="rId8"/>
    <p:sldId id="290" r:id="rId9"/>
    <p:sldId id="313" r:id="rId10"/>
    <p:sldId id="274" r:id="rId11"/>
    <p:sldId id="275" r:id="rId12"/>
    <p:sldId id="294" r:id="rId13"/>
    <p:sldId id="295" r:id="rId14"/>
    <p:sldId id="296" r:id="rId15"/>
    <p:sldId id="297" r:id="rId16"/>
    <p:sldId id="298" r:id="rId17"/>
    <p:sldId id="299" r:id="rId18"/>
    <p:sldId id="300" r:id="rId19"/>
    <p:sldId id="277" r:id="rId20"/>
    <p:sldId id="314" r:id="rId21"/>
    <p:sldId id="307" r:id="rId22"/>
    <p:sldId id="308" r:id="rId23"/>
    <p:sldId id="309" r:id="rId24"/>
    <p:sldId id="301" r:id="rId25"/>
    <p:sldId id="302" r:id="rId26"/>
    <p:sldId id="303" r:id="rId27"/>
    <p:sldId id="304" r:id="rId28"/>
    <p:sldId id="305" r:id="rId29"/>
    <p:sldId id="306" r:id="rId30"/>
    <p:sldId id="310" r:id="rId31"/>
    <p:sldId id="311" r:id="rId32"/>
    <p:sldId id="312" r:id="rId33"/>
    <p:sldId id="260" r:id="rId34"/>
    <p:sldId id="316" r:id="rId35"/>
    <p:sldId id="276" r:id="rId36"/>
    <p:sldId id="315" r:id="rId37"/>
    <p:sldId id="28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610" autoAdjust="0"/>
  </p:normalViewPr>
  <p:slideViewPr>
    <p:cSldViewPr snapToGrid="0" showGuides="1">
      <p:cViewPr varScale="1">
        <p:scale>
          <a:sx n="67" d="100"/>
          <a:sy n="67" d="100"/>
        </p:scale>
        <p:origin x="48" y="339"/>
      </p:cViewPr>
      <p:guideLst>
        <p:guide orient="horz" pos="2160"/>
        <p:guide pos="3840"/>
      </p:guideLst>
    </p:cSldViewPr>
  </p:slideViewPr>
  <p:notesTextViewPr>
    <p:cViewPr>
      <p:scale>
        <a:sx n="1" d="1"/>
        <a:sy n="1" d="1"/>
      </p:scale>
      <p:origin x="0" y="0"/>
    </p:cViewPr>
  </p:notesTextViewPr>
  <p:sorterViewPr>
    <p:cViewPr>
      <p:scale>
        <a:sx n="66" d="100"/>
        <a:sy n="66" d="100"/>
      </p:scale>
      <p:origin x="0" y="-4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683235-DFA9-4B34-A732-3D43BB32B970}" type="datetimeFigureOut">
              <a:rPr lang="en-GB" smtClean="0"/>
              <a:t>18/12/2017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DA499-7866-4F15-874A-AE12968DE003}" type="slidenum">
              <a:rPr lang="en-GB" smtClean="0"/>
              <a:t>‹#›</a:t>
            </a:fld>
            <a:endParaRPr lang="en-GB"/>
          </a:p>
        </p:txBody>
      </p:sp>
    </p:spTree>
    <p:extLst>
      <p:ext uri="{BB962C8B-B14F-4D97-AF65-F5344CB8AC3E}">
        <p14:creationId xmlns:p14="http://schemas.microsoft.com/office/powerpoint/2010/main" val="489157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90488" y="744538"/>
            <a:ext cx="6616700" cy="3722687"/>
          </a:xfrm>
          <a:ln/>
        </p:spPr>
      </p:sp>
      <p:sp>
        <p:nvSpPr>
          <p:cNvPr id="35843" name="Notes Placeholder 2"/>
          <p:cNvSpPr>
            <a:spLocks noGrp="1"/>
          </p:cNvSpPr>
          <p:nvPr>
            <p:ph type="body" idx="1"/>
          </p:nvPr>
        </p:nvSpPr>
        <p:spPr>
          <a:noFill/>
        </p:spPr>
        <p:txBody>
          <a:bodyPr/>
          <a:lstStyle/>
          <a:p>
            <a:r>
              <a:rPr lang="en-GB" dirty="0">
                <a:latin typeface="Arial" pitchFamily="34" charset="0"/>
              </a:rPr>
              <a:t>This presentation</a:t>
            </a:r>
            <a:r>
              <a:rPr lang="en-GB" baseline="0" dirty="0">
                <a:latin typeface="Arial" pitchFamily="34" charset="0"/>
              </a:rPr>
              <a:t> is a compare and contrast exercise between a few of the better known Benefits Mapping models.</a:t>
            </a:r>
          </a:p>
          <a:p>
            <a:r>
              <a:rPr lang="en-GB" dirty="0">
                <a:latin typeface="Arial" pitchFamily="34" charset="0"/>
              </a:rPr>
              <a:t>We do not endorse any one model over the others we consider</a:t>
            </a:r>
          </a:p>
          <a:p>
            <a:r>
              <a:rPr lang="en-GB" dirty="0">
                <a:latin typeface="Arial" pitchFamily="34" charset="0"/>
              </a:rPr>
              <a:t>There are other models that we haven’t the capacity to consider here. They are just as valid</a:t>
            </a:r>
          </a:p>
          <a:p>
            <a:r>
              <a:rPr lang="en-GB" dirty="0">
                <a:latin typeface="Arial" pitchFamily="34" charset="0"/>
              </a:rPr>
              <a:t>The models are one tool out of many that Benefits Managers can use</a:t>
            </a:r>
          </a:p>
          <a:p>
            <a:r>
              <a:rPr lang="en-GB" dirty="0">
                <a:latin typeface="Arial" pitchFamily="34" charset="0"/>
              </a:rPr>
              <a:t>A model is not a guarantee of success, it depends on how well it is used</a:t>
            </a:r>
          </a:p>
          <a:p>
            <a:r>
              <a:rPr lang="en-GB" dirty="0">
                <a:latin typeface="Arial" pitchFamily="34" charset="0"/>
              </a:rPr>
              <a:t>This is a ‘starter for ten’ to stimulate thought and discussion. It’s not the definitive instructions on how things must be done</a:t>
            </a:r>
          </a:p>
          <a:p>
            <a:endParaRPr lang="en-GB" dirty="0">
              <a:latin typeface="Arial" pitchFamily="34" charset="0"/>
            </a:endParaRPr>
          </a:p>
        </p:txBody>
      </p:sp>
      <p:sp>
        <p:nvSpPr>
          <p:cNvPr id="35844" name="Slide Number Placeholder 3"/>
          <p:cNvSpPr>
            <a:spLocks noGrp="1"/>
          </p:cNvSpPr>
          <p:nvPr>
            <p:ph type="sldNum" sz="quarter" idx="5"/>
          </p:nvPr>
        </p:nvSpPr>
        <p:spPr>
          <a:noFill/>
        </p:spPr>
        <p:txBody>
          <a:bodyPr/>
          <a:lstStyle>
            <a:lvl1pPr eaLnBrk="0" hangingPunct="0">
              <a:defRPr sz="3600">
                <a:solidFill>
                  <a:srgbClr val="A80B5F"/>
                </a:solidFill>
                <a:latin typeface="Arial" pitchFamily="34" charset="0"/>
              </a:defRPr>
            </a:lvl1pPr>
            <a:lvl2pPr marL="742950" indent="-285750" eaLnBrk="0" hangingPunct="0">
              <a:defRPr sz="3600">
                <a:solidFill>
                  <a:srgbClr val="A80B5F"/>
                </a:solidFill>
                <a:latin typeface="Arial" pitchFamily="34" charset="0"/>
              </a:defRPr>
            </a:lvl2pPr>
            <a:lvl3pPr marL="1143000" indent="-228600" eaLnBrk="0" hangingPunct="0">
              <a:defRPr sz="3600">
                <a:solidFill>
                  <a:srgbClr val="A80B5F"/>
                </a:solidFill>
                <a:latin typeface="Arial" pitchFamily="34" charset="0"/>
              </a:defRPr>
            </a:lvl3pPr>
            <a:lvl4pPr marL="1600200" indent="-228600" eaLnBrk="0" hangingPunct="0">
              <a:defRPr sz="3600">
                <a:solidFill>
                  <a:srgbClr val="A80B5F"/>
                </a:solidFill>
                <a:latin typeface="Arial" pitchFamily="34" charset="0"/>
              </a:defRPr>
            </a:lvl4pPr>
            <a:lvl5pPr marL="2057400" indent="-228600" eaLnBrk="0" hangingPunct="0">
              <a:defRPr sz="3600">
                <a:solidFill>
                  <a:srgbClr val="A80B5F"/>
                </a:solidFill>
                <a:latin typeface="Arial" pitchFamily="34" charset="0"/>
              </a:defRPr>
            </a:lvl5pPr>
            <a:lvl6pPr marL="2514600" indent="-228600" eaLnBrk="0" fontAlgn="base" hangingPunct="0">
              <a:spcBef>
                <a:spcPct val="0"/>
              </a:spcBef>
              <a:spcAft>
                <a:spcPct val="0"/>
              </a:spcAft>
              <a:defRPr sz="3600">
                <a:solidFill>
                  <a:srgbClr val="A80B5F"/>
                </a:solidFill>
                <a:latin typeface="Arial" pitchFamily="34" charset="0"/>
              </a:defRPr>
            </a:lvl6pPr>
            <a:lvl7pPr marL="2971800" indent="-228600" eaLnBrk="0" fontAlgn="base" hangingPunct="0">
              <a:spcBef>
                <a:spcPct val="0"/>
              </a:spcBef>
              <a:spcAft>
                <a:spcPct val="0"/>
              </a:spcAft>
              <a:defRPr sz="3600">
                <a:solidFill>
                  <a:srgbClr val="A80B5F"/>
                </a:solidFill>
                <a:latin typeface="Arial" pitchFamily="34" charset="0"/>
              </a:defRPr>
            </a:lvl7pPr>
            <a:lvl8pPr marL="3429000" indent="-228600" eaLnBrk="0" fontAlgn="base" hangingPunct="0">
              <a:spcBef>
                <a:spcPct val="0"/>
              </a:spcBef>
              <a:spcAft>
                <a:spcPct val="0"/>
              </a:spcAft>
              <a:defRPr sz="3600">
                <a:solidFill>
                  <a:srgbClr val="A80B5F"/>
                </a:solidFill>
                <a:latin typeface="Arial" pitchFamily="34" charset="0"/>
              </a:defRPr>
            </a:lvl8pPr>
            <a:lvl9pPr marL="3886200" indent="-228600" eaLnBrk="0" fontAlgn="base" hangingPunct="0">
              <a:spcBef>
                <a:spcPct val="0"/>
              </a:spcBef>
              <a:spcAft>
                <a:spcPct val="0"/>
              </a:spcAft>
              <a:defRPr sz="3600">
                <a:solidFill>
                  <a:srgbClr val="A80B5F"/>
                </a:solidFill>
                <a:latin typeface="Arial" pitchFamily="34" charset="0"/>
              </a:defRPr>
            </a:lvl9pPr>
          </a:lstStyle>
          <a:p>
            <a:pPr eaLnBrk="1" hangingPunct="1"/>
            <a:fld id="{B62A0B8E-268A-4FE4-A583-CC91EC35E130}" type="slidenum">
              <a:rPr lang="en-US" sz="1200" smtClean="0">
                <a:solidFill>
                  <a:schemeClr val="tx1"/>
                </a:solidFill>
              </a:rPr>
              <a:pPr eaLnBrk="1" hangingPunct="1"/>
              <a:t>2</a:t>
            </a:fld>
            <a:endParaRPr lang="en-US" sz="1200">
              <a:solidFill>
                <a:schemeClr val="tx1"/>
              </a:solidFill>
            </a:endParaRPr>
          </a:p>
        </p:txBody>
      </p:sp>
    </p:spTree>
    <p:extLst>
      <p:ext uri="{BB962C8B-B14F-4D97-AF65-F5344CB8AC3E}">
        <p14:creationId xmlns:p14="http://schemas.microsoft.com/office/powerpoint/2010/main" val="4164195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381000" y="685800"/>
            <a:ext cx="6096000" cy="3429000"/>
          </a:xfrm>
          <a:ln/>
        </p:spPr>
      </p:sp>
      <p:sp>
        <p:nvSpPr>
          <p:cNvPr id="43011" name="Notes Placeholder 2"/>
          <p:cNvSpPr>
            <a:spLocks noGrp="1"/>
          </p:cNvSpPr>
          <p:nvPr>
            <p:ph type="body" idx="1"/>
          </p:nvPr>
        </p:nvSpPr>
        <p:spPr>
          <a:noFill/>
        </p:spPr>
        <p:txBody>
          <a:bodyPr/>
          <a:lstStyle/>
          <a:p>
            <a:r>
              <a:rPr lang="en-GB">
                <a:latin typeface="Arial" pitchFamily="34" charset="0"/>
              </a:rPr>
              <a:t>This is why watching the Simpsons is a good thing, and what my car needs for me to meet my objective.</a:t>
            </a:r>
          </a:p>
        </p:txBody>
      </p:sp>
      <p:sp>
        <p:nvSpPr>
          <p:cNvPr id="43012" name="Slide Number Placeholder 3"/>
          <p:cNvSpPr>
            <a:spLocks noGrp="1"/>
          </p:cNvSpPr>
          <p:nvPr>
            <p:ph type="sldNum" sz="quarter" idx="5"/>
          </p:nvPr>
        </p:nvSpPr>
        <p:spPr>
          <a:noFill/>
        </p:spPr>
        <p:txBody>
          <a:bodyPr/>
          <a:lstStyle>
            <a:lvl1pPr eaLnBrk="0" hangingPunct="0">
              <a:defRPr sz="3600">
                <a:solidFill>
                  <a:srgbClr val="A80B5F"/>
                </a:solidFill>
                <a:latin typeface="Arial" pitchFamily="34" charset="0"/>
              </a:defRPr>
            </a:lvl1pPr>
            <a:lvl2pPr marL="742950" indent="-285750" eaLnBrk="0" hangingPunct="0">
              <a:defRPr sz="3600">
                <a:solidFill>
                  <a:srgbClr val="A80B5F"/>
                </a:solidFill>
                <a:latin typeface="Arial" pitchFamily="34" charset="0"/>
              </a:defRPr>
            </a:lvl2pPr>
            <a:lvl3pPr marL="1143000" indent="-228600" eaLnBrk="0" hangingPunct="0">
              <a:defRPr sz="3600">
                <a:solidFill>
                  <a:srgbClr val="A80B5F"/>
                </a:solidFill>
                <a:latin typeface="Arial" pitchFamily="34" charset="0"/>
              </a:defRPr>
            </a:lvl3pPr>
            <a:lvl4pPr marL="1600200" indent="-228600" eaLnBrk="0" hangingPunct="0">
              <a:defRPr sz="3600">
                <a:solidFill>
                  <a:srgbClr val="A80B5F"/>
                </a:solidFill>
                <a:latin typeface="Arial" pitchFamily="34" charset="0"/>
              </a:defRPr>
            </a:lvl4pPr>
            <a:lvl5pPr marL="2057400" indent="-228600" eaLnBrk="0" hangingPunct="0">
              <a:defRPr sz="3600">
                <a:solidFill>
                  <a:srgbClr val="A80B5F"/>
                </a:solidFill>
                <a:latin typeface="Arial" pitchFamily="34" charset="0"/>
              </a:defRPr>
            </a:lvl5pPr>
            <a:lvl6pPr marL="2514600" indent="-228600" eaLnBrk="0" fontAlgn="base" hangingPunct="0">
              <a:spcBef>
                <a:spcPct val="0"/>
              </a:spcBef>
              <a:spcAft>
                <a:spcPct val="0"/>
              </a:spcAft>
              <a:defRPr sz="3600">
                <a:solidFill>
                  <a:srgbClr val="A80B5F"/>
                </a:solidFill>
                <a:latin typeface="Arial" pitchFamily="34" charset="0"/>
              </a:defRPr>
            </a:lvl6pPr>
            <a:lvl7pPr marL="2971800" indent="-228600" eaLnBrk="0" fontAlgn="base" hangingPunct="0">
              <a:spcBef>
                <a:spcPct val="0"/>
              </a:spcBef>
              <a:spcAft>
                <a:spcPct val="0"/>
              </a:spcAft>
              <a:defRPr sz="3600">
                <a:solidFill>
                  <a:srgbClr val="A80B5F"/>
                </a:solidFill>
                <a:latin typeface="Arial" pitchFamily="34" charset="0"/>
              </a:defRPr>
            </a:lvl7pPr>
            <a:lvl8pPr marL="3429000" indent="-228600" eaLnBrk="0" fontAlgn="base" hangingPunct="0">
              <a:spcBef>
                <a:spcPct val="0"/>
              </a:spcBef>
              <a:spcAft>
                <a:spcPct val="0"/>
              </a:spcAft>
              <a:defRPr sz="3600">
                <a:solidFill>
                  <a:srgbClr val="A80B5F"/>
                </a:solidFill>
                <a:latin typeface="Arial" pitchFamily="34" charset="0"/>
              </a:defRPr>
            </a:lvl8pPr>
            <a:lvl9pPr marL="3886200" indent="-228600" eaLnBrk="0" fontAlgn="base" hangingPunct="0">
              <a:spcBef>
                <a:spcPct val="0"/>
              </a:spcBef>
              <a:spcAft>
                <a:spcPct val="0"/>
              </a:spcAft>
              <a:defRPr sz="3600">
                <a:solidFill>
                  <a:srgbClr val="A80B5F"/>
                </a:solidFill>
                <a:latin typeface="Arial" pitchFamily="34" charset="0"/>
              </a:defRPr>
            </a:lvl9pPr>
          </a:lstStyle>
          <a:p>
            <a:pPr eaLnBrk="1" hangingPunct="1"/>
            <a:fld id="{9E37320C-0E39-4124-81E7-B5600899E1AA}" type="slidenum">
              <a:rPr lang="en-US" sz="1200" smtClean="0">
                <a:solidFill>
                  <a:schemeClr val="tx1"/>
                </a:solidFill>
              </a:rPr>
              <a:pPr eaLnBrk="1" hangingPunct="1"/>
              <a:t>11</a:t>
            </a:fld>
            <a:endParaRPr lang="en-US" sz="1200">
              <a:solidFill>
                <a:schemeClr val="tx1"/>
              </a:solidFill>
            </a:endParaRPr>
          </a:p>
        </p:txBody>
      </p:sp>
    </p:spTree>
    <p:extLst>
      <p:ext uri="{BB962C8B-B14F-4D97-AF65-F5344CB8AC3E}">
        <p14:creationId xmlns:p14="http://schemas.microsoft.com/office/powerpoint/2010/main" val="4017095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Here’s our first model, one a lot of people will recognise.</a:t>
            </a:r>
          </a:p>
          <a:p>
            <a:r>
              <a:rPr lang="en-GB" dirty="0"/>
              <a:t>The Cranfield University model was developed in the mid 90’s under Professor John Ward</a:t>
            </a:r>
            <a:r>
              <a:rPr lang="en-GB" baseline="0" dirty="0"/>
              <a:t> as a tool for managing the benefits of IT enabled business change. It’s most recent outing is in </a:t>
            </a:r>
            <a:r>
              <a:rPr lang="en-GB" sz="1200" b="0" kern="1200" dirty="0">
                <a:solidFill>
                  <a:schemeClr val="tx1"/>
                </a:solidFill>
                <a:effectLst/>
                <a:latin typeface="Arial" charset="0"/>
                <a:ea typeface="+mn-ea"/>
                <a:cs typeface="+mn-cs"/>
              </a:rPr>
              <a:t>Benefits Management: How to Increase the Business Value of Your IT Projects by John Ward and Elizabeth Daniel.</a:t>
            </a:r>
          </a:p>
          <a:p>
            <a:endParaRPr lang="en-GB" sz="1200" b="0" kern="1200" dirty="0">
              <a:solidFill>
                <a:schemeClr val="tx1"/>
              </a:solidFill>
              <a:effectLst/>
              <a:latin typeface="Arial" charset="0"/>
              <a:ea typeface="+mn-ea"/>
              <a:cs typeface="+mn-cs"/>
            </a:endParaRPr>
          </a:p>
          <a:p>
            <a:r>
              <a:rPr lang="en-GB" b="0" dirty="0"/>
              <a:t>Outline</a:t>
            </a:r>
          </a:p>
          <a:p>
            <a:r>
              <a:rPr lang="en-GB" b="0" dirty="0"/>
              <a:t>Benefits dependency networks are essentially a graphical device for showing how technology features can enable business changes resulting in overall benefits to the business. They therefore show the linkages between technology effects and overall business objectives. </a:t>
            </a:r>
          </a:p>
          <a:p>
            <a:r>
              <a:rPr lang="en-GB" b="0" dirty="0"/>
              <a:t>Benefits workshops are held in order to agree amongst the major stakeholders what the proposed benefits are, what measures are appropriate, and what the business responsibilities are for realising the benefits. Such workshops can also foster a high level of understanding as to the full scope of a project, and engender high levels of commitment to the project from those present. </a:t>
            </a:r>
          </a:p>
          <a:p>
            <a:r>
              <a:rPr lang="en-GB" b="0" dirty="0"/>
              <a:t>Components</a:t>
            </a:r>
          </a:p>
          <a:p>
            <a:r>
              <a:rPr lang="en-GB" b="0" dirty="0"/>
              <a:t>IS/IT Enablers</a:t>
            </a:r>
          </a:p>
          <a:p>
            <a:r>
              <a:rPr lang="en-GB" b="0" dirty="0"/>
              <a:t>Enabling Changes</a:t>
            </a:r>
          </a:p>
          <a:p>
            <a:r>
              <a:rPr lang="en-GB" b="0" dirty="0"/>
              <a:t>Business Changes</a:t>
            </a:r>
          </a:p>
          <a:p>
            <a:r>
              <a:rPr lang="en-GB" b="0" dirty="0"/>
              <a:t>Business Benefits</a:t>
            </a:r>
          </a:p>
          <a:p>
            <a:r>
              <a:rPr lang="en-GB" b="0" dirty="0"/>
              <a:t>Investment Objectives</a:t>
            </a:r>
          </a:p>
          <a:p>
            <a:endParaRPr lang="en-GB" b="0" dirty="0"/>
          </a:p>
          <a:p>
            <a:r>
              <a:rPr lang="en-GB" b="0" dirty="0"/>
              <a:t>Aims</a:t>
            </a:r>
          </a:p>
          <a:p>
            <a:r>
              <a:rPr lang="en-GB" b="0" dirty="0"/>
              <a:t>The Benefits Dependency Network is a graphical depiction of the linkages between technology effects and overall business benefits.</a:t>
            </a:r>
          </a:p>
          <a:p>
            <a:r>
              <a:rPr lang="en-GB" b="0" dirty="0"/>
              <a:t>Strengths</a:t>
            </a:r>
          </a:p>
          <a:p>
            <a:r>
              <a:rPr lang="en-GB" b="0" dirty="0"/>
              <a:t>Once constructed, they can be used to identify appropriate business measures or observable effects for the benefits, and can be used as a basis for benefits realisation planning.</a:t>
            </a:r>
          </a:p>
          <a:p>
            <a:endParaRPr lang="en-GB" b="0" dirty="0"/>
          </a:p>
          <a:p>
            <a:r>
              <a:rPr lang="en-GB" b="0" dirty="0"/>
              <a:t>Other points</a:t>
            </a:r>
          </a:p>
          <a:p>
            <a:r>
              <a:rPr lang="en-GB" b="0" dirty="0"/>
              <a:t>The network should be constructed from right to left, commencing with an understanding of the drivers acting on the organisation, agreement on the investment objectives and identification of the benefits that will result if the investment objectives are achieved.</a:t>
            </a:r>
          </a:p>
          <a:p>
            <a:r>
              <a:rPr lang="en-GB" b="0" dirty="0"/>
              <a:t>There are two distinct types of change involved. Business changes are new ways of working that will go on after the project is closed. Enabling changes are the one-off changes created by the project that set up the business changes. For example, training staff in new skills is an enabling change. Applying those new skills is a business change.</a:t>
            </a:r>
          </a:p>
          <a:p>
            <a:endParaRPr lang="en-GB" b="0" dirty="0"/>
          </a:p>
          <a:p>
            <a:endParaRPr lang="en-GB" b="0" dirty="0"/>
          </a:p>
        </p:txBody>
      </p:sp>
      <p:sp>
        <p:nvSpPr>
          <p:cNvPr id="4" name="Slide Number Placeholder 3"/>
          <p:cNvSpPr>
            <a:spLocks noGrp="1"/>
          </p:cNvSpPr>
          <p:nvPr>
            <p:ph type="sldNum" sz="quarter" idx="10"/>
          </p:nvPr>
        </p:nvSpPr>
        <p:spPr/>
        <p:txBody>
          <a:bodyPr/>
          <a:lstStyle/>
          <a:p>
            <a:pPr>
              <a:defRPr/>
            </a:pPr>
            <a:fld id="{F6D2892D-FF1B-4E53-93E6-787B818D2B45}" type="slidenum">
              <a:rPr lang="en-US" smtClean="0"/>
              <a:pPr>
                <a:defRPr/>
              </a:pPr>
              <a:t>12</a:t>
            </a:fld>
            <a:endParaRPr lang="en-US"/>
          </a:p>
        </p:txBody>
      </p:sp>
    </p:spTree>
    <p:extLst>
      <p:ext uri="{BB962C8B-B14F-4D97-AF65-F5344CB8AC3E}">
        <p14:creationId xmlns:p14="http://schemas.microsoft.com/office/powerpoint/2010/main" val="1567738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My Car in the Cranfield style.</a:t>
            </a:r>
          </a:p>
          <a:p>
            <a:endParaRPr lang="en-GB" dirty="0"/>
          </a:p>
        </p:txBody>
      </p:sp>
      <p:sp>
        <p:nvSpPr>
          <p:cNvPr id="4" name="Slide Number Placeholder 3"/>
          <p:cNvSpPr>
            <a:spLocks noGrp="1"/>
          </p:cNvSpPr>
          <p:nvPr>
            <p:ph type="sldNum" sz="quarter" idx="10"/>
          </p:nvPr>
        </p:nvSpPr>
        <p:spPr/>
        <p:txBody>
          <a:bodyPr/>
          <a:lstStyle/>
          <a:p>
            <a:pPr>
              <a:defRPr/>
            </a:pPr>
            <a:fld id="{F6D2892D-FF1B-4E53-93E6-787B818D2B45}" type="slidenum">
              <a:rPr lang="en-US" smtClean="0"/>
              <a:pPr>
                <a:defRPr/>
              </a:pPr>
              <a:t>13</a:t>
            </a:fld>
            <a:endParaRPr lang="en-US"/>
          </a:p>
        </p:txBody>
      </p:sp>
    </p:spTree>
    <p:extLst>
      <p:ext uri="{BB962C8B-B14F-4D97-AF65-F5344CB8AC3E}">
        <p14:creationId xmlns:p14="http://schemas.microsoft.com/office/powerpoint/2010/main" val="1356914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The next model is from Gerald Bradley’s book Benefits Realisation Management. It was developed by Gerald and is used by his consultancy firm Sigma.</a:t>
            </a:r>
          </a:p>
          <a:p>
            <a:endParaRPr lang="en-GB" dirty="0"/>
          </a:p>
          <a:p>
            <a:r>
              <a:rPr lang="en-GB" sz="1200" b="1" kern="1200" dirty="0">
                <a:solidFill>
                  <a:schemeClr val="tx1"/>
                </a:solidFill>
                <a:effectLst/>
                <a:latin typeface="Arial" charset="0"/>
                <a:ea typeface="+mn-ea"/>
                <a:cs typeface="+mn-cs"/>
              </a:rPr>
              <a:t>Outline of Sigma’s Modelling Approach:</a:t>
            </a:r>
            <a:endParaRPr lang="en-GB"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The approach for a single programme, which can be easily adapted for portfolios and projects, consists of three stages:</a:t>
            </a:r>
          </a:p>
          <a:p>
            <a:pPr lvl="0"/>
            <a:r>
              <a:rPr lang="en-GB" sz="1200" b="1" kern="1200" dirty="0">
                <a:solidFill>
                  <a:schemeClr val="tx1"/>
                </a:solidFill>
                <a:effectLst/>
                <a:latin typeface="Arial" charset="0"/>
                <a:ea typeface="+mn-ea"/>
                <a:cs typeface="+mn-cs"/>
              </a:rPr>
              <a:t>Building a Strategy Map of linked objectives:</a:t>
            </a:r>
            <a:endParaRPr lang="en-GB"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By exploring the reason for change, both fixing problems and exploiting opportunities, a set of objectives (usually between 10 and 16) is determined. These are linked using ‘cause and effect’ relationships to create a Strategy Map, which is then used to identify 2 to 4 ‘bounding objectives to bound the programme.  </a:t>
            </a:r>
          </a:p>
          <a:p>
            <a:pPr lvl="0"/>
            <a:r>
              <a:rPr lang="en-GB" sz="1200" b="1" kern="1200" dirty="0">
                <a:solidFill>
                  <a:schemeClr val="tx1"/>
                </a:solidFill>
                <a:effectLst/>
                <a:latin typeface="Arial" charset="0"/>
                <a:ea typeface="+mn-ea"/>
                <a:cs typeface="+mn-cs"/>
              </a:rPr>
              <a:t>Creating a Benefits Map for each ‘bounding objective:</a:t>
            </a:r>
            <a:endParaRPr lang="en-GB"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For each of these bounding objectives a Benefits Map is created. This is developed by working from right to left from the objective, identifying, at each stage, a set of directly contributing benefits.  The test for each set is that they are:</a:t>
            </a:r>
          </a:p>
          <a:p>
            <a:pPr lvl="0"/>
            <a:r>
              <a:rPr lang="en-GB" sz="1200" kern="1200" dirty="0">
                <a:solidFill>
                  <a:schemeClr val="tx1"/>
                </a:solidFill>
                <a:effectLst/>
                <a:latin typeface="Arial" charset="0"/>
                <a:ea typeface="+mn-ea"/>
                <a:cs typeface="+mn-cs"/>
              </a:rPr>
              <a:t>Collectively sufficient</a:t>
            </a:r>
          </a:p>
          <a:p>
            <a:pPr lvl="0"/>
            <a:r>
              <a:rPr lang="en-GB" sz="1200" kern="1200" dirty="0">
                <a:solidFill>
                  <a:schemeClr val="tx1"/>
                </a:solidFill>
                <a:effectLst/>
                <a:latin typeface="Arial" charset="0"/>
                <a:ea typeface="+mn-ea"/>
                <a:cs typeface="+mn-cs"/>
              </a:rPr>
              <a:t>Individually necessary</a:t>
            </a:r>
          </a:p>
          <a:p>
            <a:pPr lvl="0"/>
            <a:r>
              <a:rPr lang="en-GB" sz="1200" kern="1200" dirty="0">
                <a:solidFill>
                  <a:schemeClr val="tx1"/>
                </a:solidFill>
                <a:effectLst/>
                <a:latin typeface="Arial" charset="0"/>
                <a:ea typeface="+mn-ea"/>
                <a:cs typeface="+mn-cs"/>
              </a:rPr>
              <a:t>Mutually independent</a:t>
            </a:r>
          </a:p>
          <a:p>
            <a:pPr lvl="0"/>
            <a:r>
              <a:rPr lang="en-GB" sz="1200" kern="1200" dirty="0">
                <a:solidFill>
                  <a:schemeClr val="tx1"/>
                </a:solidFill>
                <a:effectLst/>
                <a:latin typeface="Arial" charset="0"/>
                <a:ea typeface="+mn-ea"/>
                <a:cs typeface="+mn-cs"/>
              </a:rPr>
              <a:t>Likely to lead to different kind of change needs</a:t>
            </a:r>
          </a:p>
          <a:p>
            <a:r>
              <a:rPr lang="en-GB" sz="1200" kern="1200" dirty="0">
                <a:solidFill>
                  <a:schemeClr val="tx1"/>
                </a:solidFill>
                <a:effectLst/>
                <a:latin typeface="Arial" charset="0"/>
                <a:ea typeface="+mn-ea"/>
                <a:cs typeface="+mn-cs"/>
              </a:rPr>
              <a:t> </a:t>
            </a:r>
          </a:p>
          <a:p>
            <a:pPr lvl="0"/>
            <a:r>
              <a:rPr lang="en-GB" sz="1200" b="1" kern="1200" dirty="0">
                <a:solidFill>
                  <a:schemeClr val="tx1"/>
                </a:solidFill>
                <a:effectLst/>
                <a:latin typeface="Arial" charset="0"/>
                <a:ea typeface="+mn-ea"/>
                <a:cs typeface="+mn-cs"/>
              </a:rPr>
              <a:t>Transforming  a Benefits Map into a Benefit Dependency Map:</a:t>
            </a:r>
            <a:endParaRPr lang="en-GB"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At this stage the Benefits Map is just a carefully structured wish list. So the next step is to add to each Benefits Map (usually working from the left to right) all the enablers and business changes needed to deliver all the benefits. The resulting map is called a Benefit Dependency Map.</a:t>
            </a:r>
          </a:p>
          <a:p>
            <a:r>
              <a:rPr lang="en-GB" sz="1200" kern="1200" dirty="0">
                <a:solidFill>
                  <a:schemeClr val="tx1"/>
                </a:solidFill>
                <a:effectLst/>
                <a:latin typeface="Arial" charset="0"/>
                <a:ea typeface="+mn-ea"/>
                <a:cs typeface="+mn-cs"/>
              </a:rPr>
              <a:t>The above process is undertaken with the engagement of key stakeholders, ideally in workshops, using only logic and an understanding of the environment in which the organisation operates.  Later, using a powerful ranking process, alongside a consideration of costs, risks, and avoidance of duplication,  an effective prioritisation of options is achieved.</a:t>
            </a:r>
          </a:p>
          <a:p>
            <a:r>
              <a:rPr lang="en-GB" sz="1200" kern="1200" dirty="0">
                <a:solidFill>
                  <a:schemeClr val="tx1"/>
                </a:solidFill>
                <a:effectLst/>
                <a:latin typeface="Arial" charset="0"/>
                <a:ea typeface="+mn-ea"/>
                <a:cs typeface="+mn-cs"/>
              </a:rPr>
              <a:t> </a:t>
            </a:r>
          </a:p>
          <a:p>
            <a:r>
              <a:rPr lang="en-GB" sz="1200" kern="1200" dirty="0">
                <a:solidFill>
                  <a:schemeClr val="tx1"/>
                </a:solidFill>
                <a:effectLst/>
                <a:latin typeface="Arial" charset="0"/>
                <a:ea typeface="+mn-ea"/>
                <a:cs typeface="+mn-cs"/>
              </a:rPr>
              <a:t> </a:t>
            </a:r>
          </a:p>
          <a:p>
            <a:endParaRPr lang="en-GB" dirty="0"/>
          </a:p>
        </p:txBody>
      </p:sp>
      <p:sp>
        <p:nvSpPr>
          <p:cNvPr id="4" name="Slide Number Placeholder 3"/>
          <p:cNvSpPr>
            <a:spLocks noGrp="1"/>
          </p:cNvSpPr>
          <p:nvPr>
            <p:ph type="sldNum" sz="quarter" idx="10"/>
          </p:nvPr>
        </p:nvSpPr>
        <p:spPr/>
        <p:txBody>
          <a:bodyPr/>
          <a:lstStyle/>
          <a:p>
            <a:pPr>
              <a:defRPr/>
            </a:pPr>
            <a:fld id="{F6D2892D-FF1B-4E53-93E6-787B818D2B45}" type="slidenum">
              <a:rPr lang="en-US" smtClean="0"/>
              <a:pPr>
                <a:defRPr/>
              </a:pPr>
              <a:t>14</a:t>
            </a:fld>
            <a:endParaRPr lang="en-US"/>
          </a:p>
        </p:txBody>
      </p:sp>
    </p:spTree>
    <p:extLst>
      <p:ext uri="{BB962C8B-B14F-4D97-AF65-F5344CB8AC3E}">
        <p14:creationId xmlns:p14="http://schemas.microsoft.com/office/powerpoint/2010/main" val="1934890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Car in the Bradley style</a:t>
            </a:r>
          </a:p>
        </p:txBody>
      </p:sp>
      <p:sp>
        <p:nvSpPr>
          <p:cNvPr id="4" name="Slide Number Placeholder 3"/>
          <p:cNvSpPr>
            <a:spLocks noGrp="1"/>
          </p:cNvSpPr>
          <p:nvPr>
            <p:ph type="sldNum" sz="quarter" idx="10"/>
          </p:nvPr>
        </p:nvSpPr>
        <p:spPr/>
        <p:txBody>
          <a:bodyPr/>
          <a:lstStyle/>
          <a:p>
            <a:fld id="{AE8DA499-7866-4F15-874A-AE12968DE003}" type="slidenum">
              <a:rPr lang="en-GB" smtClean="0"/>
              <a:t>15</a:t>
            </a:fld>
            <a:endParaRPr lang="en-GB"/>
          </a:p>
        </p:txBody>
      </p:sp>
    </p:spTree>
    <p:extLst>
      <p:ext uri="{BB962C8B-B14F-4D97-AF65-F5344CB8AC3E}">
        <p14:creationId xmlns:p14="http://schemas.microsoft.com/office/powerpoint/2010/main" val="1097202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90488" y="744538"/>
            <a:ext cx="6616700" cy="3722687"/>
          </a:xfrm>
          <a:ln/>
        </p:spPr>
      </p:sp>
      <p:sp>
        <p:nvSpPr>
          <p:cNvPr id="46083" name="Notes Placeholder 2"/>
          <p:cNvSpPr>
            <a:spLocks noGrp="1"/>
          </p:cNvSpPr>
          <p:nvPr>
            <p:ph type="body" idx="1"/>
          </p:nvPr>
        </p:nvSpPr>
        <p:spPr>
          <a:noFill/>
        </p:spPr>
        <p:txBody>
          <a:bodyPr/>
          <a:lstStyle/>
          <a:p>
            <a:r>
              <a:rPr lang="en-GB" dirty="0">
                <a:latin typeface="Arial" pitchFamily="34" charset="0"/>
              </a:rPr>
              <a:t>The Results Chain™ , first published in The Information Paradox in 1998, was developed to support defining, evaluating, selecting and managing complete and comprehensive programmes of change - including, but not limited to, changes to the business model, process, people, technology, and organizational structure. The technique enables organizations to develop “road maps” that support understanding and proactive management of a programme throughout its full economic life cycle, such that expected, or often unanticipated, benefits are realized, and value is created and sustained. It is used to build simple yet rigorous models of the linkages among four core elements of a programme: outcomes, initiatives, contributions, and assumptions. Developing the Results Chain involves a number of facilitated workshops with the key stakeholders. Skilled facilitation is key here as, while the resulting “map” is very useful, what is more important is the process of discovery, understanding, consensus and buy-in that occurs during the development of the “map”. </a:t>
            </a:r>
          </a:p>
          <a:p>
            <a:endParaRPr lang="en-GB" dirty="0">
              <a:latin typeface="Arial" pitchFamily="34" charset="0"/>
            </a:endParaRPr>
          </a:p>
          <a:p>
            <a:r>
              <a:rPr lang="en-GB" dirty="0">
                <a:latin typeface="Arial" pitchFamily="34" charset="0"/>
              </a:rPr>
              <a:t>Results Chain is a proprietary technique of Fujitsu Consulting, and the term and descriptions of the technique are provided here with permission of Fujitsu Consulting.</a:t>
            </a:r>
          </a:p>
        </p:txBody>
      </p:sp>
      <p:sp>
        <p:nvSpPr>
          <p:cNvPr id="46084" name="Slide Number Placeholder 3"/>
          <p:cNvSpPr>
            <a:spLocks noGrp="1"/>
          </p:cNvSpPr>
          <p:nvPr>
            <p:ph type="sldNum" sz="quarter" idx="5"/>
          </p:nvPr>
        </p:nvSpPr>
        <p:spPr>
          <a:noFill/>
        </p:spPr>
        <p:txBody>
          <a:bodyPr/>
          <a:lstStyle>
            <a:lvl1pPr eaLnBrk="0" hangingPunct="0">
              <a:defRPr sz="3600">
                <a:solidFill>
                  <a:srgbClr val="A80B5F"/>
                </a:solidFill>
                <a:latin typeface="Arial" pitchFamily="34" charset="0"/>
              </a:defRPr>
            </a:lvl1pPr>
            <a:lvl2pPr marL="742950" indent="-285750" eaLnBrk="0" hangingPunct="0">
              <a:defRPr sz="3600">
                <a:solidFill>
                  <a:srgbClr val="A80B5F"/>
                </a:solidFill>
                <a:latin typeface="Arial" pitchFamily="34" charset="0"/>
              </a:defRPr>
            </a:lvl2pPr>
            <a:lvl3pPr marL="1143000" indent="-228600" eaLnBrk="0" hangingPunct="0">
              <a:defRPr sz="3600">
                <a:solidFill>
                  <a:srgbClr val="A80B5F"/>
                </a:solidFill>
                <a:latin typeface="Arial" pitchFamily="34" charset="0"/>
              </a:defRPr>
            </a:lvl3pPr>
            <a:lvl4pPr marL="1600200" indent="-228600" eaLnBrk="0" hangingPunct="0">
              <a:defRPr sz="3600">
                <a:solidFill>
                  <a:srgbClr val="A80B5F"/>
                </a:solidFill>
                <a:latin typeface="Arial" pitchFamily="34" charset="0"/>
              </a:defRPr>
            </a:lvl4pPr>
            <a:lvl5pPr marL="2057400" indent="-228600" eaLnBrk="0" hangingPunct="0">
              <a:defRPr sz="3600">
                <a:solidFill>
                  <a:srgbClr val="A80B5F"/>
                </a:solidFill>
                <a:latin typeface="Arial" pitchFamily="34" charset="0"/>
              </a:defRPr>
            </a:lvl5pPr>
            <a:lvl6pPr marL="2514600" indent="-228600" eaLnBrk="0" fontAlgn="base" hangingPunct="0">
              <a:spcBef>
                <a:spcPct val="0"/>
              </a:spcBef>
              <a:spcAft>
                <a:spcPct val="0"/>
              </a:spcAft>
              <a:defRPr sz="3600">
                <a:solidFill>
                  <a:srgbClr val="A80B5F"/>
                </a:solidFill>
                <a:latin typeface="Arial" pitchFamily="34" charset="0"/>
              </a:defRPr>
            </a:lvl6pPr>
            <a:lvl7pPr marL="2971800" indent="-228600" eaLnBrk="0" fontAlgn="base" hangingPunct="0">
              <a:spcBef>
                <a:spcPct val="0"/>
              </a:spcBef>
              <a:spcAft>
                <a:spcPct val="0"/>
              </a:spcAft>
              <a:defRPr sz="3600">
                <a:solidFill>
                  <a:srgbClr val="A80B5F"/>
                </a:solidFill>
                <a:latin typeface="Arial" pitchFamily="34" charset="0"/>
              </a:defRPr>
            </a:lvl7pPr>
            <a:lvl8pPr marL="3429000" indent="-228600" eaLnBrk="0" fontAlgn="base" hangingPunct="0">
              <a:spcBef>
                <a:spcPct val="0"/>
              </a:spcBef>
              <a:spcAft>
                <a:spcPct val="0"/>
              </a:spcAft>
              <a:defRPr sz="3600">
                <a:solidFill>
                  <a:srgbClr val="A80B5F"/>
                </a:solidFill>
                <a:latin typeface="Arial" pitchFamily="34" charset="0"/>
              </a:defRPr>
            </a:lvl8pPr>
            <a:lvl9pPr marL="3886200" indent="-228600" eaLnBrk="0" fontAlgn="base" hangingPunct="0">
              <a:spcBef>
                <a:spcPct val="0"/>
              </a:spcBef>
              <a:spcAft>
                <a:spcPct val="0"/>
              </a:spcAft>
              <a:defRPr sz="3600">
                <a:solidFill>
                  <a:srgbClr val="A80B5F"/>
                </a:solidFill>
                <a:latin typeface="Arial" pitchFamily="34" charset="0"/>
              </a:defRPr>
            </a:lvl9pPr>
          </a:lstStyle>
          <a:p>
            <a:pPr eaLnBrk="1" hangingPunct="1"/>
            <a:fld id="{D1495121-EDFC-44C6-B70B-017C537EF610}" type="slidenum">
              <a:rPr lang="en-US" sz="1200" smtClean="0">
                <a:solidFill>
                  <a:schemeClr val="tx1"/>
                </a:solidFill>
              </a:rPr>
              <a:pPr eaLnBrk="1" hangingPunct="1"/>
              <a:t>16</a:t>
            </a:fld>
            <a:endParaRPr lang="en-US" sz="1200">
              <a:solidFill>
                <a:schemeClr val="tx1"/>
              </a:solidFill>
            </a:endParaRPr>
          </a:p>
        </p:txBody>
      </p:sp>
    </p:spTree>
    <p:extLst>
      <p:ext uri="{BB962C8B-B14F-4D97-AF65-F5344CB8AC3E}">
        <p14:creationId xmlns:p14="http://schemas.microsoft.com/office/powerpoint/2010/main" val="2475129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917575" y="744538"/>
            <a:ext cx="4962525" cy="3722687"/>
          </a:xfrm>
          <a:ln/>
        </p:spPr>
      </p:sp>
      <p:sp>
        <p:nvSpPr>
          <p:cNvPr id="47107" name="Notes Placeholder 2"/>
          <p:cNvSpPr>
            <a:spLocks noGrp="1"/>
          </p:cNvSpPr>
          <p:nvPr>
            <p:ph type="body" idx="1"/>
          </p:nvPr>
        </p:nvSpPr>
        <p:spPr>
          <a:noFill/>
        </p:spPr>
        <p:txBody>
          <a:bodyPr/>
          <a:lstStyle/>
          <a:p>
            <a:r>
              <a:rPr lang="en-GB" dirty="0">
                <a:latin typeface="Arial" pitchFamily="34" charset="0"/>
              </a:rPr>
              <a:t>Here’s an example to show the scale of a typical Results Chain.</a:t>
            </a:r>
          </a:p>
          <a:p>
            <a:endParaRPr lang="en-GB" dirty="0">
              <a:latin typeface="Arial" pitchFamily="34" charset="0"/>
            </a:endParaRPr>
          </a:p>
          <a:p>
            <a:r>
              <a:rPr lang="en-GB" dirty="0">
                <a:latin typeface="Arial" pitchFamily="34" charset="0"/>
              </a:rPr>
              <a:t>Aims, typical uses and audiences</a:t>
            </a:r>
          </a:p>
          <a:p>
            <a:r>
              <a:rPr lang="en-GB" dirty="0">
                <a:latin typeface="Arial" pitchFamily="34" charset="0"/>
              </a:rPr>
              <a:t>While the initial aim of the technique was to provide a “map” to support understanding and proactive management of a programme throughout its full economic life cycle, in practice, it’s application has been extended and adapted to include:</a:t>
            </a:r>
          </a:p>
          <a:p>
            <a:r>
              <a:rPr lang="en-GB" dirty="0">
                <a:latin typeface="Arial" pitchFamily="34" charset="0"/>
              </a:rPr>
              <a:t>1.	At a strategic level, to validate/clarify/communicate strategy and strategic objectives and outcomes;</a:t>
            </a:r>
          </a:p>
          <a:p>
            <a:r>
              <a:rPr lang="en-GB" dirty="0">
                <a:latin typeface="Arial" pitchFamily="34" charset="0"/>
              </a:rPr>
              <a:t>2.	At a portfolio level, to map programmes/projects to a strategic level outcome map; and to identify and evaluate different paths to desired outcomes;</a:t>
            </a:r>
          </a:p>
          <a:p>
            <a:r>
              <a:rPr lang="en-GB" dirty="0">
                <a:latin typeface="Arial" pitchFamily="34" charset="0"/>
              </a:rPr>
              <a:t>3.	At the business case stage (which could be initiated by a perceived opportunity or problem), to enable an informed decision based on balancing attractiveness with achievability by ensuring that there is a clear and shared understanding of:</a:t>
            </a:r>
          </a:p>
          <a:p>
            <a:r>
              <a:rPr lang="en-GB" dirty="0">
                <a:latin typeface="Arial" pitchFamily="34" charset="0"/>
              </a:rPr>
              <a:t>a.	The desired outcomes (both end and intermediate);</a:t>
            </a:r>
          </a:p>
          <a:p>
            <a:r>
              <a:rPr lang="en-GB" dirty="0">
                <a:latin typeface="Arial" pitchFamily="34" charset="0"/>
              </a:rPr>
              <a:t>b.	The full scope of change initiatives that are both necessary and sufficient to achieve the desired outcomes, including management of change itself;</a:t>
            </a:r>
          </a:p>
          <a:p>
            <a:r>
              <a:rPr lang="en-GB" dirty="0">
                <a:latin typeface="Arial" pitchFamily="34" charset="0"/>
              </a:rPr>
              <a:t>c.	Any assumptions that are being made about the external or internal environment, the outcomes, or the contribution of initiatives to those outcomes;</a:t>
            </a:r>
          </a:p>
          <a:p>
            <a:r>
              <a:rPr lang="en-GB" dirty="0">
                <a:latin typeface="Arial" pitchFamily="34" charset="0"/>
              </a:rPr>
              <a:t>d.	The relevant metrics that are required to both measure achievement of the outcomes (lag metrics), and to measure the expected contribution of initiatives and intermediate outcomes (lead metrics) to the end outcomes such that timely corrective action can be taken when things are not going to plan; and</a:t>
            </a:r>
          </a:p>
          <a:p>
            <a:r>
              <a:rPr lang="en-GB" dirty="0">
                <a:latin typeface="Arial" pitchFamily="34" charset="0"/>
              </a:rPr>
              <a:t>e.	The roles, responsibilities and accountabilities for both the contribution initiatives and achievement of outcomes.</a:t>
            </a:r>
          </a:p>
          <a:p>
            <a:r>
              <a:rPr lang="en-GB" dirty="0">
                <a:latin typeface="Arial" pitchFamily="34" charset="0"/>
              </a:rPr>
              <a:t>4.	At the Programme Management stage, to “manage the journey”, including getting early warning of when corrective actions, which could include termination, are required, and to assess/confirm the impact of those actions.</a:t>
            </a:r>
          </a:p>
          <a:p>
            <a:r>
              <a:rPr lang="en-GB" dirty="0">
                <a:latin typeface="Arial" pitchFamily="34" charset="0"/>
              </a:rPr>
              <a:t>5.	When a programme is in trouble, to determine if it can be “salvaged”, and the actions required to do so.</a:t>
            </a:r>
          </a:p>
          <a:p>
            <a:r>
              <a:rPr lang="en-GB" dirty="0">
                <a:latin typeface="Arial" pitchFamily="34" charset="0"/>
              </a:rPr>
              <a:t>Depending on the use of the technique, audiences can in practice include the Board, Executive Management, LOB Management, as well as Programme Managers, Change Managers, Project Managers and their Teams, and other stakeholders impacted by programmes of change.</a:t>
            </a:r>
          </a:p>
        </p:txBody>
      </p:sp>
      <p:sp>
        <p:nvSpPr>
          <p:cNvPr id="47108" name="Slide Number Placeholder 3"/>
          <p:cNvSpPr>
            <a:spLocks noGrp="1"/>
          </p:cNvSpPr>
          <p:nvPr>
            <p:ph type="sldNum" sz="quarter" idx="5"/>
          </p:nvPr>
        </p:nvSpPr>
        <p:spPr>
          <a:noFill/>
        </p:spPr>
        <p:txBody>
          <a:bodyPr/>
          <a:lstStyle>
            <a:lvl1pPr eaLnBrk="0" hangingPunct="0">
              <a:defRPr sz="3600">
                <a:solidFill>
                  <a:srgbClr val="A80B5F"/>
                </a:solidFill>
                <a:latin typeface="Arial" pitchFamily="34" charset="0"/>
              </a:defRPr>
            </a:lvl1pPr>
            <a:lvl2pPr marL="742950" indent="-285750" eaLnBrk="0" hangingPunct="0">
              <a:defRPr sz="3600">
                <a:solidFill>
                  <a:srgbClr val="A80B5F"/>
                </a:solidFill>
                <a:latin typeface="Arial" pitchFamily="34" charset="0"/>
              </a:defRPr>
            </a:lvl2pPr>
            <a:lvl3pPr marL="1143000" indent="-228600" eaLnBrk="0" hangingPunct="0">
              <a:defRPr sz="3600">
                <a:solidFill>
                  <a:srgbClr val="A80B5F"/>
                </a:solidFill>
                <a:latin typeface="Arial" pitchFamily="34" charset="0"/>
              </a:defRPr>
            </a:lvl3pPr>
            <a:lvl4pPr marL="1600200" indent="-228600" eaLnBrk="0" hangingPunct="0">
              <a:defRPr sz="3600">
                <a:solidFill>
                  <a:srgbClr val="A80B5F"/>
                </a:solidFill>
                <a:latin typeface="Arial" pitchFamily="34" charset="0"/>
              </a:defRPr>
            </a:lvl4pPr>
            <a:lvl5pPr marL="2057400" indent="-228600" eaLnBrk="0" hangingPunct="0">
              <a:defRPr sz="3600">
                <a:solidFill>
                  <a:srgbClr val="A80B5F"/>
                </a:solidFill>
                <a:latin typeface="Arial" pitchFamily="34" charset="0"/>
              </a:defRPr>
            </a:lvl5pPr>
            <a:lvl6pPr marL="2514600" indent="-228600" eaLnBrk="0" fontAlgn="base" hangingPunct="0">
              <a:spcBef>
                <a:spcPct val="0"/>
              </a:spcBef>
              <a:spcAft>
                <a:spcPct val="0"/>
              </a:spcAft>
              <a:defRPr sz="3600">
                <a:solidFill>
                  <a:srgbClr val="A80B5F"/>
                </a:solidFill>
                <a:latin typeface="Arial" pitchFamily="34" charset="0"/>
              </a:defRPr>
            </a:lvl6pPr>
            <a:lvl7pPr marL="2971800" indent="-228600" eaLnBrk="0" fontAlgn="base" hangingPunct="0">
              <a:spcBef>
                <a:spcPct val="0"/>
              </a:spcBef>
              <a:spcAft>
                <a:spcPct val="0"/>
              </a:spcAft>
              <a:defRPr sz="3600">
                <a:solidFill>
                  <a:srgbClr val="A80B5F"/>
                </a:solidFill>
                <a:latin typeface="Arial" pitchFamily="34" charset="0"/>
              </a:defRPr>
            </a:lvl7pPr>
            <a:lvl8pPr marL="3429000" indent="-228600" eaLnBrk="0" fontAlgn="base" hangingPunct="0">
              <a:spcBef>
                <a:spcPct val="0"/>
              </a:spcBef>
              <a:spcAft>
                <a:spcPct val="0"/>
              </a:spcAft>
              <a:defRPr sz="3600">
                <a:solidFill>
                  <a:srgbClr val="A80B5F"/>
                </a:solidFill>
                <a:latin typeface="Arial" pitchFamily="34" charset="0"/>
              </a:defRPr>
            </a:lvl8pPr>
            <a:lvl9pPr marL="3886200" indent="-228600" eaLnBrk="0" fontAlgn="base" hangingPunct="0">
              <a:spcBef>
                <a:spcPct val="0"/>
              </a:spcBef>
              <a:spcAft>
                <a:spcPct val="0"/>
              </a:spcAft>
              <a:defRPr sz="3600">
                <a:solidFill>
                  <a:srgbClr val="A80B5F"/>
                </a:solidFill>
                <a:latin typeface="Arial" pitchFamily="34" charset="0"/>
              </a:defRPr>
            </a:lvl9pPr>
          </a:lstStyle>
          <a:p>
            <a:pPr eaLnBrk="1" hangingPunct="1"/>
            <a:fld id="{675D806E-3B4E-4064-847D-8CDF320F9D29}" type="slidenum">
              <a:rPr lang="en-US" sz="1200" smtClean="0">
                <a:solidFill>
                  <a:schemeClr val="tx1"/>
                </a:solidFill>
              </a:rPr>
              <a:pPr eaLnBrk="1" hangingPunct="1"/>
              <a:t>17</a:t>
            </a:fld>
            <a:endParaRPr lang="en-US" sz="1200">
              <a:solidFill>
                <a:schemeClr val="tx1"/>
              </a:solidFill>
            </a:endParaRPr>
          </a:p>
        </p:txBody>
      </p:sp>
    </p:spTree>
    <p:extLst>
      <p:ext uri="{BB962C8B-B14F-4D97-AF65-F5344CB8AC3E}">
        <p14:creationId xmlns:p14="http://schemas.microsoft.com/office/powerpoint/2010/main" val="714543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90488" y="744538"/>
            <a:ext cx="6616700" cy="3722687"/>
          </a:xfrm>
          <a:ln/>
        </p:spPr>
      </p:sp>
      <p:sp>
        <p:nvSpPr>
          <p:cNvPr id="44035" name="Notes Placeholder 2"/>
          <p:cNvSpPr>
            <a:spLocks noGrp="1"/>
          </p:cNvSpPr>
          <p:nvPr>
            <p:ph type="body" idx="1"/>
          </p:nvPr>
        </p:nvSpPr>
        <p:spPr>
          <a:noFill/>
        </p:spPr>
        <p:txBody>
          <a:bodyPr/>
          <a:lstStyle/>
          <a:p>
            <a:r>
              <a:rPr lang="en-GB" dirty="0">
                <a:latin typeface="Arial" pitchFamily="34" charset="0"/>
              </a:rPr>
              <a:t>Here’s the same scenario mapped in a Results Chain, a tool used by Fujitsu in the Southern Cluster of </a:t>
            </a:r>
            <a:r>
              <a:rPr lang="en-GB" dirty="0" err="1">
                <a:latin typeface="Arial" pitchFamily="34" charset="0"/>
              </a:rPr>
              <a:t>NPfIT</a:t>
            </a:r>
            <a:r>
              <a:rPr lang="en-GB" dirty="0">
                <a:latin typeface="Arial" pitchFamily="34" charset="0"/>
              </a:rPr>
              <a:t> in 2005.</a:t>
            </a:r>
          </a:p>
          <a:p>
            <a:endParaRPr lang="en-GB" dirty="0">
              <a:latin typeface="Arial" pitchFamily="34" charset="0"/>
            </a:endParaRPr>
          </a:p>
          <a:p>
            <a:endParaRPr lang="en-GB" dirty="0">
              <a:latin typeface="Arial" pitchFamily="34" charset="0"/>
            </a:endParaRPr>
          </a:p>
          <a:p>
            <a:r>
              <a:rPr lang="en-GB" dirty="0">
                <a:latin typeface="Arial" pitchFamily="34" charset="0"/>
              </a:rPr>
              <a:t>Strengths</a:t>
            </a:r>
          </a:p>
          <a:p>
            <a:r>
              <a:rPr lang="en-GB" dirty="0">
                <a:latin typeface="Arial" pitchFamily="34" charset="0"/>
              </a:rPr>
              <a:t>1.	Simple - only four elements.</a:t>
            </a:r>
          </a:p>
          <a:p>
            <a:r>
              <a:rPr lang="en-GB" dirty="0">
                <a:latin typeface="Arial" pitchFamily="34" charset="0"/>
              </a:rPr>
              <a:t>2.	Comprehensive - includes: outcomes (what the ultimate objectives are and what intermediate outcomes these are dependent on); initiatives (the full scope of effort/change required to achieve the outcomes); assumptions (those things that come up and bite you which need to be surfaced, mitigated through further initiatives where possible, or monitored); and contributions (which facilitate the development of both lead and lag metrics). </a:t>
            </a:r>
          </a:p>
          <a:p>
            <a:r>
              <a:rPr lang="en-GB" dirty="0">
                <a:latin typeface="Arial" pitchFamily="34" charset="0"/>
              </a:rPr>
              <a:t>3.	Scalable - can be aggregated up (with all/some elements included), or “drilled” down.</a:t>
            </a:r>
          </a:p>
          <a:p>
            <a:r>
              <a:rPr lang="en-GB" dirty="0">
                <a:latin typeface="Arial" pitchFamily="34" charset="0"/>
              </a:rPr>
              <a:t>4.	Actionable - can be taken down to a sufficient level of detail to provide the foundation for both programme and change management plans, and can be used to assess, and guide corrective action when there are deviations from the expected plan.</a:t>
            </a:r>
          </a:p>
          <a:p>
            <a:r>
              <a:rPr lang="en-GB" dirty="0">
                <a:latin typeface="Arial" pitchFamily="34" charset="0"/>
              </a:rPr>
              <a:t>Other points</a:t>
            </a:r>
          </a:p>
          <a:p>
            <a:r>
              <a:rPr lang="en-GB" dirty="0">
                <a:latin typeface="Arial" pitchFamily="34" charset="0"/>
              </a:rPr>
              <a:t>1.	John Thorp says that contrary to how the Results Chain may be described (i.e. earlier in this presentation), it is not a cause and effect model  - it is a cognitive model that, through effective facilitation, makes explicit what each and all of the stakeholders implicitly believe will happen (all looking through different lenses and having different cognitive biases) - as such, as mentioned earlier, it is the process of developing the map, NOT THE MAP ITSELF, that facilitates gaining understanding of, consensus/buy-in and commitment to the outcomes and what has to be done to achieve them. </a:t>
            </a:r>
          </a:p>
          <a:p>
            <a:r>
              <a:rPr lang="en-GB" dirty="0">
                <a:latin typeface="Arial" pitchFamily="34" charset="0"/>
              </a:rPr>
              <a:t>2.	The comprehensiveness of the technique, and the ability to “drill” down can, without effective facilitation, lead to analysis paralysis resulting, in one famous instance I am aware of, in the “Results Chain that ate the world”.</a:t>
            </a:r>
          </a:p>
          <a:p>
            <a:endParaRPr lang="en-GB" dirty="0">
              <a:latin typeface="Arial" pitchFamily="34" charset="0"/>
            </a:endParaRPr>
          </a:p>
          <a:p>
            <a:endParaRPr lang="en-GB" dirty="0">
              <a:latin typeface="Arial" pitchFamily="34" charset="0"/>
            </a:endParaRPr>
          </a:p>
        </p:txBody>
      </p:sp>
      <p:sp>
        <p:nvSpPr>
          <p:cNvPr id="44036" name="Slide Number Placeholder 3"/>
          <p:cNvSpPr>
            <a:spLocks noGrp="1"/>
          </p:cNvSpPr>
          <p:nvPr>
            <p:ph type="sldNum" sz="quarter" idx="5"/>
          </p:nvPr>
        </p:nvSpPr>
        <p:spPr>
          <a:noFill/>
        </p:spPr>
        <p:txBody>
          <a:bodyPr/>
          <a:lstStyle>
            <a:lvl1pPr eaLnBrk="0" hangingPunct="0">
              <a:defRPr sz="3600">
                <a:solidFill>
                  <a:srgbClr val="A80B5F"/>
                </a:solidFill>
                <a:latin typeface="Arial" pitchFamily="34" charset="0"/>
              </a:defRPr>
            </a:lvl1pPr>
            <a:lvl2pPr marL="742950" indent="-285750" eaLnBrk="0" hangingPunct="0">
              <a:defRPr sz="3600">
                <a:solidFill>
                  <a:srgbClr val="A80B5F"/>
                </a:solidFill>
                <a:latin typeface="Arial" pitchFamily="34" charset="0"/>
              </a:defRPr>
            </a:lvl2pPr>
            <a:lvl3pPr marL="1143000" indent="-228600" eaLnBrk="0" hangingPunct="0">
              <a:defRPr sz="3600">
                <a:solidFill>
                  <a:srgbClr val="A80B5F"/>
                </a:solidFill>
                <a:latin typeface="Arial" pitchFamily="34" charset="0"/>
              </a:defRPr>
            </a:lvl3pPr>
            <a:lvl4pPr marL="1600200" indent="-228600" eaLnBrk="0" hangingPunct="0">
              <a:defRPr sz="3600">
                <a:solidFill>
                  <a:srgbClr val="A80B5F"/>
                </a:solidFill>
                <a:latin typeface="Arial" pitchFamily="34" charset="0"/>
              </a:defRPr>
            </a:lvl4pPr>
            <a:lvl5pPr marL="2057400" indent="-228600" eaLnBrk="0" hangingPunct="0">
              <a:defRPr sz="3600">
                <a:solidFill>
                  <a:srgbClr val="A80B5F"/>
                </a:solidFill>
                <a:latin typeface="Arial" pitchFamily="34" charset="0"/>
              </a:defRPr>
            </a:lvl5pPr>
            <a:lvl6pPr marL="2514600" indent="-228600" eaLnBrk="0" fontAlgn="base" hangingPunct="0">
              <a:spcBef>
                <a:spcPct val="0"/>
              </a:spcBef>
              <a:spcAft>
                <a:spcPct val="0"/>
              </a:spcAft>
              <a:defRPr sz="3600">
                <a:solidFill>
                  <a:srgbClr val="A80B5F"/>
                </a:solidFill>
                <a:latin typeface="Arial" pitchFamily="34" charset="0"/>
              </a:defRPr>
            </a:lvl6pPr>
            <a:lvl7pPr marL="2971800" indent="-228600" eaLnBrk="0" fontAlgn="base" hangingPunct="0">
              <a:spcBef>
                <a:spcPct val="0"/>
              </a:spcBef>
              <a:spcAft>
                <a:spcPct val="0"/>
              </a:spcAft>
              <a:defRPr sz="3600">
                <a:solidFill>
                  <a:srgbClr val="A80B5F"/>
                </a:solidFill>
                <a:latin typeface="Arial" pitchFamily="34" charset="0"/>
              </a:defRPr>
            </a:lvl7pPr>
            <a:lvl8pPr marL="3429000" indent="-228600" eaLnBrk="0" fontAlgn="base" hangingPunct="0">
              <a:spcBef>
                <a:spcPct val="0"/>
              </a:spcBef>
              <a:spcAft>
                <a:spcPct val="0"/>
              </a:spcAft>
              <a:defRPr sz="3600">
                <a:solidFill>
                  <a:srgbClr val="A80B5F"/>
                </a:solidFill>
                <a:latin typeface="Arial" pitchFamily="34" charset="0"/>
              </a:defRPr>
            </a:lvl8pPr>
            <a:lvl9pPr marL="3886200" indent="-228600" eaLnBrk="0" fontAlgn="base" hangingPunct="0">
              <a:spcBef>
                <a:spcPct val="0"/>
              </a:spcBef>
              <a:spcAft>
                <a:spcPct val="0"/>
              </a:spcAft>
              <a:defRPr sz="3600">
                <a:solidFill>
                  <a:srgbClr val="A80B5F"/>
                </a:solidFill>
                <a:latin typeface="Arial" pitchFamily="34" charset="0"/>
              </a:defRPr>
            </a:lvl9pPr>
          </a:lstStyle>
          <a:p>
            <a:pPr eaLnBrk="1" hangingPunct="1"/>
            <a:fld id="{8563D160-091B-4122-A4BB-024A855E1011}" type="slidenum">
              <a:rPr lang="en-US" sz="1200" smtClean="0">
                <a:solidFill>
                  <a:schemeClr val="tx1"/>
                </a:solidFill>
              </a:rPr>
              <a:pPr eaLnBrk="1" hangingPunct="1"/>
              <a:t>18</a:t>
            </a:fld>
            <a:endParaRPr lang="en-US" sz="1200">
              <a:solidFill>
                <a:schemeClr val="tx1"/>
              </a:solidFill>
            </a:endParaRPr>
          </a:p>
        </p:txBody>
      </p:sp>
    </p:spTree>
    <p:extLst>
      <p:ext uri="{BB962C8B-B14F-4D97-AF65-F5344CB8AC3E}">
        <p14:creationId xmlns:p14="http://schemas.microsoft.com/office/powerpoint/2010/main" val="4168054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1895B8-B924-4863-8F85-623BA37A62D3}" type="slidenum">
              <a:rPr lang="en-US"/>
              <a:pPr/>
              <a:t>19</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r>
              <a:rPr lang="en-GB" dirty="0"/>
              <a:t>MY Car courtesy of Roger Elvin, </a:t>
            </a:r>
            <a:r>
              <a:rPr lang="en-GB" dirty="0" err="1"/>
              <a:t>NPfIT</a:t>
            </a:r>
            <a:r>
              <a:rPr lang="en-GB" dirty="0"/>
              <a:t> 2005. </a:t>
            </a:r>
          </a:p>
        </p:txBody>
      </p:sp>
    </p:spTree>
    <p:extLst>
      <p:ext uri="{BB962C8B-B14F-4D97-AF65-F5344CB8AC3E}">
        <p14:creationId xmlns:p14="http://schemas.microsoft.com/office/powerpoint/2010/main" val="2856911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NHS Digital, evolved from NHS Connecting for Health, now use this as their house-style BDN.</a:t>
            </a:r>
          </a:p>
        </p:txBody>
      </p:sp>
      <p:sp>
        <p:nvSpPr>
          <p:cNvPr id="4" name="Slide Number Placeholder 3"/>
          <p:cNvSpPr>
            <a:spLocks noGrp="1"/>
          </p:cNvSpPr>
          <p:nvPr>
            <p:ph type="sldNum" sz="quarter" idx="10"/>
          </p:nvPr>
        </p:nvSpPr>
        <p:spPr/>
        <p:txBody>
          <a:bodyPr/>
          <a:lstStyle/>
          <a:p>
            <a:fld id="{AE8DA499-7866-4F15-874A-AE12968DE003}" type="slidenum">
              <a:rPr lang="en-GB" smtClean="0"/>
              <a:t>20</a:t>
            </a:fld>
            <a:endParaRPr lang="en-GB"/>
          </a:p>
        </p:txBody>
      </p:sp>
    </p:spTree>
    <p:extLst>
      <p:ext uri="{BB962C8B-B14F-4D97-AF65-F5344CB8AC3E}">
        <p14:creationId xmlns:p14="http://schemas.microsoft.com/office/powerpoint/2010/main" val="778749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sz="2800">
                <a:solidFill>
                  <a:schemeClr val="hlink"/>
                </a:solidFill>
                <a:latin typeface="Arial" charset="0"/>
                <a:ea typeface="ヒラギノ角ゴ Pro W3" pitchFamily="-48" charset="-128"/>
              </a:defRPr>
            </a:lvl1pPr>
            <a:lvl2pPr marL="742950" indent="-285750" eaLnBrk="0" hangingPunct="0">
              <a:defRPr sz="2800">
                <a:solidFill>
                  <a:schemeClr val="hlink"/>
                </a:solidFill>
                <a:latin typeface="Arial" charset="0"/>
                <a:ea typeface="ヒラギノ角ゴ Pro W3" pitchFamily="-48" charset="-128"/>
              </a:defRPr>
            </a:lvl2pPr>
            <a:lvl3pPr marL="1143000" indent="-228600" eaLnBrk="0" hangingPunct="0">
              <a:defRPr sz="2800">
                <a:solidFill>
                  <a:schemeClr val="hlink"/>
                </a:solidFill>
                <a:latin typeface="Arial" charset="0"/>
                <a:ea typeface="ヒラギノ角ゴ Pro W3" pitchFamily="-48" charset="-128"/>
              </a:defRPr>
            </a:lvl3pPr>
            <a:lvl4pPr marL="1600200" indent="-228600" eaLnBrk="0" hangingPunct="0">
              <a:defRPr sz="2800">
                <a:solidFill>
                  <a:schemeClr val="hlink"/>
                </a:solidFill>
                <a:latin typeface="Arial" charset="0"/>
                <a:ea typeface="ヒラギノ角ゴ Pro W3" pitchFamily="-48" charset="-128"/>
              </a:defRPr>
            </a:lvl4pPr>
            <a:lvl5pPr marL="2057400" indent="-228600" eaLnBrk="0" hangingPunct="0">
              <a:defRPr sz="2800">
                <a:solidFill>
                  <a:schemeClr val="hlink"/>
                </a:solidFill>
                <a:latin typeface="Arial" charset="0"/>
                <a:ea typeface="ヒラギノ角ゴ Pro W3" pitchFamily="-48" charset="-128"/>
              </a:defRPr>
            </a:lvl5pPr>
            <a:lvl6pPr marL="25146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6pPr>
            <a:lvl7pPr marL="29718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7pPr>
            <a:lvl8pPr marL="34290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8pPr>
            <a:lvl9pPr marL="38862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9pPr>
          </a:lstStyle>
          <a:p>
            <a:pPr eaLnBrk="1" hangingPunct="1"/>
            <a:fld id="{CC26AC1F-14F5-44E4-8B33-70F3EDEEC334}" type="slidenum">
              <a:rPr lang="en-GB" sz="1200">
                <a:solidFill>
                  <a:schemeClr val="tx1"/>
                </a:solidFill>
              </a:rPr>
              <a:pPr eaLnBrk="1" hangingPunct="1"/>
              <a:t>3</a:t>
            </a:fld>
            <a:endParaRPr lang="en-GB" sz="120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GB" sz="1000" dirty="0"/>
              <a:t>Why map stuff? Because we don’t always appreciate our Objectives. The purpose behind any course of action has a direct and significant effect on the way it is undertaken. The reasons why affect the ways we go about things. If Wellington had gone off to Waterloo simply with the intent of using up his budgeted stock of gunpowder then he would have fought a very different battle from the one that actually took place.</a:t>
            </a:r>
          </a:p>
          <a:p>
            <a:pPr eaLnBrk="1" hangingPunct="1"/>
            <a:endParaRPr lang="en-GB" sz="1000" dirty="0"/>
          </a:p>
          <a:p>
            <a:pPr eaLnBrk="1" hangingPunct="1"/>
            <a:r>
              <a:rPr lang="en-GB" sz="1000" dirty="0"/>
              <a:t>The same applies for any project, the ends affect the means and ways.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An objective is a result with a purpose. There has to be a ‘because…’ in it somewhere, even if it’s implicit.  The objective is not ‘Build a shop’ but ‘Build a shop because it will be where we sell our products and make a profit. Otherwise, you could dump a box in the middle of a field and write ‘Shop’ on the side and still meet your objective.</a:t>
            </a:r>
          </a:p>
          <a:p>
            <a:pPr eaLnBrk="1" hangingPunct="1"/>
            <a:endParaRPr lang="en-GB" sz="1000" dirty="0"/>
          </a:p>
          <a:p>
            <a:pPr eaLnBrk="1" hangingPunct="1"/>
            <a:r>
              <a:rPr lang="en-GB" sz="1000" dirty="0"/>
              <a:t>The great thing about mapping is that it shows the rationale behind all this. It gets your ducks in a row, your carts behind your horses…</a:t>
            </a:r>
          </a:p>
          <a:p>
            <a:pPr eaLnBrk="1" hangingPunct="1"/>
            <a:endParaRPr lang="en-GB" sz="1000" dirty="0"/>
          </a:p>
        </p:txBody>
      </p:sp>
    </p:spTree>
    <p:extLst>
      <p:ext uri="{BB962C8B-B14F-4D97-AF65-F5344CB8AC3E}">
        <p14:creationId xmlns:p14="http://schemas.microsoft.com/office/powerpoint/2010/main" val="1388959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90488" y="744538"/>
            <a:ext cx="6616700" cy="3722687"/>
          </a:xfrm>
          <a:ln/>
        </p:spPr>
      </p:sp>
      <p:sp>
        <p:nvSpPr>
          <p:cNvPr id="52227" name="Notes Placeholder 2"/>
          <p:cNvSpPr>
            <a:spLocks noGrp="1"/>
          </p:cNvSpPr>
          <p:nvPr>
            <p:ph type="body" idx="1"/>
          </p:nvPr>
        </p:nvSpPr>
        <p:spPr>
          <a:noFill/>
        </p:spPr>
        <p:txBody>
          <a:bodyPr/>
          <a:lstStyle/>
          <a:p>
            <a:r>
              <a:rPr lang="en-GB" dirty="0">
                <a:latin typeface="Arial" pitchFamily="34" charset="0"/>
              </a:rPr>
              <a:t>This style is based on the MSP ‘Project Output to Strategic Objective Chain’.</a:t>
            </a:r>
          </a:p>
          <a:p>
            <a:endParaRPr lang="en-GB" dirty="0">
              <a:latin typeface="Arial" pitchFamily="34" charset="0"/>
            </a:endParaRPr>
          </a:p>
          <a:p>
            <a:r>
              <a:rPr lang="en-GB" dirty="0">
                <a:latin typeface="Arial" pitchFamily="34" charset="0"/>
              </a:rPr>
              <a:t>It allows those familiar with MSP to use the concepts familiar to them but also add extra information, to improve context.</a:t>
            </a:r>
          </a:p>
          <a:p>
            <a:endParaRPr lang="en-GB" dirty="0">
              <a:latin typeface="Arial" pitchFamily="34" charset="0"/>
            </a:endParaRPr>
          </a:p>
          <a:p>
            <a:r>
              <a:rPr lang="en-GB" dirty="0">
                <a:latin typeface="Arial" pitchFamily="34" charset="0"/>
              </a:rPr>
              <a:t>The objects on the left of the model are used to describe what will be done – called Programme objects. Any configuration of these can be used with these to represent plans, processes, solutions etc. that result in value adding Capabilities.</a:t>
            </a:r>
          </a:p>
          <a:p>
            <a:endParaRPr lang="en-GB" dirty="0">
              <a:latin typeface="Arial" pitchFamily="34" charset="0"/>
            </a:endParaRPr>
          </a:p>
          <a:p>
            <a:r>
              <a:rPr lang="en-GB" dirty="0">
                <a:latin typeface="Arial" pitchFamily="34" charset="0"/>
              </a:rPr>
              <a:t>Those towards the right show how the Capabilities contribute value to Outcomes. These Outcomes become Benefits when measures are added. </a:t>
            </a:r>
          </a:p>
          <a:p>
            <a:endParaRPr lang="en-GB" dirty="0">
              <a:latin typeface="Arial" pitchFamily="34" charset="0"/>
            </a:endParaRPr>
          </a:p>
          <a:p>
            <a:r>
              <a:rPr lang="en-GB" dirty="0">
                <a:latin typeface="Arial" pitchFamily="34" charset="0"/>
              </a:rPr>
              <a:t>Data can be added to these elements to not only document the model but analysis is possible. For example, costs added to the Programme objects can be calculated and used to understand the benefits that flow from them.</a:t>
            </a:r>
          </a:p>
          <a:p>
            <a:endParaRPr lang="en-GB" dirty="0">
              <a:latin typeface="Arial" pitchFamily="34" charset="0"/>
            </a:endParaRPr>
          </a:p>
          <a:p>
            <a:r>
              <a:rPr lang="en-GB" dirty="0">
                <a:latin typeface="Arial" pitchFamily="34" charset="0"/>
              </a:rPr>
              <a:t>Only use the objects you need and your model can be as simple or complex as you require.</a:t>
            </a:r>
          </a:p>
          <a:p>
            <a:endParaRPr lang="en-GB" dirty="0">
              <a:latin typeface="Arial" pitchFamily="34" charset="0"/>
            </a:endParaRPr>
          </a:p>
        </p:txBody>
      </p:sp>
      <p:sp>
        <p:nvSpPr>
          <p:cNvPr id="52228" name="Slide Number Placeholder 3"/>
          <p:cNvSpPr>
            <a:spLocks noGrp="1"/>
          </p:cNvSpPr>
          <p:nvPr>
            <p:ph type="sldNum" sz="quarter" idx="5"/>
          </p:nvPr>
        </p:nvSpPr>
        <p:spPr>
          <a:noFill/>
        </p:spPr>
        <p:txBody>
          <a:bodyPr/>
          <a:lstStyle>
            <a:lvl1pPr eaLnBrk="0" hangingPunct="0">
              <a:defRPr sz="3600">
                <a:solidFill>
                  <a:srgbClr val="A80B5F"/>
                </a:solidFill>
                <a:latin typeface="Arial" pitchFamily="34" charset="0"/>
              </a:defRPr>
            </a:lvl1pPr>
            <a:lvl2pPr marL="742950" indent="-285750" eaLnBrk="0" hangingPunct="0">
              <a:defRPr sz="3600">
                <a:solidFill>
                  <a:srgbClr val="A80B5F"/>
                </a:solidFill>
                <a:latin typeface="Arial" pitchFamily="34" charset="0"/>
              </a:defRPr>
            </a:lvl2pPr>
            <a:lvl3pPr marL="1143000" indent="-228600" eaLnBrk="0" hangingPunct="0">
              <a:defRPr sz="3600">
                <a:solidFill>
                  <a:srgbClr val="A80B5F"/>
                </a:solidFill>
                <a:latin typeface="Arial" pitchFamily="34" charset="0"/>
              </a:defRPr>
            </a:lvl3pPr>
            <a:lvl4pPr marL="1600200" indent="-228600" eaLnBrk="0" hangingPunct="0">
              <a:defRPr sz="3600">
                <a:solidFill>
                  <a:srgbClr val="A80B5F"/>
                </a:solidFill>
                <a:latin typeface="Arial" pitchFamily="34" charset="0"/>
              </a:defRPr>
            </a:lvl4pPr>
            <a:lvl5pPr marL="2057400" indent="-228600" eaLnBrk="0" hangingPunct="0">
              <a:defRPr sz="3600">
                <a:solidFill>
                  <a:srgbClr val="A80B5F"/>
                </a:solidFill>
                <a:latin typeface="Arial" pitchFamily="34" charset="0"/>
              </a:defRPr>
            </a:lvl5pPr>
            <a:lvl6pPr marL="2514600" indent="-228600" eaLnBrk="0" fontAlgn="base" hangingPunct="0">
              <a:spcBef>
                <a:spcPct val="0"/>
              </a:spcBef>
              <a:spcAft>
                <a:spcPct val="0"/>
              </a:spcAft>
              <a:defRPr sz="3600">
                <a:solidFill>
                  <a:srgbClr val="A80B5F"/>
                </a:solidFill>
                <a:latin typeface="Arial" pitchFamily="34" charset="0"/>
              </a:defRPr>
            </a:lvl6pPr>
            <a:lvl7pPr marL="2971800" indent="-228600" eaLnBrk="0" fontAlgn="base" hangingPunct="0">
              <a:spcBef>
                <a:spcPct val="0"/>
              </a:spcBef>
              <a:spcAft>
                <a:spcPct val="0"/>
              </a:spcAft>
              <a:defRPr sz="3600">
                <a:solidFill>
                  <a:srgbClr val="A80B5F"/>
                </a:solidFill>
                <a:latin typeface="Arial" pitchFamily="34" charset="0"/>
              </a:defRPr>
            </a:lvl7pPr>
            <a:lvl8pPr marL="3429000" indent="-228600" eaLnBrk="0" fontAlgn="base" hangingPunct="0">
              <a:spcBef>
                <a:spcPct val="0"/>
              </a:spcBef>
              <a:spcAft>
                <a:spcPct val="0"/>
              </a:spcAft>
              <a:defRPr sz="3600">
                <a:solidFill>
                  <a:srgbClr val="A80B5F"/>
                </a:solidFill>
                <a:latin typeface="Arial" pitchFamily="34" charset="0"/>
              </a:defRPr>
            </a:lvl8pPr>
            <a:lvl9pPr marL="3886200" indent="-228600" eaLnBrk="0" fontAlgn="base" hangingPunct="0">
              <a:spcBef>
                <a:spcPct val="0"/>
              </a:spcBef>
              <a:spcAft>
                <a:spcPct val="0"/>
              </a:spcAft>
              <a:defRPr sz="3600">
                <a:solidFill>
                  <a:srgbClr val="A80B5F"/>
                </a:solidFill>
                <a:latin typeface="Arial" pitchFamily="34" charset="0"/>
              </a:defRPr>
            </a:lvl9pPr>
          </a:lstStyle>
          <a:p>
            <a:pPr eaLnBrk="1" hangingPunct="1"/>
            <a:fld id="{EC61F446-E87B-46C8-9840-CE0234BCBA31}" type="slidenum">
              <a:rPr lang="en-US" sz="1200" smtClean="0">
                <a:solidFill>
                  <a:schemeClr val="tx1"/>
                </a:solidFill>
              </a:rPr>
              <a:pPr eaLnBrk="1" hangingPunct="1"/>
              <a:t>21</a:t>
            </a:fld>
            <a:endParaRPr lang="en-US" sz="1200">
              <a:solidFill>
                <a:schemeClr val="tx1"/>
              </a:solidFill>
            </a:endParaRPr>
          </a:p>
        </p:txBody>
      </p:sp>
    </p:spTree>
    <p:extLst>
      <p:ext uri="{BB962C8B-B14F-4D97-AF65-F5344CB8AC3E}">
        <p14:creationId xmlns:p14="http://schemas.microsoft.com/office/powerpoint/2010/main" val="1398137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90488" y="744538"/>
            <a:ext cx="6616700" cy="3722687"/>
          </a:xfrm>
          <a:ln/>
        </p:spPr>
      </p:sp>
      <p:sp>
        <p:nvSpPr>
          <p:cNvPr id="53251" name="Notes Placeholder 2"/>
          <p:cNvSpPr>
            <a:spLocks noGrp="1"/>
          </p:cNvSpPr>
          <p:nvPr>
            <p:ph type="body" idx="1"/>
          </p:nvPr>
        </p:nvSpPr>
        <p:spPr>
          <a:noFill/>
        </p:spPr>
        <p:txBody>
          <a:bodyPr/>
          <a:lstStyle/>
          <a:p>
            <a:r>
              <a:rPr lang="en-GB" dirty="0">
                <a:latin typeface="Arial" pitchFamily="34" charset="0"/>
              </a:rPr>
              <a:t>The modelling style allows the end to end cause-and-effect chain to be understood. </a:t>
            </a:r>
            <a:br>
              <a:rPr lang="en-GB" dirty="0">
                <a:latin typeface="Arial" pitchFamily="34" charset="0"/>
              </a:rPr>
            </a:br>
            <a:r>
              <a:rPr lang="en-GB" dirty="0">
                <a:latin typeface="Arial" pitchFamily="34" charset="0"/>
              </a:rPr>
              <a:t>To ensure not just benefits are focused on but also what contributes to their realisation.</a:t>
            </a:r>
          </a:p>
          <a:p>
            <a:r>
              <a:rPr lang="en-GB" dirty="0">
                <a:latin typeface="Arial" pitchFamily="34" charset="0"/>
              </a:rPr>
              <a:t>For example, to ask:</a:t>
            </a:r>
          </a:p>
          <a:p>
            <a:r>
              <a:rPr lang="en-GB" dirty="0">
                <a:latin typeface="Arial" pitchFamily="34" charset="0"/>
              </a:rPr>
              <a:t>‘What do you want?’ so Outcomes and Objectives can be identified</a:t>
            </a:r>
          </a:p>
          <a:p>
            <a:r>
              <a:rPr lang="en-GB" dirty="0">
                <a:latin typeface="Arial" pitchFamily="34" charset="0"/>
              </a:rPr>
              <a:t>‘How will you know you’ve got it?’ so the Benefit Measures can be identified</a:t>
            </a:r>
          </a:p>
          <a:p>
            <a:r>
              <a:rPr lang="en-GB" dirty="0">
                <a:latin typeface="Arial" pitchFamily="34" charset="0"/>
              </a:rPr>
              <a:t>‘What things do you need to have or be capable of?’ to identify the Capabilities and Outputs</a:t>
            </a:r>
          </a:p>
          <a:p>
            <a:r>
              <a:rPr lang="en-GB" dirty="0">
                <a:latin typeface="Arial" pitchFamily="34" charset="0"/>
              </a:rPr>
              <a:t>‘’What do you need to do to get them and keep them?’ to identify the Programme objects </a:t>
            </a:r>
          </a:p>
          <a:p>
            <a:endParaRPr lang="en-GB" dirty="0">
              <a:latin typeface="Arial" pitchFamily="34" charset="0"/>
            </a:endParaRPr>
          </a:p>
          <a:p>
            <a:r>
              <a:rPr lang="en-GB" dirty="0">
                <a:latin typeface="Arial" pitchFamily="34" charset="0"/>
              </a:rPr>
              <a:t>The modelling approach therefore allows ‘holistic benefits management’. </a:t>
            </a:r>
          </a:p>
          <a:p>
            <a:r>
              <a:rPr lang="en-GB" dirty="0">
                <a:latin typeface="Arial" pitchFamily="34" charset="0"/>
              </a:rPr>
              <a:t>You can also ask questions on ‘What are the Risks to benefit achievement’, ‘are any Assumptions being made’, ‘what Requirements are being satisfied’, ‘what are Stakeholders  interested in’ and ‘what Dependencies exist’? </a:t>
            </a:r>
          </a:p>
          <a:p>
            <a:r>
              <a:rPr lang="en-GB" dirty="0">
                <a:latin typeface="Arial" pitchFamily="34" charset="0"/>
              </a:rPr>
              <a:t>By asking such questions and building the picture you can then provide and share answers with people: This is what we want, this is how we’ll know we’ve got it etc.</a:t>
            </a:r>
          </a:p>
          <a:p>
            <a:r>
              <a:rPr lang="en-GB" dirty="0">
                <a:latin typeface="Arial" pitchFamily="34" charset="0"/>
              </a:rPr>
              <a:t>This allows stories and examples to be told to bring it to life and gain added support</a:t>
            </a:r>
          </a:p>
          <a:p>
            <a:endParaRPr lang="en-GB" dirty="0">
              <a:latin typeface="Arial" pitchFamily="34" charset="0"/>
            </a:endParaRPr>
          </a:p>
        </p:txBody>
      </p:sp>
      <p:sp>
        <p:nvSpPr>
          <p:cNvPr id="53252" name="Slide Number Placeholder 3"/>
          <p:cNvSpPr>
            <a:spLocks noGrp="1"/>
          </p:cNvSpPr>
          <p:nvPr>
            <p:ph type="sldNum" sz="quarter" idx="5"/>
          </p:nvPr>
        </p:nvSpPr>
        <p:spPr>
          <a:noFill/>
        </p:spPr>
        <p:txBody>
          <a:bodyPr/>
          <a:lstStyle>
            <a:lvl1pPr eaLnBrk="0" hangingPunct="0">
              <a:defRPr sz="3600">
                <a:solidFill>
                  <a:srgbClr val="A80B5F"/>
                </a:solidFill>
                <a:latin typeface="Arial" pitchFamily="34" charset="0"/>
              </a:defRPr>
            </a:lvl1pPr>
            <a:lvl2pPr marL="742950" indent="-285750" eaLnBrk="0" hangingPunct="0">
              <a:defRPr sz="3600">
                <a:solidFill>
                  <a:srgbClr val="A80B5F"/>
                </a:solidFill>
                <a:latin typeface="Arial" pitchFamily="34" charset="0"/>
              </a:defRPr>
            </a:lvl2pPr>
            <a:lvl3pPr marL="1143000" indent="-228600" eaLnBrk="0" hangingPunct="0">
              <a:defRPr sz="3600">
                <a:solidFill>
                  <a:srgbClr val="A80B5F"/>
                </a:solidFill>
                <a:latin typeface="Arial" pitchFamily="34" charset="0"/>
              </a:defRPr>
            </a:lvl3pPr>
            <a:lvl4pPr marL="1600200" indent="-228600" eaLnBrk="0" hangingPunct="0">
              <a:defRPr sz="3600">
                <a:solidFill>
                  <a:srgbClr val="A80B5F"/>
                </a:solidFill>
                <a:latin typeface="Arial" pitchFamily="34" charset="0"/>
              </a:defRPr>
            </a:lvl4pPr>
            <a:lvl5pPr marL="2057400" indent="-228600" eaLnBrk="0" hangingPunct="0">
              <a:defRPr sz="3600">
                <a:solidFill>
                  <a:srgbClr val="A80B5F"/>
                </a:solidFill>
                <a:latin typeface="Arial" pitchFamily="34" charset="0"/>
              </a:defRPr>
            </a:lvl5pPr>
            <a:lvl6pPr marL="2514600" indent="-228600" eaLnBrk="0" fontAlgn="base" hangingPunct="0">
              <a:spcBef>
                <a:spcPct val="0"/>
              </a:spcBef>
              <a:spcAft>
                <a:spcPct val="0"/>
              </a:spcAft>
              <a:defRPr sz="3600">
                <a:solidFill>
                  <a:srgbClr val="A80B5F"/>
                </a:solidFill>
                <a:latin typeface="Arial" pitchFamily="34" charset="0"/>
              </a:defRPr>
            </a:lvl6pPr>
            <a:lvl7pPr marL="2971800" indent="-228600" eaLnBrk="0" fontAlgn="base" hangingPunct="0">
              <a:spcBef>
                <a:spcPct val="0"/>
              </a:spcBef>
              <a:spcAft>
                <a:spcPct val="0"/>
              </a:spcAft>
              <a:defRPr sz="3600">
                <a:solidFill>
                  <a:srgbClr val="A80B5F"/>
                </a:solidFill>
                <a:latin typeface="Arial" pitchFamily="34" charset="0"/>
              </a:defRPr>
            </a:lvl7pPr>
            <a:lvl8pPr marL="3429000" indent="-228600" eaLnBrk="0" fontAlgn="base" hangingPunct="0">
              <a:spcBef>
                <a:spcPct val="0"/>
              </a:spcBef>
              <a:spcAft>
                <a:spcPct val="0"/>
              </a:spcAft>
              <a:defRPr sz="3600">
                <a:solidFill>
                  <a:srgbClr val="A80B5F"/>
                </a:solidFill>
                <a:latin typeface="Arial" pitchFamily="34" charset="0"/>
              </a:defRPr>
            </a:lvl8pPr>
            <a:lvl9pPr marL="3886200" indent="-228600" eaLnBrk="0" fontAlgn="base" hangingPunct="0">
              <a:spcBef>
                <a:spcPct val="0"/>
              </a:spcBef>
              <a:spcAft>
                <a:spcPct val="0"/>
              </a:spcAft>
              <a:defRPr sz="3600">
                <a:solidFill>
                  <a:srgbClr val="A80B5F"/>
                </a:solidFill>
                <a:latin typeface="Arial" pitchFamily="34" charset="0"/>
              </a:defRPr>
            </a:lvl9pPr>
          </a:lstStyle>
          <a:p>
            <a:pPr eaLnBrk="1" hangingPunct="1"/>
            <a:fld id="{09169B49-1FDA-44C3-87AD-1664CAEFFBB9}" type="slidenum">
              <a:rPr lang="en-US" sz="1200" smtClean="0">
                <a:solidFill>
                  <a:schemeClr val="tx1"/>
                </a:solidFill>
              </a:rPr>
              <a:pPr eaLnBrk="1" hangingPunct="1"/>
              <a:t>22</a:t>
            </a:fld>
            <a:endParaRPr lang="en-US" sz="1200">
              <a:solidFill>
                <a:schemeClr val="tx1"/>
              </a:solidFill>
            </a:endParaRPr>
          </a:p>
        </p:txBody>
      </p:sp>
    </p:spTree>
    <p:extLst>
      <p:ext uri="{BB962C8B-B14F-4D97-AF65-F5344CB8AC3E}">
        <p14:creationId xmlns:p14="http://schemas.microsoft.com/office/powerpoint/2010/main" val="4100566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Wovex view of My Car</a:t>
            </a:r>
          </a:p>
        </p:txBody>
      </p:sp>
      <p:sp>
        <p:nvSpPr>
          <p:cNvPr id="4" name="Slide Number Placeholder 3"/>
          <p:cNvSpPr>
            <a:spLocks noGrp="1"/>
          </p:cNvSpPr>
          <p:nvPr>
            <p:ph type="sldNum" sz="quarter" idx="10"/>
          </p:nvPr>
        </p:nvSpPr>
        <p:spPr/>
        <p:txBody>
          <a:bodyPr/>
          <a:lstStyle/>
          <a:p>
            <a:fld id="{AE8DA499-7866-4F15-874A-AE12968DE003}" type="slidenum">
              <a:rPr lang="en-GB" smtClean="0"/>
              <a:t>23</a:t>
            </a:fld>
            <a:endParaRPr lang="en-GB"/>
          </a:p>
        </p:txBody>
      </p:sp>
    </p:spTree>
    <p:extLst>
      <p:ext uri="{BB962C8B-B14F-4D97-AF65-F5344CB8AC3E}">
        <p14:creationId xmlns:p14="http://schemas.microsoft.com/office/powerpoint/2010/main" val="2582678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90488" y="744538"/>
            <a:ext cx="6616700" cy="3722687"/>
          </a:xfrm>
          <a:ln/>
        </p:spPr>
      </p:sp>
      <p:sp>
        <p:nvSpPr>
          <p:cNvPr id="48131" name="Notes Placeholder 2"/>
          <p:cNvSpPr>
            <a:spLocks noGrp="1"/>
          </p:cNvSpPr>
          <p:nvPr>
            <p:ph type="body" idx="1"/>
          </p:nvPr>
        </p:nvSpPr>
        <p:spPr>
          <a:noFill/>
        </p:spPr>
        <p:txBody>
          <a:bodyPr/>
          <a:lstStyle/>
          <a:p>
            <a:r>
              <a:rPr lang="en-GB" dirty="0">
                <a:latin typeface="Arial" pitchFamily="34" charset="0"/>
              </a:rPr>
              <a:t>The Department of Treasury &amp; Finance (State Government of Victoria, Australia) developed this methodology as part of the Investment Management Standard around 2004. The Investment Logic Map starts from a problem statement. What problem needs to be addressed? What benefit is required to do this and what are its Key Performance Indicators? What has to be done (strategic interventions) to deliver the benefit and so fix the problem?</a:t>
            </a:r>
          </a:p>
          <a:p>
            <a:endParaRPr lang="en-GB" dirty="0">
              <a:latin typeface="Arial" pitchFamily="34" charset="0"/>
            </a:endParaRPr>
          </a:p>
          <a:p>
            <a:r>
              <a:rPr lang="en-AU" dirty="0">
                <a:latin typeface="Arial" pitchFamily="34" charset="0"/>
              </a:rPr>
              <a:t>It is a single-page depiction of the logic that underpins an investment. It provides the core focus of an investment and is modified to reflect changes to the logic throughout its lifecycle. </a:t>
            </a:r>
            <a:br>
              <a:rPr lang="en-AU" dirty="0">
                <a:latin typeface="Arial" pitchFamily="34" charset="0"/>
              </a:rPr>
            </a:br>
            <a:r>
              <a:rPr lang="en-AU" dirty="0">
                <a:latin typeface="Arial" pitchFamily="34" charset="0"/>
              </a:rPr>
              <a:t>	</a:t>
            </a:r>
            <a:endParaRPr lang="en-GB" dirty="0">
              <a:latin typeface="Arial" pitchFamily="34" charset="0"/>
            </a:endParaRPr>
          </a:p>
        </p:txBody>
      </p:sp>
      <p:sp>
        <p:nvSpPr>
          <p:cNvPr id="48132" name="Slide Number Placeholder 3"/>
          <p:cNvSpPr>
            <a:spLocks noGrp="1"/>
          </p:cNvSpPr>
          <p:nvPr>
            <p:ph type="sldNum" sz="quarter" idx="5"/>
          </p:nvPr>
        </p:nvSpPr>
        <p:spPr>
          <a:noFill/>
        </p:spPr>
        <p:txBody>
          <a:bodyPr/>
          <a:lstStyle>
            <a:lvl1pPr eaLnBrk="0" hangingPunct="0">
              <a:defRPr sz="3600">
                <a:solidFill>
                  <a:srgbClr val="A80B5F"/>
                </a:solidFill>
                <a:latin typeface="Arial" pitchFamily="34" charset="0"/>
              </a:defRPr>
            </a:lvl1pPr>
            <a:lvl2pPr marL="742950" indent="-285750" eaLnBrk="0" hangingPunct="0">
              <a:defRPr sz="3600">
                <a:solidFill>
                  <a:srgbClr val="A80B5F"/>
                </a:solidFill>
                <a:latin typeface="Arial" pitchFamily="34" charset="0"/>
              </a:defRPr>
            </a:lvl2pPr>
            <a:lvl3pPr marL="1143000" indent="-228600" eaLnBrk="0" hangingPunct="0">
              <a:defRPr sz="3600">
                <a:solidFill>
                  <a:srgbClr val="A80B5F"/>
                </a:solidFill>
                <a:latin typeface="Arial" pitchFamily="34" charset="0"/>
              </a:defRPr>
            </a:lvl3pPr>
            <a:lvl4pPr marL="1600200" indent="-228600" eaLnBrk="0" hangingPunct="0">
              <a:defRPr sz="3600">
                <a:solidFill>
                  <a:srgbClr val="A80B5F"/>
                </a:solidFill>
                <a:latin typeface="Arial" pitchFamily="34" charset="0"/>
              </a:defRPr>
            </a:lvl4pPr>
            <a:lvl5pPr marL="2057400" indent="-228600" eaLnBrk="0" hangingPunct="0">
              <a:defRPr sz="3600">
                <a:solidFill>
                  <a:srgbClr val="A80B5F"/>
                </a:solidFill>
                <a:latin typeface="Arial" pitchFamily="34" charset="0"/>
              </a:defRPr>
            </a:lvl5pPr>
            <a:lvl6pPr marL="2514600" indent="-228600" eaLnBrk="0" fontAlgn="base" hangingPunct="0">
              <a:spcBef>
                <a:spcPct val="0"/>
              </a:spcBef>
              <a:spcAft>
                <a:spcPct val="0"/>
              </a:spcAft>
              <a:defRPr sz="3600">
                <a:solidFill>
                  <a:srgbClr val="A80B5F"/>
                </a:solidFill>
                <a:latin typeface="Arial" pitchFamily="34" charset="0"/>
              </a:defRPr>
            </a:lvl6pPr>
            <a:lvl7pPr marL="2971800" indent="-228600" eaLnBrk="0" fontAlgn="base" hangingPunct="0">
              <a:spcBef>
                <a:spcPct val="0"/>
              </a:spcBef>
              <a:spcAft>
                <a:spcPct val="0"/>
              </a:spcAft>
              <a:defRPr sz="3600">
                <a:solidFill>
                  <a:srgbClr val="A80B5F"/>
                </a:solidFill>
                <a:latin typeface="Arial" pitchFamily="34" charset="0"/>
              </a:defRPr>
            </a:lvl7pPr>
            <a:lvl8pPr marL="3429000" indent="-228600" eaLnBrk="0" fontAlgn="base" hangingPunct="0">
              <a:spcBef>
                <a:spcPct val="0"/>
              </a:spcBef>
              <a:spcAft>
                <a:spcPct val="0"/>
              </a:spcAft>
              <a:defRPr sz="3600">
                <a:solidFill>
                  <a:srgbClr val="A80B5F"/>
                </a:solidFill>
                <a:latin typeface="Arial" pitchFamily="34" charset="0"/>
              </a:defRPr>
            </a:lvl8pPr>
            <a:lvl9pPr marL="3886200" indent="-228600" eaLnBrk="0" fontAlgn="base" hangingPunct="0">
              <a:spcBef>
                <a:spcPct val="0"/>
              </a:spcBef>
              <a:spcAft>
                <a:spcPct val="0"/>
              </a:spcAft>
              <a:defRPr sz="3600">
                <a:solidFill>
                  <a:srgbClr val="A80B5F"/>
                </a:solidFill>
                <a:latin typeface="Arial" pitchFamily="34" charset="0"/>
              </a:defRPr>
            </a:lvl9pPr>
          </a:lstStyle>
          <a:p>
            <a:pPr eaLnBrk="1" hangingPunct="1"/>
            <a:fld id="{1898E9A2-BE75-4E48-AD04-17B948DBB614}" type="slidenum">
              <a:rPr lang="en-US" sz="1200" smtClean="0">
                <a:solidFill>
                  <a:schemeClr val="tx1"/>
                </a:solidFill>
              </a:rPr>
              <a:pPr eaLnBrk="1" hangingPunct="1"/>
              <a:t>24</a:t>
            </a:fld>
            <a:endParaRPr lang="en-US" sz="1200">
              <a:solidFill>
                <a:schemeClr val="tx1"/>
              </a:solidFill>
            </a:endParaRPr>
          </a:p>
        </p:txBody>
      </p:sp>
    </p:spTree>
    <p:extLst>
      <p:ext uri="{BB962C8B-B14F-4D97-AF65-F5344CB8AC3E}">
        <p14:creationId xmlns:p14="http://schemas.microsoft.com/office/powerpoint/2010/main" val="3215820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90488" y="744538"/>
            <a:ext cx="6616700" cy="3722687"/>
          </a:xfrm>
          <a:ln/>
        </p:spPr>
      </p:sp>
      <p:sp>
        <p:nvSpPr>
          <p:cNvPr id="49155" name="Notes Placeholder 2"/>
          <p:cNvSpPr>
            <a:spLocks noGrp="1"/>
          </p:cNvSpPr>
          <p:nvPr>
            <p:ph type="body" idx="1"/>
          </p:nvPr>
        </p:nvSpPr>
        <p:spPr>
          <a:noFill/>
        </p:spPr>
        <p:txBody>
          <a:bodyPr/>
          <a:lstStyle/>
          <a:p>
            <a:r>
              <a:rPr lang="en-GB">
                <a:latin typeface="Arial" pitchFamily="34" charset="0"/>
              </a:rPr>
              <a:t>There are three variations:</a:t>
            </a:r>
          </a:p>
          <a:p>
            <a:r>
              <a:rPr lang="en-GB">
                <a:latin typeface="Arial" pitchFamily="34" charset="0"/>
              </a:rPr>
              <a:t>Initiative (for single investments)</a:t>
            </a:r>
          </a:p>
          <a:p>
            <a:r>
              <a:rPr lang="en-GB">
                <a:latin typeface="Arial" pitchFamily="34" charset="0"/>
              </a:rPr>
              <a:t>Programme</a:t>
            </a:r>
          </a:p>
          <a:p>
            <a:r>
              <a:rPr lang="en-GB">
                <a:latin typeface="Arial" pitchFamily="34" charset="0"/>
              </a:rPr>
              <a:t>Organisation</a:t>
            </a:r>
          </a:p>
        </p:txBody>
      </p:sp>
      <p:sp>
        <p:nvSpPr>
          <p:cNvPr id="49156" name="Slide Number Placeholder 3"/>
          <p:cNvSpPr>
            <a:spLocks noGrp="1"/>
          </p:cNvSpPr>
          <p:nvPr>
            <p:ph type="sldNum" sz="quarter" idx="5"/>
          </p:nvPr>
        </p:nvSpPr>
        <p:spPr>
          <a:noFill/>
        </p:spPr>
        <p:txBody>
          <a:bodyPr/>
          <a:lstStyle>
            <a:lvl1pPr eaLnBrk="0" hangingPunct="0">
              <a:defRPr sz="3600">
                <a:solidFill>
                  <a:srgbClr val="A80B5F"/>
                </a:solidFill>
                <a:latin typeface="Arial" pitchFamily="34" charset="0"/>
              </a:defRPr>
            </a:lvl1pPr>
            <a:lvl2pPr marL="742950" indent="-285750" eaLnBrk="0" hangingPunct="0">
              <a:defRPr sz="3600">
                <a:solidFill>
                  <a:srgbClr val="A80B5F"/>
                </a:solidFill>
                <a:latin typeface="Arial" pitchFamily="34" charset="0"/>
              </a:defRPr>
            </a:lvl2pPr>
            <a:lvl3pPr marL="1143000" indent="-228600" eaLnBrk="0" hangingPunct="0">
              <a:defRPr sz="3600">
                <a:solidFill>
                  <a:srgbClr val="A80B5F"/>
                </a:solidFill>
                <a:latin typeface="Arial" pitchFamily="34" charset="0"/>
              </a:defRPr>
            </a:lvl3pPr>
            <a:lvl4pPr marL="1600200" indent="-228600" eaLnBrk="0" hangingPunct="0">
              <a:defRPr sz="3600">
                <a:solidFill>
                  <a:srgbClr val="A80B5F"/>
                </a:solidFill>
                <a:latin typeface="Arial" pitchFamily="34" charset="0"/>
              </a:defRPr>
            </a:lvl4pPr>
            <a:lvl5pPr marL="2057400" indent="-228600" eaLnBrk="0" hangingPunct="0">
              <a:defRPr sz="3600">
                <a:solidFill>
                  <a:srgbClr val="A80B5F"/>
                </a:solidFill>
                <a:latin typeface="Arial" pitchFamily="34" charset="0"/>
              </a:defRPr>
            </a:lvl5pPr>
            <a:lvl6pPr marL="2514600" indent="-228600" eaLnBrk="0" fontAlgn="base" hangingPunct="0">
              <a:spcBef>
                <a:spcPct val="0"/>
              </a:spcBef>
              <a:spcAft>
                <a:spcPct val="0"/>
              </a:spcAft>
              <a:defRPr sz="3600">
                <a:solidFill>
                  <a:srgbClr val="A80B5F"/>
                </a:solidFill>
                <a:latin typeface="Arial" pitchFamily="34" charset="0"/>
              </a:defRPr>
            </a:lvl6pPr>
            <a:lvl7pPr marL="2971800" indent="-228600" eaLnBrk="0" fontAlgn="base" hangingPunct="0">
              <a:spcBef>
                <a:spcPct val="0"/>
              </a:spcBef>
              <a:spcAft>
                <a:spcPct val="0"/>
              </a:spcAft>
              <a:defRPr sz="3600">
                <a:solidFill>
                  <a:srgbClr val="A80B5F"/>
                </a:solidFill>
                <a:latin typeface="Arial" pitchFamily="34" charset="0"/>
              </a:defRPr>
            </a:lvl7pPr>
            <a:lvl8pPr marL="3429000" indent="-228600" eaLnBrk="0" fontAlgn="base" hangingPunct="0">
              <a:spcBef>
                <a:spcPct val="0"/>
              </a:spcBef>
              <a:spcAft>
                <a:spcPct val="0"/>
              </a:spcAft>
              <a:defRPr sz="3600">
                <a:solidFill>
                  <a:srgbClr val="A80B5F"/>
                </a:solidFill>
                <a:latin typeface="Arial" pitchFamily="34" charset="0"/>
              </a:defRPr>
            </a:lvl8pPr>
            <a:lvl9pPr marL="3886200" indent="-228600" eaLnBrk="0" fontAlgn="base" hangingPunct="0">
              <a:spcBef>
                <a:spcPct val="0"/>
              </a:spcBef>
              <a:spcAft>
                <a:spcPct val="0"/>
              </a:spcAft>
              <a:defRPr sz="3600">
                <a:solidFill>
                  <a:srgbClr val="A80B5F"/>
                </a:solidFill>
                <a:latin typeface="Arial" pitchFamily="34" charset="0"/>
              </a:defRPr>
            </a:lvl9pPr>
          </a:lstStyle>
          <a:p>
            <a:pPr eaLnBrk="1" hangingPunct="1"/>
            <a:fld id="{7D686D28-7541-41DD-BE70-D9A07F8026A0}" type="slidenum">
              <a:rPr lang="en-US" sz="1200" smtClean="0">
                <a:solidFill>
                  <a:schemeClr val="tx1"/>
                </a:solidFill>
              </a:rPr>
              <a:pPr eaLnBrk="1" hangingPunct="1"/>
              <a:t>25</a:t>
            </a:fld>
            <a:endParaRPr lang="en-US" sz="1200">
              <a:solidFill>
                <a:schemeClr val="tx1"/>
              </a:solidFill>
            </a:endParaRPr>
          </a:p>
        </p:txBody>
      </p:sp>
    </p:spTree>
    <p:extLst>
      <p:ext uri="{BB962C8B-B14F-4D97-AF65-F5344CB8AC3E}">
        <p14:creationId xmlns:p14="http://schemas.microsoft.com/office/powerpoint/2010/main" val="1096549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Car in ILM</a:t>
            </a:r>
          </a:p>
        </p:txBody>
      </p:sp>
      <p:sp>
        <p:nvSpPr>
          <p:cNvPr id="4" name="Slide Number Placeholder 3"/>
          <p:cNvSpPr>
            <a:spLocks noGrp="1"/>
          </p:cNvSpPr>
          <p:nvPr>
            <p:ph type="sldNum" sz="quarter" idx="10"/>
          </p:nvPr>
        </p:nvSpPr>
        <p:spPr/>
        <p:txBody>
          <a:bodyPr/>
          <a:lstStyle/>
          <a:p>
            <a:fld id="{AE8DA499-7866-4F15-874A-AE12968DE003}" type="slidenum">
              <a:rPr lang="en-GB" smtClean="0"/>
              <a:t>26</a:t>
            </a:fld>
            <a:endParaRPr lang="en-GB"/>
          </a:p>
        </p:txBody>
      </p:sp>
    </p:spTree>
    <p:extLst>
      <p:ext uri="{BB962C8B-B14F-4D97-AF65-F5344CB8AC3E}">
        <p14:creationId xmlns:p14="http://schemas.microsoft.com/office/powerpoint/2010/main" val="3338793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90488" y="744538"/>
            <a:ext cx="6616700" cy="3722687"/>
          </a:xfrm>
          <a:ln/>
        </p:spPr>
      </p:sp>
      <p:sp>
        <p:nvSpPr>
          <p:cNvPr id="50179" name="Notes Placeholder 2"/>
          <p:cNvSpPr>
            <a:spLocks noGrp="1"/>
          </p:cNvSpPr>
          <p:nvPr>
            <p:ph type="body" idx="1"/>
          </p:nvPr>
        </p:nvSpPr>
        <p:spPr>
          <a:noFill/>
        </p:spPr>
        <p:txBody>
          <a:bodyPr/>
          <a:lstStyle/>
          <a:p>
            <a:r>
              <a:rPr lang="en-GB" dirty="0">
                <a:latin typeface="Arial" pitchFamily="34" charset="0"/>
              </a:rPr>
              <a:t>The Peter Glynne Benefits Value Model is an innovative, proven and tested approach to identifying, structuring and communicating benefits. It is a the first step and a key element of an end-to-end integrated approach to benefits driven change entitled “Benefits Made Clear”. It has been designed to be a powerful communications tool, clearly illustrating the relationship between new capabilities, operational benefits and strategic value. It avoids building a complex spiders web type model that other approaches to benefits mapping result in.</a:t>
            </a:r>
          </a:p>
          <a:p>
            <a:endParaRPr lang="en-GB" dirty="0">
              <a:latin typeface="Arial" pitchFamily="34" charset="0"/>
            </a:endParaRPr>
          </a:p>
          <a:p>
            <a:r>
              <a:rPr lang="en-GB" dirty="0">
                <a:latin typeface="Arial" pitchFamily="34" charset="0"/>
              </a:rPr>
              <a:t>It is both a robust benefits and value identification tool, a structured way to engage stakeholders and a powerful way to communicate value to senior management .</a:t>
            </a:r>
          </a:p>
          <a:p>
            <a:endParaRPr lang="en-GB" dirty="0">
              <a:latin typeface="Arial" pitchFamily="34" charset="0"/>
            </a:endParaRPr>
          </a:p>
        </p:txBody>
      </p:sp>
      <p:sp>
        <p:nvSpPr>
          <p:cNvPr id="50180" name="Slide Number Placeholder 3"/>
          <p:cNvSpPr>
            <a:spLocks noGrp="1"/>
          </p:cNvSpPr>
          <p:nvPr>
            <p:ph type="sldNum" sz="quarter" idx="5"/>
          </p:nvPr>
        </p:nvSpPr>
        <p:spPr>
          <a:noFill/>
        </p:spPr>
        <p:txBody>
          <a:bodyPr/>
          <a:lstStyle>
            <a:lvl1pPr eaLnBrk="0" hangingPunct="0">
              <a:defRPr sz="3600">
                <a:solidFill>
                  <a:srgbClr val="A80B5F"/>
                </a:solidFill>
                <a:latin typeface="Arial" pitchFamily="34" charset="0"/>
              </a:defRPr>
            </a:lvl1pPr>
            <a:lvl2pPr marL="742950" indent="-285750" eaLnBrk="0" hangingPunct="0">
              <a:defRPr sz="3600">
                <a:solidFill>
                  <a:srgbClr val="A80B5F"/>
                </a:solidFill>
                <a:latin typeface="Arial" pitchFamily="34" charset="0"/>
              </a:defRPr>
            </a:lvl2pPr>
            <a:lvl3pPr marL="1143000" indent="-228600" eaLnBrk="0" hangingPunct="0">
              <a:defRPr sz="3600">
                <a:solidFill>
                  <a:srgbClr val="A80B5F"/>
                </a:solidFill>
                <a:latin typeface="Arial" pitchFamily="34" charset="0"/>
              </a:defRPr>
            </a:lvl3pPr>
            <a:lvl4pPr marL="1600200" indent="-228600" eaLnBrk="0" hangingPunct="0">
              <a:defRPr sz="3600">
                <a:solidFill>
                  <a:srgbClr val="A80B5F"/>
                </a:solidFill>
                <a:latin typeface="Arial" pitchFamily="34" charset="0"/>
              </a:defRPr>
            </a:lvl4pPr>
            <a:lvl5pPr marL="2057400" indent="-228600" eaLnBrk="0" hangingPunct="0">
              <a:defRPr sz="3600">
                <a:solidFill>
                  <a:srgbClr val="A80B5F"/>
                </a:solidFill>
                <a:latin typeface="Arial" pitchFamily="34" charset="0"/>
              </a:defRPr>
            </a:lvl5pPr>
            <a:lvl6pPr marL="2514600" indent="-228600" eaLnBrk="0" fontAlgn="base" hangingPunct="0">
              <a:spcBef>
                <a:spcPct val="0"/>
              </a:spcBef>
              <a:spcAft>
                <a:spcPct val="0"/>
              </a:spcAft>
              <a:defRPr sz="3600">
                <a:solidFill>
                  <a:srgbClr val="A80B5F"/>
                </a:solidFill>
                <a:latin typeface="Arial" pitchFamily="34" charset="0"/>
              </a:defRPr>
            </a:lvl6pPr>
            <a:lvl7pPr marL="2971800" indent="-228600" eaLnBrk="0" fontAlgn="base" hangingPunct="0">
              <a:spcBef>
                <a:spcPct val="0"/>
              </a:spcBef>
              <a:spcAft>
                <a:spcPct val="0"/>
              </a:spcAft>
              <a:defRPr sz="3600">
                <a:solidFill>
                  <a:srgbClr val="A80B5F"/>
                </a:solidFill>
                <a:latin typeface="Arial" pitchFamily="34" charset="0"/>
              </a:defRPr>
            </a:lvl7pPr>
            <a:lvl8pPr marL="3429000" indent="-228600" eaLnBrk="0" fontAlgn="base" hangingPunct="0">
              <a:spcBef>
                <a:spcPct val="0"/>
              </a:spcBef>
              <a:spcAft>
                <a:spcPct val="0"/>
              </a:spcAft>
              <a:defRPr sz="3600">
                <a:solidFill>
                  <a:srgbClr val="A80B5F"/>
                </a:solidFill>
                <a:latin typeface="Arial" pitchFamily="34" charset="0"/>
              </a:defRPr>
            </a:lvl8pPr>
            <a:lvl9pPr marL="3886200" indent="-228600" eaLnBrk="0" fontAlgn="base" hangingPunct="0">
              <a:spcBef>
                <a:spcPct val="0"/>
              </a:spcBef>
              <a:spcAft>
                <a:spcPct val="0"/>
              </a:spcAft>
              <a:defRPr sz="3600">
                <a:solidFill>
                  <a:srgbClr val="A80B5F"/>
                </a:solidFill>
                <a:latin typeface="Arial" pitchFamily="34" charset="0"/>
              </a:defRPr>
            </a:lvl9pPr>
          </a:lstStyle>
          <a:p>
            <a:pPr eaLnBrk="1" hangingPunct="1"/>
            <a:fld id="{924F24C9-ECD2-4A22-8494-7BCEB054D13F}" type="slidenum">
              <a:rPr lang="en-US" sz="1200" smtClean="0">
                <a:solidFill>
                  <a:schemeClr val="tx1"/>
                </a:solidFill>
              </a:rPr>
              <a:pPr eaLnBrk="1" hangingPunct="1"/>
              <a:t>27</a:t>
            </a:fld>
            <a:endParaRPr lang="en-US" sz="1200">
              <a:solidFill>
                <a:schemeClr val="tx1"/>
              </a:solidFill>
            </a:endParaRPr>
          </a:p>
        </p:txBody>
      </p:sp>
    </p:spTree>
    <p:extLst>
      <p:ext uri="{BB962C8B-B14F-4D97-AF65-F5344CB8AC3E}">
        <p14:creationId xmlns:p14="http://schemas.microsoft.com/office/powerpoint/2010/main" val="24209918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90488" y="744538"/>
            <a:ext cx="6616700" cy="3722687"/>
          </a:xfrm>
          <a:ln/>
        </p:spPr>
      </p:sp>
      <p:sp>
        <p:nvSpPr>
          <p:cNvPr id="51203" name="Notes Placeholder 2"/>
          <p:cNvSpPr>
            <a:spLocks noGrp="1"/>
          </p:cNvSpPr>
          <p:nvPr>
            <p:ph type="body" idx="1"/>
          </p:nvPr>
        </p:nvSpPr>
        <p:spPr>
          <a:noFill/>
        </p:spPr>
        <p:txBody>
          <a:bodyPr/>
          <a:lstStyle/>
          <a:p>
            <a:r>
              <a:rPr lang="en-GB" dirty="0">
                <a:latin typeface="Arial" pitchFamily="34" charset="0"/>
              </a:rPr>
              <a:t>KEY POINT: The approach is iterative over the lifecycle of the change journey: strategy, delivery and the embedding of change. It is a key element of a single integrated end-to-end approach to benefits realisation.</a:t>
            </a:r>
          </a:p>
        </p:txBody>
      </p:sp>
      <p:sp>
        <p:nvSpPr>
          <p:cNvPr id="51204" name="Slide Number Placeholder 3"/>
          <p:cNvSpPr>
            <a:spLocks noGrp="1"/>
          </p:cNvSpPr>
          <p:nvPr>
            <p:ph type="sldNum" sz="quarter" idx="5"/>
          </p:nvPr>
        </p:nvSpPr>
        <p:spPr>
          <a:noFill/>
        </p:spPr>
        <p:txBody>
          <a:bodyPr/>
          <a:lstStyle>
            <a:lvl1pPr eaLnBrk="0" hangingPunct="0">
              <a:defRPr sz="3600">
                <a:solidFill>
                  <a:srgbClr val="A80B5F"/>
                </a:solidFill>
                <a:latin typeface="Arial" pitchFamily="34" charset="0"/>
              </a:defRPr>
            </a:lvl1pPr>
            <a:lvl2pPr marL="742950" indent="-285750" eaLnBrk="0" hangingPunct="0">
              <a:defRPr sz="3600">
                <a:solidFill>
                  <a:srgbClr val="A80B5F"/>
                </a:solidFill>
                <a:latin typeface="Arial" pitchFamily="34" charset="0"/>
              </a:defRPr>
            </a:lvl2pPr>
            <a:lvl3pPr marL="1143000" indent="-228600" eaLnBrk="0" hangingPunct="0">
              <a:defRPr sz="3600">
                <a:solidFill>
                  <a:srgbClr val="A80B5F"/>
                </a:solidFill>
                <a:latin typeface="Arial" pitchFamily="34" charset="0"/>
              </a:defRPr>
            </a:lvl3pPr>
            <a:lvl4pPr marL="1600200" indent="-228600" eaLnBrk="0" hangingPunct="0">
              <a:defRPr sz="3600">
                <a:solidFill>
                  <a:srgbClr val="A80B5F"/>
                </a:solidFill>
                <a:latin typeface="Arial" pitchFamily="34" charset="0"/>
              </a:defRPr>
            </a:lvl4pPr>
            <a:lvl5pPr marL="2057400" indent="-228600" eaLnBrk="0" hangingPunct="0">
              <a:defRPr sz="3600">
                <a:solidFill>
                  <a:srgbClr val="A80B5F"/>
                </a:solidFill>
                <a:latin typeface="Arial" pitchFamily="34" charset="0"/>
              </a:defRPr>
            </a:lvl5pPr>
            <a:lvl6pPr marL="2514600" indent="-228600" eaLnBrk="0" fontAlgn="base" hangingPunct="0">
              <a:spcBef>
                <a:spcPct val="0"/>
              </a:spcBef>
              <a:spcAft>
                <a:spcPct val="0"/>
              </a:spcAft>
              <a:defRPr sz="3600">
                <a:solidFill>
                  <a:srgbClr val="A80B5F"/>
                </a:solidFill>
                <a:latin typeface="Arial" pitchFamily="34" charset="0"/>
              </a:defRPr>
            </a:lvl6pPr>
            <a:lvl7pPr marL="2971800" indent="-228600" eaLnBrk="0" fontAlgn="base" hangingPunct="0">
              <a:spcBef>
                <a:spcPct val="0"/>
              </a:spcBef>
              <a:spcAft>
                <a:spcPct val="0"/>
              </a:spcAft>
              <a:defRPr sz="3600">
                <a:solidFill>
                  <a:srgbClr val="A80B5F"/>
                </a:solidFill>
                <a:latin typeface="Arial" pitchFamily="34" charset="0"/>
              </a:defRPr>
            </a:lvl7pPr>
            <a:lvl8pPr marL="3429000" indent="-228600" eaLnBrk="0" fontAlgn="base" hangingPunct="0">
              <a:spcBef>
                <a:spcPct val="0"/>
              </a:spcBef>
              <a:spcAft>
                <a:spcPct val="0"/>
              </a:spcAft>
              <a:defRPr sz="3600">
                <a:solidFill>
                  <a:srgbClr val="A80B5F"/>
                </a:solidFill>
                <a:latin typeface="Arial" pitchFamily="34" charset="0"/>
              </a:defRPr>
            </a:lvl8pPr>
            <a:lvl9pPr marL="3886200" indent="-228600" eaLnBrk="0" fontAlgn="base" hangingPunct="0">
              <a:spcBef>
                <a:spcPct val="0"/>
              </a:spcBef>
              <a:spcAft>
                <a:spcPct val="0"/>
              </a:spcAft>
              <a:defRPr sz="3600">
                <a:solidFill>
                  <a:srgbClr val="A80B5F"/>
                </a:solidFill>
                <a:latin typeface="Arial" pitchFamily="34" charset="0"/>
              </a:defRPr>
            </a:lvl9pPr>
          </a:lstStyle>
          <a:p>
            <a:pPr eaLnBrk="1" hangingPunct="1"/>
            <a:fld id="{69027C3F-F93E-4263-AA5D-9736B2CE5554}" type="slidenum">
              <a:rPr lang="en-US" sz="1200" smtClean="0">
                <a:solidFill>
                  <a:schemeClr val="tx1"/>
                </a:solidFill>
              </a:rPr>
              <a:pPr eaLnBrk="1" hangingPunct="1"/>
              <a:t>28</a:t>
            </a:fld>
            <a:endParaRPr lang="en-US" sz="1200">
              <a:solidFill>
                <a:schemeClr val="tx1"/>
              </a:solidFill>
            </a:endParaRPr>
          </a:p>
        </p:txBody>
      </p:sp>
    </p:spTree>
    <p:extLst>
      <p:ext uri="{BB962C8B-B14F-4D97-AF65-F5344CB8AC3E}">
        <p14:creationId xmlns:p14="http://schemas.microsoft.com/office/powerpoint/2010/main" val="1935355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Car as a Benefits Value Model</a:t>
            </a:r>
          </a:p>
        </p:txBody>
      </p:sp>
      <p:sp>
        <p:nvSpPr>
          <p:cNvPr id="4" name="Slide Number Placeholder 3"/>
          <p:cNvSpPr>
            <a:spLocks noGrp="1"/>
          </p:cNvSpPr>
          <p:nvPr>
            <p:ph type="sldNum" sz="quarter" idx="10"/>
          </p:nvPr>
        </p:nvSpPr>
        <p:spPr/>
        <p:txBody>
          <a:bodyPr/>
          <a:lstStyle/>
          <a:p>
            <a:fld id="{AE8DA499-7866-4F15-874A-AE12968DE003}" type="slidenum">
              <a:rPr lang="en-GB" smtClean="0"/>
              <a:t>29</a:t>
            </a:fld>
            <a:endParaRPr lang="en-GB"/>
          </a:p>
        </p:txBody>
      </p:sp>
    </p:spTree>
    <p:extLst>
      <p:ext uri="{BB962C8B-B14F-4D97-AF65-F5344CB8AC3E}">
        <p14:creationId xmlns:p14="http://schemas.microsoft.com/office/powerpoint/2010/main" val="26169699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Mapping approaches within:</a:t>
            </a:r>
          </a:p>
          <a:p>
            <a:r>
              <a:rPr lang="en-GB" dirty="0"/>
              <a:t>– benefits management</a:t>
            </a:r>
          </a:p>
          <a:p>
            <a:r>
              <a:rPr lang="en-GB" dirty="0"/>
              <a:t>– International development, social change</a:t>
            </a:r>
          </a:p>
          <a:p>
            <a:r>
              <a:rPr lang="en-GB" dirty="0"/>
              <a:t>– strategy creation</a:t>
            </a:r>
          </a:p>
          <a:p>
            <a:r>
              <a:rPr lang="en-GB" dirty="0"/>
              <a:t>– value management</a:t>
            </a:r>
          </a:p>
          <a:p>
            <a:r>
              <a:rPr lang="en-GB" dirty="0"/>
              <a:t> Outcome Relationship Models (ORMs): </a:t>
            </a:r>
          </a:p>
          <a:p>
            <a:r>
              <a:rPr lang="en-GB" dirty="0"/>
              <a:t>– Government programme ORMs </a:t>
            </a:r>
            <a:r>
              <a:rPr lang="en-GB" dirty="0" err="1"/>
              <a:t>Niteworks</a:t>
            </a:r>
            <a:r>
              <a:rPr lang="en-GB" dirty="0"/>
              <a:t> rainbow team:  Atkins, BMT, Hi -Q Sigma, </a:t>
            </a:r>
            <a:r>
              <a:rPr lang="en-GB" dirty="0" err="1"/>
              <a:t>Rhead</a:t>
            </a:r>
            <a:r>
              <a:rPr lang="en-GB" dirty="0"/>
              <a:t> (Serco &amp; independents )</a:t>
            </a:r>
          </a:p>
          <a:p>
            <a:r>
              <a:rPr lang="en-GB" dirty="0"/>
              <a:t>– context, notation, layout</a:t>
            </a:r>
          </a:p>
          <a:p>
            <a:r>
              <a:rPr lang="en-GB" dirty="0"/>
              <a:t>– ORM for a capability programme</a:t>
            </a:r>
          </a:p>
          <a:p>
            <a:r>
              <a:rPr lang="en-GB" dirty="0"/>
              <a:t>– outcome analysis</a:t>
            </a:r>
          </a:p>
        </p:txBody>
      </p:sp>
      <p:sp>
        <p:nvSpPr>
          <p:cNvPr id="4" name="Slide Number Placeholder 3"/>
          <p:cNvSpPr>
            <a:spLocks noGrp="1"/>
          </p:cNvSpPr>
          <p:nvPr>
            <p:ph type="sldNum" sz="quarter" idx="10"/>
          </p:nvPr>
        </p:nvSpPr>
        <p:spPr/>
        <p:txBody>
          <a:bodyPr/>
          <a:lstStyle/>
          <a:p>
            <a:fld id="{AE8DA499-7866-4F15-874A-AE12968DE003}" type="slidenum">
              <a:rPr lang="en-GB" smtClean="0"/>
              <a:t>30</a:t>
            </a:fld>
            <a:endParaRPr lang="en-GB"/>
          </a:p>
        </p:txBody>
      </p:sp>
    </p:spTree>
    <p:extLst>
      <p:ext uri="{BB962C8B-B14F-4D97-AF65-F5344CB8AC3E}">
        <p14:creationId xmlns:p14="http://schemas.microsoft.com/office/powerpoint/2010/main" val="1485210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822AE8-6B95-4143-B466-33BCC24DB982}" type="slidenum">
              <a:rPr lang="en-US"/>
              <a:pPr/>
              <a:t>4</a:t>
            </a:fld>
            <a:endParaRPr lang="en-US"/>
          </a:p>
        </p:txBody>
      </p:sp>
      <p:sp>
        <p:nvSpPr>
          <p:cNvPr id="142338" name="Rectangle 2"/>
          <p:cNvSpPr>
            <a:spLocks noGrp="1" noRot="1" noChangeAspect="1" noChangeArrowheads="1" noTextEdit="1"/>
          </p:cNvSpPr>
          <p:nvPr>
            <p:ph type="sldImg"/>
          </p:nvPr>
        </p:nvSpPr>
        <p:spPr>
          <a:xfrm>
            <a:off x="752475" y="685800"/>
            <a:ext cx="3067050" cy="1725613"/>
          </a:xfrm>
          <a:ln/>
        </p:spPr>
      </p:sp>
      <p:sp>
        <p:nvSpPr>
          <p:cNvPr id="142339" name="Rectangle 3"/>
          <p:cNvSpPr>
            <a:spLocks noGrp="1" noChangeArrowheads="1"/>
          </p:cNvSpPr>
          <p:nvPr>
            <p:ph type="body" idx="1"/>
          </p:nvPr>
        </p:nvSpPr>
        <p:spPr>
          <a:xfrm>
            <a:off x="914400" y="2555875"/>
            <a:ext cx="5029200" cy="5902325"/>
          </a:xfrm>
        </p:spPr>
        <p:txBody>
          <a:bodyPr/>
          <a:lstStyle/>
          <a:p>
            <a:pPr>
              <a:spcAft>
                <a:spcPts val="600"/>
              </a:spcAft>
            </a:pPr>
            <a:r>
              <a:rPr lang="en-GB" dirty="0"/>
              <a:t>The benefits dependency network is one of the key elements of the benefits management method. It is a tool that shows the linkage from the solution, through business activities, outcomes and benefits to the organisation's overall drivers. It confirms that the system you intend to introduce will actually provide the results you are seeking. </a:t>
            </a:r>
          </a:p>
          <a:p>
            <a:pPr>
              <a:spcAft>
                <a:spcPts val="600"/>
              </a:spcAft>
            </a:pPr>
            <a:r>
              <a:rPr lang="en-GB" dirty="0"/>
              <a:t>Starting on the left, you ask ‘Why?’ to make the connections, ‘Why use this ICT tool?’</a:t>
            </a:r>
          </a:p>
          <a:p>
            <a:pPr>
              <a:spcAft>
                <a:spcPts val="600"/>
              </a:spcAft>
            </a:pPr>
            <a:r>
              <a:rPr lang="en-GB" dirty="0"/>
              <a:t>Starting from the right, ask ‘How?’ ‘How will I meet my objective?’ </a:t>
            </a:r>
          </a:p>
          <a:p>
            <a:pPr>
              <a:spcAft>
                <a:spcPts val="600"/>
              </a:spcAft>
            </a:pPr>
            <a:endParaRPr lang="en-GB" dirty="0"/>
          </a:p>
          <a:p>
            <a:pPr>
              <a:spcAft>
                <a:spcPts val="600"/>
              </a:spcAft>
            </a:pPr>
            <a:r>
              <a:rPr lang="en-GB" dirty="0"/>
              <a:t>There’s a general flow from Means through Ways to Ends, what you use, what you do, what you get. Treat the labels more as a continuum than a rigid set of columns. This is a model of your actual situation so don’t try to force reality into the model, let the model resemble your reality.</a:t>
            </a:r>
          </a:p>
          <a:p>
            <a:pPr>
              <a:spcAft>
                <a:spcPts val="600"/>
              </a:spcAft>
            </a:pPr>
            <a:endParaRPr lang="en-GB" dirty="0"/>
          </a:p>
          <a:p>
            <a:r>
              <a:rPr lang="en-GB" b="1" dirty="0"/>
              <a:t>How to build it</a:t>
            </a:r>
          </a:p>
          <a:p>
            <a:r>
              <a:rPr lang="en-GB" dirty="0"/>
              <a:t>We need teamwork to make the most of this, the right people with the right knowledge and experience to build the diagrams objectively. A lot of the preliminary study can be done individually and the results passed around between colleagues. The diagram will be created in a group workshop though. It's better for everyone to talk and build the diagram with post-its on a wall than try to draw the thing on a PC. The agreed post-it diagram can then be copied onto a drawing application for further review before it is put into words for the proposition, plan, etc.</a:t>
            </a:r>
          </a:p>
        </p:txBody>
      </p:sp>
    </p:spTree>
    <p:extLst>
      <p:ext uri="{BB962C8B-B14F-4D97-AF65-F5344CB8AC3E}">
        <p14:creationId xmlns:p14="http://schemas.microsoft.com/office/powerpoint/2010/main" val="21610708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manageable, for a given definition of manageable and the resources available to manage it. If you’re going to do this then you really have to take it seriously and maintain the effort.</a:t>
            </a:r>
          </a:p>
        </p:txBody>
      </p:sp>
      <p:sp>
        <p:nvSpPr>
          <p:cNvPr id="4" name="Slide Number Placeholder 3"/>
          <p:cNvSpPr>
            <a:spLocks noGrp="1"/>
          </p:cNvSpPr>
          <p:nvPr>
            <p:ph type="sldNum" sz="quarter" idx="10"/>
          </p:nvPr>
        </p:nvSpPr>
        <p:spPr/>
        <p:txBody>
          <a:bodyPr/>
          <a:lstStyle/>
          <a:p>
            <a:fld id="{AE8DA499-7866-4F15-874A-AE12968DE003}" type="slidenum">
              <a:rPr lang="en-GB" smtClean="0"/>
              <a:t>32</a:t>
            </a:fld>
            <a:endParaRPr lang="en-GB"/>
          </a:p>
        </p:txBody>
      </p:sp>
    </p:spTree>
    <p:extLst>
      <p:ext uri="{BB962C8B-B14F-4D97-AF65-F5344CB8AC3E}">
        <p14:creationId xmlns:p14="http://schemas.microsoft.com/office/powerpoint/2010/main" val="2249987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66B14F-0AE1-4F56-A195-0F8577721307}" type="slidenum">
              <a:rPr lang="en-US"/>
              <a:pPr/>
              <a:t>35</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GB"/>
              <a:t>My Car adapted to show how BDNs can be used in MSP.</a:t>
            </a:r>
          </a:p>
        </p:txBody>
      </p:sp>
    </p:spTree>
    <p:extLst>
      <p:ext uri="{BB962C8B-B14F-4D97-AF65-F5344CB8AC3E}">
        <p14:creationId xmlns:p14="http://schemas.microsoft.com/office/powerpoint/2010/main" val="27403618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resource boxes contain the words</a:t>
            </a:r>
          </a:p>
          <a:p>
            <a:r>
              <a:rPr lang="en-GB" dirty="0"/>
              <a:t>The application links aren’t described, except in John Thorp / Fujitsu model.</a:t>
            </a:r>
          </a:p>
          <a:p>
            <a:r>
              <a:rPr lang="en-GB" dirty="0"/>
              <a:t>But the application is key. It’s not what you have but what you do with it that matters.</a:t>
            </a:r>
          </a:p>
          <a:p>
            <a:endParaRPr lang="en-GB" dirty="0"/>
          </a:p>
          <a:p>
            <a:r>
              <a:rPr lang="en-GB" dirty="0"/>
              <a:t>We can’t see these in the diagram so we concentrate on the resources themselves and forget what they are actually for, and therefore why they are important.</a:t>
            </a:r>
          </a:p>
          <a:p>
            <a:endParaRPr lang="en-GB" dirty="0"/>
          </a:p>
        </p:txBody>
      </p:sp>
      <p:sp>
        <p:nvSpPr>
          <p:cNvPr id="4" name="Slide Number Placeholder 3"/>
          <p:cNvSpPr>
            <a:spLocks noGrp="1"/>
          </p:cNvSpPr>
          <p:nvPr>
            <p:ph type="sldNum" sz="quarter" idx="10"/>
          </p:nvPr>
        </p:nvSpPr>
        <p:spPr/>
        <p:txBody>
          <a:bodyPr/>
          <a:lstStyle/>
          <a:p>
            <a:fld id="{012D96EC-0595-47D3-941C-0C74044526B6}" type="slidenum">
              <a:rPr lang="en-GB" smtClean="0"/>
              <a:t>36</a:t>
            </a:fld>
            <a:endParaRPr lang="en-GB"/>
          </a:p>
        </p:txBody>
      </p:sp>
    </p:spTree>
    <p:extLst>
      <p:ext uri="{BB962C8B-B14F-4D97-AF65-F5344CB8AC3E}">
        <p14:creationId xmlns:p14="http://schemas.microsoft.com/office/powerpoint/2010/main" val="18769790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experimental concept (2012)</a:t>
            </a:r>
            <a:r>
              <a:rPr lang="en-GB" baseline="0" dirty="0"/>
              <a:t>. All the diagrams so far are nodes and links between them. Because the node is a box full of words it draws our attention more than the thin line that makes the link between them. However, the crucial part of this sort of model is the link. The link answers the “So what?” question. I have a car, so what?</a:t>
            </a:r>
          </a:p>
          <a:p>
            <a:r>
              <a:rPr lang="en-GB" baseline="0" dirty="0"/>
              <a:t>In this example we imagine the asset and its usefulness as a domino. Each domino has two parts, e.g. a 6 and a 3, so we get My Car : White Paint, White Paint : Impersonate a Police Car and so on.</a:t>
            </a:r>
          </a:p>
          <a:p>
            <a:r>
              <a:rPr lang="en-GB" baseline="0" dirty="0"/>
              <a:t>Like dominoes, we start and end on a double and make chains by matching the ends. The plus point of this model is how it confirms the usefulness of each asset in the chain. The downside is that it quickly becomes hard to read beyond the most simple of projects. </a:t>
            </a:r>
          </a:p>
          <a:p>
            <a:r>
              <a:rPr lang="en-GB" baseline="0" dirty="0"/>
              <a:t>There’s a design exercise to be done here someday to get the concepts into a legible and meaningful diagram.</a:t>
            </a:r>
            <a:endParaRPr lang="en-GB" dirty="0"/>
          </a:p>
        </p:txBody>
      </p:sp>
      <p:sp>
        <p:nvSpPr>
          <p:cNvPr id="4" name="Slide Number Placeholder 3"/>
          <p:cNvSpPr>
            <a:spLocks noGrp="1"/>
          </p:cNvSpPr>
          <p:nvPr>
            <p:ph type="sldNum" sz="quarter" idx="10"/>
          </p:nvPr>
        </p:nvSpPr>
        <p:spPr/>
        <p:txBody>
          <a:bodyPr/>
          <a:lstStyle/>
          <a:p>
            <a:fld id="{CFA67520-D5C7-45FB-B7ED-98B7FA767386}" type="slidenum">
              <a:rPr lang="en-GB" smtClean="0"/>
              <a:pPr/>
              <a:t>37</a:t>
            </a:fld>
            <a:endParaRPr lang="en-GB"/>
          </a:p>
        </p:txBody>
      </p:sp>
    </p:spTree>
    <p:extLst>
      <p:ext uri="{BB962C8B-B14F-4D97-AF65-F5344CB8AC3E}">
        <p14:creationId xmlns:p14="http://schemas.microsoft.com/office/powerpoint/2010/main" val="678186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sz="2800">
                <a:solidFill>
                  <a:schemeClr val="hlink"/>
                </a:solidFill>
                <a:latin typeface="Arial" charset="0"/>
                <a:ea typeface="ヒラギノ角ゴ Pro W3" pitchFamily="-48" charset="-128"/>
              </a:defRPr>
            </a:lvl1pPr>
            <a:lvl2pPr marL="742950" indent="-285750" eaLnBrk="0" hangingPunct="0">
              <a:defRPr sz="2800">
                <a:solidFill>
                  <a:schemeClr val="hlink"/>
                </a:solidFill>
                <a:latin typeface="Arial" charset="0"/>
                <a:ea typeface="ヒラギノ角ゴ Pro W3" pitchFamily="-48" charset="-128"/>
              </a:defRPr>
            </a:lvl2pPr>
            <a:lvl3pPr marL="1143000" indent="-228600" eaLnBrk="0" hangingPunct="0">
              <a:defRPr sz="2800">
                <a:solidFill>
                  <a:schemeClr val="hlink"/>
                </a:solidFill>
                <a:latin typeface="Arial" charset="0"/>
                <a:ea typeface="ヒラギノ角ゴ Pro W3" pitchFamily="-48" charset="-128"/>
              </a:defRPr>
            </a:lvl3pPr>
            <a:lvl4pPr marL="1600200" indent="-228600" eaLnBrk="0" hangingPunct="0">
              <a:defRPr sz="2800">
                <a:solidFill>
                  <a:schemeClr val="hlink"/>
                </a:solidFill>
                <a:latin typeface="Arial" charset="0"/>
                <a:ea typeface="ヒラギノ角ゴ Pro W3" pitchFamily="-48" charset="-128"/>
              </a:defRPr>
            </a:lvl4pPr>
            <a:lvl5pPr marL="2057400" indent="-228600" eaLnBrk="0" hangingPunct="0">
              <a:defRPr sz="2800">
                <a:solidFill>
                  <a:schemeClr val="hlink"/>
                </a:solidFill>
                <a:latin typeface="Arial" charset="0"/>
                <a:ea typeface="ヒラギノ角ゴ Pro W3" pitchFamily="-48" charset="-128"/>
              </a:defRPr>
            </a:lvl5pPr>
            <a:lvl6pPr marL="25146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6pPr>
            <a:lvl7pPr marL="29718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7pPr>
            <a:lvl8pPr marL="34290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8pPr>
            <a:lvl9pPr marL="38862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9pPr>
          </a:lstStyle>
          <a:p>
            <a:pPr eaLnBrk="1" hangingPunct="1"/>
            <a:fld id="{13EE2FBF-9C67-4732-8CE5-5C0015ACC122}" type="slidenum">
              <a:rPr lang="en-US" sz="1200">
                <a:solidFill>
                  <a:schemeClr val="tx1"/>
                </a:solidFill>
              </a:rPr>
              <a:pPr eaLnBrk="1" hangingPunct="1"/>
              <a:t>5</a:t>
            </a:fld>
            <a:endParaRPr lang="en-US" sz="1200">
              <a:solidFill>
                <a:schemeClr val="tx1"/>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GB" dirty="0"/>
              <a:t>The Benefits Dependency Network (BDN) is one of the key tools in the Benefits / Value arena. It shows the chains of cause and effect between what you want, do and use. In this generic example the Drivers, the outside influences that make you act, fall into PESTLE categories. They don’t have to. It’s just a good way of analysing the context in which you have to operate. </a:t>
            </a:r>
          </a:p>
          <a:p>
            <a:pPr eaLnBrk="1" hangingPunct="1"/>
            <a:r>
              <a:rPr lang="en-GB" dirty="0"/>
              <a:t>Likewise, Objectives are split as per the Balanced Scorecard. Most objectives fit into quality of service, quantity of service, customer experience and finance.</a:t>
            </a:r>
          </a:p>
          <a:p>
            <a:pPr eaLnBrk="1" hangingPunct="1"/>
            <a:r>
              <a:rPr lang="en-GB" dirty="0"/>
              <a:t>Benefits are split by stakeholder. There is one stakeholder per benefit. If X is a benefit to customers and staff then X is two benefits. More likely, X isn’t a benefit at all but an enabler or outcome, something to be used to deliver benefits.</a:t>
            </a:r>
          </a:p>
          <a:p>
            <a:pPr eaLnBrk="1" hangingPunct="1"/>
            <a:r>
              <a:rPr lang="en-GB" dirty="0"/>
              <a:t>Activities may be in silos or multi-agent. They can be as simple as one step in a process or as complex as public-private partnerships.</a:t>
            </a:r>
          </a:p>
          <a:p>
            <a:pPr eaLnBrk="1" hangingPunct="1"/>
            <a:r>
              <a:rPr lang="en-GB" dirty="0"/>
              <a:t>Change managers split enablers into people, process, technology. Economists may use land, labour, capital, enterprise. </a:t>
            </a:r>
          </a:p>
          <a:p>
            <a:pPr eaLnBrk="1" hangingPunct="1"/>
            <a:r>
              <a:rPr lang="en-GB" dirty="0"/>
              <a:t>You don’t work in a vacuum so there’s bound to be some outside dependencies to consider as well. </a:t>
            </a:r>
          </a:p>
          <a:p>
            <a:pPr eaLnBrk="1" hangingPunct="1"/>
            <a:r>
              <a:rPr lang="en-GB" dirty="0"/>
              <a:t>Any function that isn’t linked to a benefit is obviously of doubtful value. Functions with many or vital links can be picked out for special attention.</a:t>
            </a:r>
          </a:p>
          <a:p>
            <a:pPr eaLnBrk="1" hangingPunct="1"/>
            <a:r>
              <a:rPr lang="en-GB" dirty="0"/>
              <a:t>These are all just tidy ways to help you break down your organisation in a logical manner. They are not mandatory but they do help.</a:t>
            </a:r>
          </a:p>
          <a:p>
            <a:pPr eaLnBrk="1" hangingPunct="1"/>
            <a:r>
              <a:rPr lang="en-GB" dirty="0"/>
              <a:t>Later we are going to build one of these. They are much more fun to play with than just look at.</a:t>
            </a:r>
          </a:p>
        </p:txBody>
      </p:sp>
    </p:spTree>
    <p:extLst>
      <p:ext uri="{BB962C8B-B14F-4D97-AF65-F5344CB8AC3E}">
        <p14:creationId xmlns:p14="http://schemas.microsoft.com/office/powerpoint/2010/main" val="510362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sz="3600">
                <a:solidFill>
                  <a:srgbClr val="A80B5F"/>
                </a:solidFill>
                <a:latin typeface="Arial" pitchFamily="34" charset="0"/>
              </a:defRPr>
            </a:lvl1pPr>
            <a:lvl2pPr marL="742950" indent="-285750" eaLnBrk="0" hangingPunct="0">
              <a:defRPr sz="3600">
                <a:solidFill>
                  <a:srgbClr val="A80B5F"/>
                </a:solidFill>
                <a:latin typeface="Arial" pitchFamily="34" charset="0"/>
              </a:defRPr>
            </a:lvl2pPr>
            <a:lvl3pPr marL="1143000" indent="-228600" eaLnBrk="0" hangingPunct="0">
              <a:defRPr sz="3600">
                <a:solidFill>
                  <a:srgbClr val="A80B5F"/>
                </a:solidFill>
                <a:latin typeface="Arial" pitchFamily="34" charset="0"/>
              </a:defRPr>
            </a:lvl3pPr>
            <a:lvl4pPr marL="1600200" indent="-228600" eaLnBrk="0" hangingPunct="0">
              <a:defRPr sz="3600">
                <a:solidFill>
                  <a:srgbClr val="A80B5F"/>
                </a:solidFill>
                <a:latin typeface="Arial" pitchFamily="34" charset="0"/>
              </a:defRPr>
            </a:lvl4pPr>
            <a:lvl5pPr marL="2057400" indent="-228600" eaLnBrk="0" hangingPunct="0">
              <a:defRPr sz="3600">
                <a:solidFill>
                  <a:srgbClr val="A80B5F"/>
                </a:solidFill>
                <a:latin typeface="Arial" pitchFamily="34" charset="0"/>
              </a:defRPr>
            </a:lvl5pPr>
            <a:lvl6pPr marL="2514600" indent="-228600" eaLnBrk="0" fontAlgn="base" hangingPunct="0">
              <a:spcBef>
                <a:spcPct val="0"/>
              </a:spcBef>
              <a:spcAft>
                <a:spcPct val="0"/>
              </a:spcAft>
              <a:defRPr sz="3600">
                <a:solidFill>
                  <a:srgbClr val="A80B5F"/>
                </a:solidFill>
                <a:latin typeface="Arial" pitchFamily="34" charset="0"/>
              </a:defRPr>
            </a:lvl6pPr>
            <a:lvl7pPr marL="2971800" indent="-228600" eaLnBrk="0" fontAlgn="base" hangingPunct="0">
              <a:spcBef>
                <a:spcPct val="0"/>
              </a:spcBef>
              <a:spcAft>
                <a:spcPct val="0"/>
              </a:spcAft>
              <a:defRPr sz="3600">
                <a:solidFill>
                  <a:srgbClr val="A80B5F"/>
                </a:solidFill>
                <a:latin typeface="Arial" pitchFamily="34" charset="0"/>
              </a:defRPr>
            </a:lvl7pPr>
            <a:lvl8pPr marL="3429000" indent="-228600" eaLnBrk="0" fontAlgn="base" hangingPunct="0">
              <a:spcBef>
                <a:spcPct val="0"/>
              </a:spcBef>
              <a:spcAft>
                <a:spcPct val="0"/>
              </a:spcAft>
              <a:defRPr sz="3600">
                <a:solidFill>
                  <a:srgbClr val="A80B5F"/>
                </a:solidFill>
                <a:latin typeface="Arial" pitchFamily="34" charset="0"/>
              </a:defRPr>
            </a:lvl8pPr>
            <a:lvl9pPr marL="3886200" indent="-228600" eaLnBrk="0" fontAlgn="base" hangingPunct="0">
              <a:spcBef>
                <a:spcPct val="0"/>
              </a:spcBef>
              <a:spcAft>
                <a:spcPct val="0"/>
              </a:spcAft>
              <a:defRPr sz="3600">
                <a:solidFill>
                  <a:srgbClr val="A80B5F"/>
                </a:solidFill>
                <a:latin typeface="Arial" pitchFamily="34" charset="0"/>
              </a:defRPr>
            </a:lvl9pPr>
          </a:lstStyle>
          <a:p>
            <a:pPr eaLnBrk="1" hangingPunct="1"/>
            <a:fld id="{BEC3DDCD-16AB-4205-9328-68BF29B18B5A}" type="slidenum">
              <a:rPr lang="en-US" sz="1200" smtClean="0">
                <a:solidFill>
                  <a:schemeClr val="tx1"/>
                </a:solidFill>
              </a:rPr>
              <a:pPr eaLnBrk="1" hangingPunct="1"/>
              <a:t>6</a:t>
            </a:fld>
            <a:endParaRPr lang="en-US" sz="1200">
              <a:solidFill>
                <a:schemeClr val="tx1"/>
              </a:solidFill>
            </a:endParaRPr>
          </a:p>
        </p:txBody>
      </p:sp>
      <p:sp>
        <p:nvSpPr>
          <p:cNvPr id="37891" name="Rectangle 2"/>
          <p:cNvSpPr>
            <a:spLocks noGrp="1" noRot="1" noChangeAspect="1" noChangeArrowheads="1" noTextEdit="1"/>
          </p:cNvSpPr>
          <p:nvPr>
            <p:ph type="sldImg"/>
          </p:nvPr>
        </p:nvSpPr>
        <p:spPr>
          <a:xfrm>
            <a:off x="90488" y="744538"/>
            <a:ext cx="6616700" cy="3722687"/>
          </a:xfrm>
          <a:ln/>
        </p:spPr>
      </p:sp>
      <p:sp>
        <p:nvSpPr>
          <p:cNvPr id="37892" name="Rectangle 3"/>
          <p:cNvSpPr>
            <a:spLocks noGrp="1" noChangeArrowheads="1"/>
          </p:cNvSpPr>
          <p:nvPr>
            <p:ph type="body" idx="1"/>
          </p:nvPr>
        </p:nvSpPr>
        <p:spPr>
          <a:noFill/>
        </p:spPr>
        <p:txBody>
          <a:bodyPr/>
          <a:lstStyle/>
          <a:p>
            <a:pPr eaLnBrk="1" hangingPunct="1"/>
            <a:r>
              <a:rPr lang="en-GB" dirty="0">
                <a:latin typeface="Arial" pitchFamily="34" charset="0"/>
              </a:rPr>
              <a:t>Whatever model you choose, it’s purpose is to help you deliver a successful project. That is going to depend on how well you use it.</a:t>
            </a:r>
          </a:p>
          <a:p>
            <a:pPr eaLnBrk="1" hangingPunct="1"/>
            <a:r>
              <a:rPr lang="en-GB" dirty="0">
                <a:latin typeface="Arial" pitchFamily="34" charset="0"/>
              </a:rPr>
              <a:t>Here’s a hypothetical example, taken from an NHS transformational change programme, March 06.</a:t>
            </a:r>
          </a:p>
          <a:p>
            <a:pPr eaLnBrk="1" hangingPunct="1"/>
            <a:r>
              <a:rPr lang="en-GB" dirty="0">
                <a:latin typeface="Arial" pitchFamily="34" charset="0"/>
              </a:rPr>
              <a:t>The objectives are pretty generic and represent the high-level stakeholder groups of patients, policy makers and the organisation itself. All the connections are made. There are no dead-ends in the diagram so everything has a purpose and contributes to the objective to some extent. The diagram starts the discussion about the relative contributions and allows decisions to be made about priorities and allocating resources.</a:t>
            </a:r>
          </a:p>
          <a:p>
            <a:pPr eaLnBrk="1" hangingPunct="1"/>
            <a:r>
              <a:rPr lang="en-GB" dirty="0">
                <a:latin typeface="Arial" pitchFamily="34" charset="0"/>
              </a:rPr>
              <a:t>This is manageable, a feasible amount of activity delivers selected benefits that are directly connected to the organisation’s objectives.</a:t>
            </a:r>
          </a:p>
        </p:txBody>
      </p:sp>
    </p:spTree>
    <p:extLst>
      <p:ext uri="{BB962C8B-B14F-4D97-AF65-F5344CB8AC3E}">
        <p14:creationId xmlns:p14="http://schemas.microsoft.com/office/powerpoint/2010/main" val="3682832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sz="3600">
                <a:solidFill>
                  <a:srgbClr val="A80B5F"/>
                </a:solidFill>
                <a:latin typeface="Arial" pitchFamily="34" charset="0"/>
              </a:defRPr>
            </a:lvl1pPr>
            <a:lvl2pPr marL="742950" indent="-285750" eaLnBrk="0" hangingPunct="0">
              <a:defRPr sz="3600">
                <a:solidFill>
                  <a:srgbClr val="A80B5F"/>
                </a:solidFill>
                <a:latin typeface="Arial" pitchFamily="34" charset="0"/>
              </a:defRPr>
            </a:lvl2pPr>
            <a:lvl3pPr marL="1143000" indent="-228600" eaLnBrk="0" hangingPunct="0">
              <a:defRPr sz="3600">
                <a:solidFill>
                  <a:srgbClr val="A80B5F"/>
                </a:solidFill>
                <a:latin typeface="Arial" pitchFamily="34" charset="0"/>
              </a:defRPr>
            </a:lvl3pPr>
            <a:lvl4pPr marL="1600200" indent="-228600" eaLnBrk="0" hangingPunct="0">
              <a:defRPr sz="3600">
                <a:solidFill>
                  <a:srgbClr val="A80B5F"/>
                </a:solidFill>
                <a:latin typeface="Arial" pitchFamily="34" charset="0"/>
              </a:defRPr>
            </a:lvl4pPr>
            <a:lvl5pPr marL="2057400" indent="-228600" eaLnBrk="0" hangingPunct="0">
              <a:defRPr sz="3600">
                <a:solidFill>
                  <a:srgbClr val="A80B5F"/>
                </a:solidFill>
                <a:latin typeface="Arial" pitchFamily="34" charset="0"/>
              </a:defRPr>
            </a:lvl5pPr>
            <a:lvl6pPr marL="2514600" indent="-228600" eaLnBrk="0" fontAlgn="base" hangingPunct="0">
              <a:spcBef>
                <a:spcPct val="0"/>
              </a:spcBef>
              <a:spcAft>
                <a:spcPct val="0"/>
              </a:spcAft>
              <a:defRPr sz="3600">
                <a:solidFill>
                  <a:srgbClr val="A80B5F"/>
                </a:solidFill>
                <a:latin typeface="Arial" pitchFamily="34" charset="0"/>
              </a:defRPr>
            </a:lvl6pPr>
            <a:lvl7pPr marL="2971800" indent="-228600" eaLnBrk="0" fontAlgn="base" hangingPunct="0">
              <a:spcBef>
                <a:spcPct val="0"/>
              </a:spcBef>
              <a:spcAft>
                <a:spcPct val="0"/>
              </a:spcAft>
              <a:defRPr sz="3600">
                <a:solidFill>
                  <a:srgbClr val="A80B5F"/>
                </a:solidFill>
                <a:latin typeface="Arial" pitchFamily="34" charset="0"/>
              </a:defRPr>
            </a:lvl7pPr>
            <a:lvl8pPr marL="3429000" indent="-228600" eaLnBrk="0" fontAlgn="base" hangingPunct="0">
              <a:spcBef>
                <a:spcPct val="0"/>
              </a:spcBef>
              <a:spcAft>
                <a:spcPct val="0"/>
              </a:spcAft>
              <a:defRPr sz="3600">
                <a:solidFill>
                  <a:srgbClr val="A80B5F"/>
                </a:solidFill>
                <a:latin typeface="Arial" pitchFamily="34" charset="0"/>
              </a:defRPr>
            </a:lvl8pPr>
            <a:lvl9pPr marL="3886200" indent="-228600" eaLnBrk="0" fontAlgn="base" hangingPunct="0">
              <a:spcBef>
                <a:spcPct val="0"/>
              </a:spcBef>
              <a:spcAft>
                <a:spcPct val="0"/>
              </a:spcAft>
              <a:defRPr sz="3600">
                <a:solidFill>
                  <a:srgbClr val="A80B5F"/>
                </a:solidFill>
                <a:latin typeface="Arial" pitchFamily="34" charset="0"/>
              </a:defRPr>
            </a:lvl9pPr>
          </a:lstStyle>
          <a:p>
            <a:pPr eaLnBrk="1" hangingPunct="1"/>
            <a:fld id="{27DBEE6D-786D-4B52-A6B6-CC7349A2F093}" type="slidenum">
              <a:rPr lang="en-US" sz="1200" smtClean="0">
                <a:solidFill>
                  <a:schemeClr val="tx1"/>
                </a:solidFill>
              </a:rPr>
              <a:pPr eaLnBrk="1" hangingPunct="1"/>
              <a:t>7</a:t>
            </a:fld>
            <a:endParaRPr lang="en-US" sz="1200">
              <a:solidFill>
                <a:schemeClr val="tx1"/>
              </a:solidFill>
            </a:endParaRPr>
          </a:p>
        </p:txBody>
      </p:sp>
      <p:sp>
        <p:nvSpPr>
          <p:cNvPr id="38915" name="Rectangle 2"/>
          <p:cNvSpPr>
            <a:spLocks noGrp="1" noRot="1" noChangeAspect="1" noChangeArrowheads="1" noTextEdit="1"/>
          </p:cNvSpPr>
          <p:nvPr>
            <p:ph type="sldImg"/>
          </p:nvPr>
        </p:nvSpPr>
        <p:spPr>
          <a:xfrm>
            <a:off x="90488" y="744538"/>
            <a:ext cx="6616700" cy="3722687"/>
          </a:xfrm>
          <a:ln/>
        </p:spPr>
      </p:sp>
      <p:sp>
        <p:nvSpPr>
          <p:cNvPr id="38916" name="Rectangle 3"/>
          <p:cNvSpPr>
            <a:spLocks noGrp="1" noChangeArrowheads="1"/>
          </p:cNvSpPr>
          <p:nvPr>
            <p:ph type="body" idx="1"/>
          </p:nvPr>
        </p:nvSpPr>
        <p:spPr>
          <a:noFill/>
        </p:spPr>
        <p:txBody>
          <a:bodyPr/>
          <a:lstStyle/>
          <a:p>
            <a:pPr eaLnBrk="1" hangingPunct="1"/>
            <a:r>
              <a:rPr lang="en-GB" dirty="0">
                <a:latin typeface="Arial" pitchFamily="34" charset="0"/>
              </a:rPr>
              <a:t>Imagine that the programme had chosen 50 benefits instead of 3. Life gets much more complex here. Each box in the diagram will use resources. There will be a level of activity behind each one, some of it quite intensive. The more you choose, the more you have to spend and do.</a:t>
            </a:r>
          </a:p>
          <a:p>
            <a:pPr eaLnBrk="1" hangingPunct="1"/>
            <a:r>
              <a:rPr lang="en-GB" dirty="0">
                <a:latin typeface="Arial" pitchFamily="34" charset="0"/>
              </a:rPr>
              <a:t>There may be situations where this can be manageable. I’ll come to an example at the end of my talk (Ned’s).</a:t>
            </a:r>
          </a:p>
        </p:txBody>
      </p:sp>
    </p:spTree>
    <p:extLst>
      <p:ext uri="{BB962C8B-B14F-4D97-AF65-F5344CB8AC3E}">
        <p14:creationId xmlns:p14="http://schemas.microsoft.com/office/powerpoint/2010/main" val="4081038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sz="3600">
                <a:solidFill>
                  <a:srgbClr val="A80B5F"/>
                </a:solidFill>
                <a:latin typeface="Arial" pitchFamily="34" charset="0"/>
              </a:defRPr>
            </a:lvl1pPr>
            <a:lvl2pPr marL="742950" indent="-285750" eaLnBrk="0" hangingPunct="0">
              <a:defRPr sz="3600">
                <a:solidFill>
                  <a:srgbClr val="A80B5F"/>
                </a:solidFill>
                <a:latin typeface="Arial" pitchFamily="34" charset="0"/>
              </a:defRPr>
            </a:lvl2pPr>
            <a:lvl3pPr marL="1143000" indent="-228600" eaLnBrk="0" hangingPunct="0">
              <a:defRPr sz="3600">
                <a:solidFill>
                  <a:srgbClr val="A80B5F"/>
                </a:solidFill>
                <a:latin typeface="Arial" pitchFamily="34" charset="0"/>
              </a:defRPr>
            </a:lvl3pPr>
            <a:lvl4pPr marL="1600200" indent="-228600" eaLnBrk="0" hangingPunct="0">
              <a:defRPr sz="3600">
                <a:solidFill>
                  <a:srgbClr val="A80B5F"/>
                </a:solidFill>
                <a:latin typeface="Arial" pitchFamily="34" charset="0"/>
              </a:defRPr>
            </a:lvl4pPr>
            <a:lvl5pPr marL="2057400" indent="-228600" eaLnBrk="0" hangingPunct="0">
              <a:defRPr sz="3600">
                <a:solidFill>
                  <a:srgbClr val="A80B5F"/>
                </a:solidFill>
                <a:latin typeface="Arial" pitchFamily="34" charset="0"/>
              </a:defRPr>
            </a:lvl5pPr>
            <a:lvl6pPr marL="2514600" indent="-228600" eaLnBrk="0" fontAlgn="base" hangingPunct="0">
              <a:spcBef>
                <a:spcPct val="0"/>
              </a:spcBef>
              <a:spcAft>
                <a:spcPct val="0"/>
              </a:spcAft>
              <a:defRPr sz="3600">
                <a:solidFill>
                  <a:srgbClr val="A80B5F"/>
                </a:solidFill>
                <a:latin typeface="Arial" pitchFamily="34" charset="0"/>
              </a:defRPr>
            </a:lvl6pPr>
            <a:lvl7pPr marL="2971800" indent="-228600" eaLnBrk="0" fontAlgn="base" hangingPunct="0">
              <a:spcBef>
                <a:spcPct val="0"/>
              </a:spcBef>
              <a:spcAft>
                <a:spcPct val="0"/>
              </a:spcAft>
              <a:defRPr sz="3600">
                <a:solidFill>
                  <a:srgbClr val="A80B5F"/>
                </a:solidFill>
                <a:latin typeface="Arial" pitchFamily="34" charset="0"/>
              </a:defRPr>
            </a:lvl7pPr>
            <a:lvl8pPr marL="3429000" indent="-228600" eaLnBrk="0" fontAlgn="base" hangingPunct="0">
              <a:spcBef>
                <a:spcPct val="0"/>
              </a:spcBef>
              <a:spcAft>
                <a:spcPct val="0"/>
              </a:spcAft>
              <a:defRPr sz="3600">
                <a:solidFill>
                  <a:srgbClr val="A80B5F"/>
                </a:solidFill>
                <a:latin typeface="Arial" pitchFamily="34" charset="0"/>
              </a:defRPr>
            </a:lvl8pPr>
            <a:lvl9pPr marL="3886200" indent="-228600" eaLnBrk="0" fontAlgn="base" hangingPunct="0">
              <a:spcBef>
                <a:spcPct val="0"/>
              </a:spcBef>
              <a:spcAft>
                <a:spcPct val="0"/>
              </a:spcAft>
              <a:defRPr sz="3600">
                <a:solidFill>
                  <a:srgbClr val="A80B5F"/>
                </a:solidFill>
                <a:latin typeface="Arial" pitchFamily="34" charset="0"/>
              </a:defRPr>
            </a:lvl9pPr>
          </a:lstStyle>
          <a:p>
            <a:pPr eaLnBrk="1" hangingPunct="1"/>
            <a:fld id="{A30D1970-A659-4C29-8E0E-7AB72D8C8001}" type="slidenum">
              <a:rPr lang="en-US" sz="1200" smtClean="0">
                <a:solidFill>
                  <a:schemeClr val="tx1"/>
                </a:solidFill>
              </a:rPr>
              <a:pPr eaLnBrk="1" hangingPunct="1"/>
              <a:t>8</a:t>
            </a:fld>
            <a:endParaRPr lang="en-US" sz="1200">
              <a:solidFill>
                <a:schemeClr val="tx1"/>
              </a:solidFill>
            </a:endParaRPr>
          </a:p>
        </p:txBody>
      </p:sp>
      <p:sp>
        <p:nvSpPr>
          <p:cNvPr id="40963" name="Rectangle 2"/>
          <p:cNvSpPr>
            <a:spLocks noGrp="1" noRot="1" noChangeAspect="1" noChangeArrowheads="1" noTextEdit="1"/>
          </p:cNvSpPr>
          <p:nvPr>
            <p:ph type="sldImg"/>
          </p:nvPr>
        </p:nvSpPr>
        <p:spPr>
          <a:xfrm>
            <a:off x="98425" y="773113"/>
            <a:ext cx="6604000" cy="3714750"/>
          </a:xfrm>
          <a:ln/>
        </p:spPr>
      </p:sp>
      <p:sp>
        <p:nvSpPr>
          <p:cNvPr id="46084" name="Rectangle 3"/>
          <p:cNvSpPr>
            <a:spLocks noGrp="1" noChangeArrowheads="1"/>
          </p:cNvSpPr>
          <p:nvPr>
            <p:ph type="body" idx="1"/>
          </p:nvPr>
        </p:nvSpPr>
        <p:spPr>
          <a:xfrm>
            <a:off x="906463" y="4719638"/>
            <a:ext cx="4984750" cy="4489450"/>
          </a:xfrm>
        </p:spPr>
        <p:txBody>
          <a:bodyPr/>
          <a:lstStyle/>
          <a:p>
            <a:pPr eaLnBrk="1" hangingPunct="1">
              <a:lnSpc>
                <a:spcPct val="80000"/>
              </a:lnSpc>
              <a:defRPr/>
            </a:pPr>
            <a:r>
              <a:rPr lang="en-GB" sz="1000" dirty="0">
                <a:latin typeface="Arial" pitchFamily="34" charset="0"/>
              </a:rPr>
              <a:t>Things we’ve seen in practice.</a:t>
            </a:r>
          </a:p>
          <a:p>
            <a:pPr eaLnBrk="1" hangingPunct="1">
              <a:lnSpc>
                <a:spcPct val="80000"/>
              </a:lnSpc>
              <a:defRPr/>
            </a:pPr>
            <a:r>
              <a:rPr lang="en-GB" sz="1000" dirty="0">
                <a:latin typeface="Arial" pitchFamily="34" charset="0"/>
              </a:rPr>
              <a:t>One area of confusion was the definition of objective, benefit and outcome. The same item could be phrased to fit any of the three categories so the significance of the differences wasn’t fully grasped. Applying SMART principle to the objectives encouraged people to narrow them down to tactical outcomes. Just because something should be measurable and timely doesn’t mean it should be a short-term cost saving. </a:t>
            </a:r>
          </a:p>
          <a:p>
            <a:pPr eaLnBrk="1" hangingPunct="1">
              <a:lnSpc>
                <a:spcPct val="80000"/>
              </a:lnSpc>
              <a:defRPr/>
            </a:pPr>
            <a:r>
              <a:rPr lang="en-GB" sz="1000" dirty="0">
                <a:latin typeface="Arial" pitchFamily="34" charset="0"/>
              </a:rPr>
              <a:t>This is vital to get right. We do too much without fully grasping the reasons why we are doing it. It opens up whole debates about governance and leadership and the purpose of projects.</a:t>
            </a:r>
          </a:p>
          <a:p>
            <a:pPr eaLnBrk="1" hangingPunct="1">
              <a:lnSpc>
                <a:spcPct val="80000"/>
              </a:lnSpc>
              <a:defRPr/>
            </a:pPr>
            <a:r>
              <a:rPr lang="en-GB" sz="1000" dirty="0">
                <a:latin typeface="Arial" pitchFamily="34" charset="0"/>
              </a:rPr>
              <a:t>Other teams simply used the method to validate or justify their existing plans. One programme came up with 23 plans and connected them to 13 benefits. The first draft of another plan had 35 objectives, all of the nature, implement project 1, project 2, etc.</a:t>
            </a:r>
          </a:p>
          <a:p>
            <a:pPr eaLnBrk="1" hangingPunct="1">
              <a:lnSpc>
                <a:spcPct val="80000"/>
              </a:lnSpc>
              <a:defRPr/>
            </a:pPr>
            <a:r>
              <a:rPr lang="en-GB" sz="1000" dirty="0">
                <a:latin typeface="Arial" pitchFamily="34" charset="0"/>
              </a:rPr>
              <a:t>Sometimes the benefits are inappropriate. There are some ‘usual suspects’ that crop up every time, no matter what the project is about, e.g. improve patient care. Sometimes a limiting factor is turned round into a benefit. A workshop on Junior Doctors’ working hours had a factor of no detriment to patient care. In two sentences this had become a benefit of improving patient care, an un-necessary potential burden on the project.</a:t>
            </a:r>
          </a:p>
          <a:p>
            <a:pPr eaLnBrk="1" hangingPunct="1">
              <a:lnSpc>
                <a:spcPct val="80000"/>
              </a:lnSpc>
              <a:defRPr/>
            </a:pPr>
            <a:endParaRPr lang="en-GB" sz="1000" dirty="0">
              <a:latin typeface="Arial" pitchFamily="34" charset="0"/>
            </a:endParaRPr>
          </a:p>
          <a:p>
            <a:pPr eaLnBrk="1" hangingPunct="1">
              <a:lnSpc>
                <a:spcPct val="80000"/>
              </a:lnSpc>
              <a:defRPr/>
            </a:pPr>
            <a:r>
              <a:rPr lang="en-GB" sz="1000" dirty="0">
                <a:latin typeface="Arial" pitchFamily="34" charset="0"/>
              </a:rPr>
              <a:t>There was some degree of rationalisation though. A great strength of the map is that it shows just how much change effort is going to be needed to deliver the selected benefits. The more benefits, the much more effort. </a:t>
            </a:r>
          </a:p>
          <a:p>
            <a:pPr eaLnBrk="1" hangingPunct="1">
              <a:lnSpc>
                <a:spcPct val="80000"/>
              </a:lnSpc>
              <a:defRPr/>
            </a:pPr>
            <a:r>
              <a:rPr lang="en-GB" sz="1000" dirty="0">
                <a:latin typeface="Arial" pitchFamily="34" charset="0"/>
              </a:rPr>
              <a:t>It  provided evidence to stop the projects which didn’t link into priority objectives and indeed one group had benefits which did not link into the objective, this was a very powerful message.</a:t>
            </a:r>
          </a:p>
          <a:p>
            <a:pPr eaLnBrk="1" hangingPunct="1">
              <a:lnSpc>
                <a:spcPct val="80000"/>
              </a:lnSpc>
              <a:defRPr/>
            </a:pPr>
            <a:r>
              <a:rPr lang="en-GB" sz="1000" dirty="0">
                <a:latin typeface="Arial" pitchFamily="34" charset="0"/>
              </a:rPr>
              <a:t>Iteration works, the third pass will look much better than the first one. </a:t>
            </a:r>
          </a:p>
          <a:p>
            <a:pPr indent="-228600" eaLnBrk="1" hangingPunct="1">
              <a:lnSpc>
                <a:spcPct val="80000"/>
              </a:lnSpc>
              <a:defRPr/>
            </a:pPr>
            <a:endParaRPr lang="en-GB" sz="1000" dirty="0">
              <a:latin typeface="Arial" pitchFamily="34" charset="0"/>
            </a:endParaRPr>
          </a:p>
        </p:txBody>
      </p:sp>
    </p:spTree>
    <p:extLst>
      <p:ext uri="{BB962C8B-B14F-4D97-AF65-F5344CB8AC3E}">
        <p14:creationId xmlns:p14="http://schemas.microsoft.com/office/powerpoint/2010/main" val="3113292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Models reflect reality so adapt the model to reality, don’t squeeze reality to fit the model.</a:t>
            </a:r>
          </a:p>
          <a:p>
            <a:r>
              <a:rPr lang="en-GB" dirty="0"/>
              <a:t>Appropriate scale and detail. These models do very different jobs. The same goes for BDNs. A simple PowerPoint slide is the balsa and rubber band job that convinces your Board that the project will fly. The Vulcan has sufficient in it to get airborne. The Corsair in the middle has the meticulous detail that some planners may want to see.</a:t>
            </a:r>
          </a:p>
        </p:txBody>
      </p:sp>
      <p:sp>
        <p:nvSpPr>
          <p:cNvPr id="4" name="Slide Number Placeholder 3"/>
          <p:cNvSpPr>
            <a:spLocks noGrp="1"/>
          </p:cNvSpPr>
          <p:nvPr>
            <p:ph type="sldNum" sz="quarter" idx="10"/>
          </p:nvPr>
        </p:nvSpPr>
        <p:spPr/>
        <p:txBody>
          <a:bodyPr/>
          <a:lstStyle/>
          <a:p>
            <a:fld id="{AE8DA499-7866-4F15-874A-AE12968DE003}" type="slidenum">
              <a:rPr lang="en-GB" smtClean="0"/>
              <a:t>9</a:t>
            </a:fld>
            <a:endParaRPr lang="en-GB"/>
          </a:p>
        </p:txBody>
      </p:sp>
    </p:spTree>
    <p:extLst>
      <p:ext uri="{BB962C8B-B14F-4D97-AF65-F5344CB8AC3E}">
        <p14:creationId xmlns:p14="http://schemas.microsoft.com/office/powerpoint/2010/main" val="2867074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2B62DB-A1DD-4298-95A2-A05452A0EB67}" type="slidenum">
              <a:rPr lang="en-US"/>
              <a:pPr/>
              <a:t>10</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xfrm>
            <a:off x="914400" y="4343400"/>
            <a:ext cx="5029200" cy="4114800"/>
          </a:xfrm>
        </p:spPr>
        <p:txBody>
          <a:bodyPr/>
          <a:lstStyle/>
          <a:p>
            <a:r>
              <a:rPr lang="en-GB" dirty="0"/>
              <a:t>A familiar slide – ‘My Car’</a:t>
            </a:r>
          </a:p>
          <a:p>
            <a:r>
              <a:rPr lang="en-GB" dirty="0"/>
              <a:t>It shows the difference between features, outcomes and benefits. This is important to understand if we are to make sense of the diagrams that follow.</a:t>
            </a:r>
          </a:p>
          <a:p>
            <a:endParaRPr lang="en-GB" dirty="0"/>
          </a:p>
          <a:p>
            <a:endParaRPr lang="en-GB" dirty="0"/>
          </a:p>
        </p:txBody>
      </p:sp>
    </p:spTree>
    <p:extLst>
      <p:ext uri="{BB962C8B-B14F-4D97-AF65-F5344CB8AC3E}">
        <p14:creationId xmlns:p14="http://schemas.microsoft.com/office/powerpoint/2010/main" val="1311477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62125"/>
            <a:ext cx="9144000" cy="1747838"/>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b="1" i="0" baseline="0">
                <a:solidFill>
                  <a:schemeClr val="tx1">
                    <a:lumMod val="65000"/>
                    <a:lumOff val="35000"/>
                  </a:schemeClr>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BC7442FA-B31A-476C-8091-09474E174B3B}" type="datetimeFigureOut">
              <a:rPr lang="en-GB" smtClean="0"/>
              <a:pPr/>
              <a:t>18/12/2017</a:t>
            </a:fld>
            <a:endParaRPr lang="en-GB"/>
          </a:p>
        </p:txBody>
      </p:sp>
      <p:sp>
        <p:nvSpPr>
          <p:cNvPr id="6" name="Slide Number Placeholder 5"/>
          <p:cNvSpPr>
            <a:spLocks noGrp="1"/>
          </p:cNvSpPr>
          <p:nvPr>
            <p:ph type="sldNum" sz="quarter" idx="12"/>
          </p:nvPr>
        </p:nvSpPr>
        <p:spPr/>
        <p:txBody>
          <a:bodyPr/>
          <a:lstStyle/>
          <a:p>
            <a:fld id="{A9854315-EBCC-43C3-A8F0-C3BEB29496D0}" type="slidenum">
              <a:rPr lang="en-GB" smtClean="0"/>
              <a:pPr/>
              <a:t>‹#›</a:t>
            </a:fld>
            <a:endParaRPr lang="en-GB"/>
          </a:p>
        </p:txBody>
      </p:sp>
      <p:sp>
        <p:nvSpPr>
          <p:cNvPr id="5" name="Footer Placeholder 4"/>
          <p:cNvSpPr>
            <a:spLocks noGrp="1"/>
          </p:cNvSpPr>
          <p:nvPr>
            <p:ph type="ftr" sz="quarter" idx="11"/>
          </p:nvPr>
        </p:nvSpPr>
        <p:spPr/>
        <p:txBody>
          <a:bodyPr/>
          <a:lstStyle>
            <a:lvl1pPr>
              <a:defRPr sz="1400"/>
            </a:lvl1pPr>
          </a:lstStyle>
          <a:p>
            <a:r>
              <a:rPr lang="en-GB" dirty="0"/>
              <a:t>www.keldale.com</a:t>
            </a:r>
          </a:p>
        </p:txBody>
      </p:sp>
      <p:pic>
        <p:nvPicPr>
          <p:cNvPr id="7" name="Picture 6"/>
          <p:cNvPicPr>
            <a:picLocks noChangeAspect="1"/>
          </p:cNvPicPr>
          <p:nvPr userDrawn="1"/>
        </p:nvPicPr>
        <p:blipFill>
          <a:blip r:embed="rId3"/>
          <a:stretch>
            <a:fillRect/>
          </a:stretch>
        </p:blipFill>
        <p:spPr>
          <a:xfrm>
            <a:off x="0" y="6431243"/>
            <a:ext cx="1548518" cy="426757"/>
          </a:xfrm>
          <a:prstGeom prst="rect">
            <a:avLst/>
          </a:prstGeom>
        </p:spPr>
      </p:pic>
      <p:pic>
        <p:nvPicPr>
          <p:cNvPr id="8" name="Picture 7"/>
          <p:cNvPicPr>
            <a:picLocks noChangeAspect="1"/>
          </p:cNvPicPr>
          <p:nvPr userDrawn="1"/>
        </p:nvPicPr>
        <p:blipFill>
          <a:blip r:embed="rId4"/>
          <a:stretch>
            <a:fillRect/>
          </a:stretch>
        </p:blipFill>
        <p:spPr>
          <a:xfrm>
            <a:off x="11106818" y="6388207"/>
            <a:ext cx="1085182" cy="451143"/>
          </a:xfrm>
          <a:prstGeom prst="rect">
            <a:avLst/>
          </a:prstGeom>
        </p:spPr>
      </p:pic>
    </p:spTree>
    <p:extLst>
      <p:ext uri="{BB962C8B-B14F-4D97-AF65-F5344CB8AC3E}">
        <p14:creationId xmlns:p14="http://schemas.microsoft.com/office/powerpoint/2010/main" val="1034702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7442FA-B31A-476C-8091-09474E174B3B}" type="datetimeFigureOut">
              <a:rPr lang="en-GB" smtClean="0"/>
              <a:pPr/>
              <a:t>18/12/2017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776698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7442FA-B31A-476C-8091-09474E174B3B}" type="datetimeFigureOut">
              <a:rPr lang="en-GB" smtClean="0"/>
              <a:pPr/>
              <a:t>18/12/2017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2694514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1502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914400" y="1981200"/>
            <a:ext cx="10363200" cy="4114800"/>
          </a:xfrm>
        </p:spPr>
        <p:txBody>
          <a:bodyPr/>
          <a:lstStyle/>
          <a:p>
            <a:r>
              <a:rPr lang="en-US"/>
              <a:t>Click icon to add table</a:t>
            </a:r>
            <a:endParaRPr lang="en-GB"/>
          </a:p>
        </p:txBody>
      </p:sp>
    </p:spTree>
    <p:extLst>
      <p:ext uri="{BB962C8B-B14F-4D97-AF65-F5344CB8AC3E}">
        <p14:creationId xmlns:p14="http://schemas.microsoft.com/office/powerpoint/2010/main" val="3124594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01" y="365126"/>
            <a:ext cx="11544300" cy="576263"/>
          </a:xfrm>
        </p:spPr>
        <p:txBody>
          <a:bodyPr/>
          <a:lstStyle/>
          <a:p>
            <a:r>
              <a:rPr lang="en-US"/>
              <a:t>Click to edit Master title style</a:t>
            </a:r>
            <a:endParaRPr lang="en-AU"/>
          </a:p>
        </p:txBody>
      </p:sp>
      <p:sp>
        <p:nvSpPr>
          <p:cNvPr id="3" name="Text Placeholder 2"/>
          <p:cNvSpPr>
            <a:spLocks noGrp="1"/>
          </p:cNvSpPr>
          <p:nvPr>
            <p:ph type="body" sz="half" idx="1"/>
          </p:nvPr>
        </p:nvSpPr>
        <p:spPr>
          <a:xfrm>
            <a:off x="251884" y="941389"/>
            <a:ext cx="11540067" cy="254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251884" y="3643314"/>
            <a:ext cx="11540067" cy="254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p:cNvSpPr>
            <a:spLocks noGrp="1" noChangeArrowheads="1"/>
          </p:cNvSpPr>
          <p:nvPr>
            <p:ph type="sldNum" sz="quarter" idx="10"/>
          </p:nvPr>
        </p:nvSpPr>
        <p:spPr/>
        <p:txBody>
          <a:bodyPr/>
          <a:lstStyle>
            <a:lvl1pPr>
              <a:defRPr/>
            </a:lvl1pPr>
          </a:lstStyle>
          <a:p>
            <a:pPr>
              <a:defRPr/>
            </a:pPr>
            <a:fld id="{EED3EBBB-F014-454D-AAAB-790739864D3C}" type="slidenum">
              <a:rPr lang="en-AU"/>
              <a:pPr>
                <a:defRPr/>
              </a:pPr>
              <a:t>‹#›</a:t>
            </a:fld>
            <a:endParaRPr lang="en-AU"/>
          </a:p>
        </p:txBody>
      </p:sp>
    </p:spTree>
    <p:extLst>
      <p:ext uri="{BB962C8B-B14F-4D97-AF65-F5344CB8AC3E}">
        <p14:creationId xmlns:p14="http://schemas.microsoft.com/office/powerpoint/2010/main" val="62412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7442FA-B31A-476C-8091-09474E174B3B}" type="datetimeFigureOut">
              <a:rPr lang="en-GB" smtClean="0"/>
              <a:pPr/>
              <a:t>18/12/2017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1810873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7442FA-B31A-476C-8091-09474E174B3B}" type="datetimeFigureOut">
              <a:rPr lang="en-GB" smtClean="0"/>
              <a:pPr/>
              <a:t>18/12/2017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535269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C7442FA-B31A-476C-8091-09474E174B3B}" type="datetimeFigureOut">
              <a:rPr lang="en-GB" smtClean="0"/>
              <a:pPr/>
              <a:t>18/12/2017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864770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C7442FA-B31A-476C-8091-09474E174B3B}" type="datetimeFigureOut">
              <a:rPr lang="en-GB" smtClean="0"/>
              <a:pPr/>
              <a:t>18/12/2017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1440005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C7442FA-B31A-476C-8091-09474E174B3B}" type="datetimeFigureOut">
              <a:rPr lang="en-GB" smtClean="0"/>
              <a:pPr/>
              <a:t>18/12/2017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268415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442FA-B31A-476C-8091-09474E174B3B}" type="datetimeFigureOut">
              <a:rPr lang="en-GB" smtClean="0"/>
              <a:pPr/>
              <a:t>18/12/2017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1814900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C7442FA-B31A-476C-8091-09474E174B3B}" type="datetimeFigureOut">
              <a:rPr lang="en-GB" smtClean="0"/>
              <a:pPr/>
              <a:t>18/12/2017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234063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C7442FA-B31A-476C-8091-09474E174B3B}" type="datetimeFigureOut">
              <a:rPr lang="en-GB" smtClean="0"/>
              <a:pPr/>
              <a:t>18/12/2017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2551181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9301" y="2"/>
            <a:ext cx="10086975" cy="1114425"/>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 y="6356352"/>
            <a:ext cx="1057275" cy="365125"/>
          </a:xfrm>
          <a:prstGeom prst="rect">
            <a:avLst/>
          </a:prstGeom>
        </p:spPr>
        <p:txBody>
          <a:bodyPr vert="horz" lIns="91440" tIns="45720" rIns="91440" bIns="45720" rtlCol="0" anchor="ctr"/>
          <a:lstStyle>
            <a:lvl1pPr algn="l">
              <a:defRPr sz="900" b="1">
                <a:solidFill>
                  <a:srgbClr val="000050"/>
                </a:solidFill>
                <a:latin typeface="Arial" panose="020B0604020202020204" pitchFamily="34" charset="0"/>
                <a:cs typeface="Arial" panose="020B0604020202020204" pitchFamily="34" charset="0"/>
              </a:defRPr>
            </a:lvl1pPr>
          </a:lstStyle>
          <a:p>
            <a:fld id="{BC7442FA-B31A-476C-8091-09474E174B3B}" type="datetimeFigureOut">
              <a:rPr lang="en-GB" smtClean="0"/>
              <a:pPr/>
              <a:t>18/12/2017</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b="1">
                <a:solidFill>
                  <a:srgbClr val="000050"/>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11734802" y="6350002"/>
            <a:ext cx="457199" cy="365125"/>
          </a:xfrm>
          <a:prstGeom prst="rect">
            <a:avLst/>
          </a:prstGeom>
        </p:spPr>
        <p:txBody>
          <a:bodyPr vert="horz" lIns="91440" tIns="45720" rIns="91440" bIns="45720" rtlCol="0" anchor="ctr"/>
          <a:lstStyle>
            <a:lvl1pPr algn="r">
              <a:defRPr sz="900" b="1">
                <a:solidFill>
                  <a:srgbClr val="000050"/>
                </a:solidFill>
                <a:latin typeface="Arial" panose="020B0604020202020204" pitchFamily="34" charset="0"/>
                <a:cs typeface="Arial" panose="020B0604020202020204" pitchFamily="34" charset="0"/>
              </a:defRPr>
            </a:lvl1pPr>
          </a:lstStyle>
          <a:p>
            <a:fld id="{A9854315-EBCC-43C3-A8F0-C3BEB29496D0}" type="slidenum">
              <a:rPr lang="en-GB" smtClean="0"/>
              <a:pPr/>
              <a:t>‹#›</a:t>
            </a:fld>
            <a:endParaRPr lang="en-GB"/>
          </a:p>
        </p:txBody>
      </p:sp>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 y="0"/>
            <a:ext cx="1920857" cy="796500"/>
          </a:xfrm>
          <a:prstGeom prst="rect">
            <a:avLst/>
          </a:prstGeom>
        </p:spPr>
      </p:pic>
    </p:spTree>
    <p:extLst>
      <p:ext uri="{BB962C8B-B14F-4D97-AF65-F5344CB8AC3E}">
        <p14:creationId xmlns:p14="http://schemas.microsoft.com/office/powerpoint/2010/main" val="1959282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685800" rtl="0" eaLnBrk="1" latinLnBrk="0" hangingPunct="1">
        <a:lnSpc>
          <a:spcPct val="90000"/>
        </a:lnSpc>
        <a:spcBef>
          <a:spcPct val="0"/>
        </a:spcBef>
        <a:buNone/>
        <a:defRPr sz="3300" b="1" i="0" kern="1200" baseline="0">
          <a:solidFill>
            <a:srgbClr val="000050"/>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emf"/></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slideshare.net/assocpm/outcome-relationship-models-presentation-ned-newton-london-23-june-2016"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93773" y="1762125"/>
            <a:ext cx="6804454" cy="1747838"/>
          </a:xfrm>
        </p:spPr>
        <p:txBody>
          <a:bodyPr/>
          <a:lstStyle/>
          <a:p>
            <a:r>
              <a:rPr lang="en-GB" dirty="0"/>
              <a:t>Benefits Mapping</a:t>
            </a:r>
            <a:br>
              <a:rPr lang="en-GB" dirty="0"/>
            </a:br>
            <a:r>
              <a:rPr lang="en-GB" dirty="0"/>
              <a:t>A Matter of Style</a:t>
            </a:r>
          </a:p>
        </p:txBody>
      </p:sp>
      <p:sp>
        <p:nvSpPr>
          <p:cNvPr id="3" name="Subtitle 2"/>
          <p:cNvSpPr>
            <a:spLocks noGrp="1"/>
          </p:cNvSpPr>
          <p:nvPr>
            <p:ph type="subTitle" idx="1"/>
          </p:nvPr>
        </p:nvSpPr>
        <p:spPr/>
        <p:txBody>
          <a:bodyPr/>
          <a:lstStyle/>
          <a:p>
            <a:r>
              <a:rPr lang="en-GB" dirty="0"/>
              <a:t>Form and Function</a:t>
            </a:r>
          </a:p>
        </p:txBody>
      </p:sp>
    </p:spTree>
    <p:extLst>
      <p:ext uri="{BB962C8B-B14F-4D97-AF65-F5344CB8AC3E}">
        <p14:creationId xmlns:p14="http://schemas.microsoft.com/office/powerpoint/2010/main" val="3426341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290" name="Object 2"/>
          <p:cNvGraphicFramePr>
            <a:graphicFrameLocks noChangeAspect="1"/>
          </p:cNvGraphicFramePr>
          <p:nvPr/>
        </p:nvGraphicFramePr>
        <p:xfrm>
          <a:off x="2566988" y="5013326"/>
          <a:ext cx="6546850" cy="1706563"/>
        </p:xfrm>
        <a:graphic>
          <a:graphicData uri="http://schemas.openxmlformats.org/presentationml/2006/ole">
            <mc:AlternateContent xmlns:mc="http://schemas.openxmlformats.org/markup-compatibility/2006">
              <mc:Choice xmlns:v="urn:schemas-microsoft-com:vml" Requires="v">
                <p:oleObj spid="_x0000_s1052" name="Clip" r:id="rId4" imgW="6545160" imgH="1706400" progId="">
                  <p:embed/>
                </p:oleObj>
              </mc:Choice>
              <mc:Fallback>
                <p:oleObj name="Clip" r:id="rId4" imgW="6545160" imgH="1706400" progId="">
                  <p:embed/>
                  <p:pic>
                    <p:nvPicPr>
                      <p:cNvPr id="14029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6988" y="5013326"/>
                        <a:ext cx="6546850" cy="170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0291" name="Rectangle 3"/>
          <p:cNvSpPr>
            <a:spLocks noGrp="1" noChangeArrowheads="1"/>
          </p:cNvSpPr>
          <p:nvPr>
            <p:ph type="title"/>
          </p:nvPr>
        </p:nvSpPr>
        <p:spPr>
          <a:xfrm>
            <a:off x="2019600" y="0"/>
            <a:ext cx="10152000" cy="1116000"/>
          </a:xfrm>
        </p:spPr>
        <p:txBody>
          <a:bodyPr vert="horz" lIns="91440" tIns="45720" rIns="91440" bIns="45720" rtlCol="0" anchor="ctr">
            <a:normAutofit/>
          </a:bodyPr>
          <a:lstStyle/>
          <a:p>
            <a:r>
              <a:rPr lang="en-GB" dirty="0"/>
              <a:t>A benefits-led scenario</a:t>
            </a:r>
          </a:p>
        </p:txBody>
      </p:sp>
      <p:sp>
        <p:nvSpPr>
          <p:cNvPr id="140292" name="Rectangle 4"/>
          <p:cNvSpPr>
            <a:spLocks noGrp="1" noChangeArrowheads="1"/>
          </p:cNvSpPr>
          <p:nvPr>
            <p:ph type="body" idx="1"/>
          </p:nvPr>
        </p:nvSpPr>
        <p:spPr>
          <a:xfrm>
            <a:off x="2387600" y="1989138"/>
            <a:ext cx="7416800" cy="2879725"/>
          </a:xfrm>
        </p:spPr>
        <p:txBody>
          <a:bodyPr>
            <a:normAutofit lnSpcReduction="10000"/>
          </a:bodyPr>
          <a:lstStyle/>
          <a:p>
            <a:r>
              <a:rPr lang="en-GB" sz="3200" dirty="0"/>
              <a:t>Feature - my car is painted ‘Police Car’ white</a:t>
            </a:r>
          </a:p>
          <a:p>
            <a:r>
              <a:rPr lang="en-GB" sz="3200" dirty="0"/>
              <a:t>Outcome - people move over for me on the motorway so I get home for 6 pm</a:t>
            </a:r>
          </a:p>
          <a:p>
            <a:r>
              <a:rPr lang="en-GB" sz="3200" dirty="0"/>
              <a:t>Benefit - I get to watch The </a:t>
            </a:r>
            <a:r>
              <a:rPr lang="en-GB" sz="3200" dirty="0" err="1"/>
              <a:t>Simpsons</a:t>
            </a:r>
            <a:r>
              <a:rPr lang="en-GB" sz="3200" dirty="0"/>
              <a:t> on TV</a:t>
            </a:r>
          </a:p>
        </p:txBody>
      </p:sp>
    </p:spTree>
    <p:extLst>
      <p:ext uri="{BB962C8B-B14F-4D97-AF65-F5344CB8AC3E}">
        <p14:creationId xmlns:p14="http://schemas.microsoft.com/office/powerpoint/2010/main" val="24917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8000"/>
                                  </p:stCondLst>
                                  <p:childTnLst>
                                    <p:set>
                                      <p:cBhvr>
                                        <p:cTn id="6" dur="1" fill="hold">
                                          <p:stCondLst>
                                            <p:cond delay="0"/>
                                          </p:stCondLst>
                                        </p:cTn>
                                        <p:tgtEl>
                                          <p:spTgt spid="140290"/>
                                        </p:tgtEl>
                                        <p:attrNameLst>
                                          <p:attrName>style.visibility</p:attrName>
                                        </p:attrNameLst>
                                      </p:cBhvr>
                                      <p:to>
                                        <p:strVal val="visible"/>
                                      </p:to>
                                    </p:set>
                                    <p:anim calcmode="lin" valueType="num">
                                      <p:cBhvr additive="base">
                                        <p:cTn id="7" dur="500" fill="hold"/>
                                        <p:tgtEl>
                                          <p:spTgt spid="140290"/>
                                        </p:tgtEl>
                                        <p:attrNameLst>
                                          <p:attrName>ppt_x</p:attrName>
                                        </p:attrNameLst>
                                      </p:cBhvr>
                                      <p:tavLst>
                                        <p:tav tm="0">
                                          <p:val>
                                            <p:strVal val="0-#ppt_w/2"/>
                                          </p:val>
                                        </p:tav>
                                        <p:tav tm="100000">
                                          <p:val>
                                            <p:strVal val="#ppt_x"/>
                                          </p:val>
                                        </p:tav>
                                      </p:tavLst>
                                    </p:anim>
                                    <p:anim calcmode="lin" valueType="num">
                                      <p:cBhvr additive="base">
                                        <p:cTn id="8" dur="500" fill="hold"/>
                                        <p:tgtEl>
                                          <p:spTgt spid="1402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My c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663" y="1266669"/>
            <a:ext cx="11636202" cy="450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019600" y="0"/>
            <a:ext cx="10152000" cy="1116000"/>
          </a:xfrm>
        </p:spPr>
        <p:txBody>
          <a:bodyPr>
            <a:normAutofit/>
          </a:bodyPr>
          <a:lstStyle/>
          <a:p>
            <a:pPr eaLnBrk="1" hangingPunct="1">
              <a:defRPr/>
            </a:pPr>
            <a:r>
              <a:rPr lang="en-GB" kern="1200" dirty="0">
                <a:ea typeface="+mn-ea"/>
                <a:cs typeface="+mn-cs"/>
              </a:rPr>
              <a:t>Mapping the Scenario</a:t>
            </a:r>
            <a:endParaRPr lang="en-GB" dirty="0"/>
          </a:p>
        </p:txBody>
      </p:sp>
    </p:spTree>
    <p:extLst>
      <p:ext uri="{BB962C8B-B14F-4D97-AF65-F5344CB8AC3E}">
        <p14:creationId xmlns:p14="http://schemas.microsoft.com/office/powerpoint/2010/main" val="1530359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p:txBody>
          <a:bodyPr/>
          <a:lstStyle/>
          <a:p>
            <a:pPr eaLnBrk="1" hangingPunct="1"/>
            <a:endParaRPr lang="en-GB"/>
          </a:p>
        </p:txBody>
      </p:sp>
      <p:pic>
        <p:nvPicPr>
          <p:cNvPr id="14340" name="Picture 4" descr="BDNexplainedCranf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51" y="668338"/>
            <a:ext cx="8740775" cy="618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2"/>
          <p:cNvSpPr>
            <a:spLocks noGrp="1" noChangeArrowheads="1"/>
          </p:cNvSpPr>
          <p:nvPr>
            <p:ph type="title"/>
          </p:nvPr>
        </p:nvSpPr>
        <p:spPr>
          <a:xfrm>
            <a:off x="2019600" y="0"/>
            <a:ext cx="10152000" cy="1124744"/>
          </a:xfrm>
          <a:solidFill>
            <a:schemeClr val="bg1"/>
          </a:solidFill>
        </p:spPr>
        <p:txBody>
          <a:bodyPr/>
          <a:lstStyle/>
          <a:p>
            <a:pPr eaLnBrk="1" hangingPunct="1"/>
            <a:r>
              <a:rPr lang="en-GB" dirty="0"/>
              <a:t>Cranfield Benefits Dependency Network</a:t>
            </a:r>
          </a:p>
        </p:txBody>
      </p:sp>
    </p:spTree>
    <p:extLst>
      <p:ext uri="{BB962C8B-B14F-4D97-AF65-F5344CB8AC3E}">
        <p14:creationId xmlns:p14="http://schemas.microsoft.com/office/powerpoint/2010/main" val="3882773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dirty="0"/>
              <a:t>My Car - Cranfield</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5156" y="1268760"/>
            <a:ext cx="8208911" cy="5472608"/>
          </a:xfrm>
        </p:spPr>
      </p:pic>
    </p:spTree>
    <p:extLst>
      <p:ext uri="{BB962C8B-B14F-4D97-AF65-F5344CB8AC3E}">
        <p14:creationId xmlns:p14="http://schemas.microsoft.com/office/powerpoint/2010/main" val="847541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536" y="1268761"/>
            <a:ext cx="8439150" cy="5172075"/>
          </a:xfrm>
          <a:prstGeom prst="rect">
            <a:avLst/>
          </a:prstGeom>
        </p:spPr>
      </p:pic>
      <p:sp>
        <p:nvSpPr>
          <p:cNvPr id="16386" name="Rectangle 2"/>
          <p:cNvSpPr>
            <a:spLocks noGrp="1" noChangeArrowheads="1"/>
          </p:cNvSpPr>
          <p:nvPr>
            <p:ph type="body" idx="1"/>
          </p:nvPr>
        </p:nvSpPr>
        <p:spPr/>
        <p:txBody>
          <a:bodyPr/>
          <a:lstStyle/>
          <a:p>
            <a:pPr eaLnBrk="1" hangingPunct="1"/>
            <a:endParaRPr lang="en-GB"/>
          </a:p>
        </p:txBody>
      </p:sp>
      <p:sp>
        <p:nvSpPr>
          <p:cNvPr id="16388" name="Rectangle 4"/>
          <p:cNvSpPr>
            <a:spLocks noGrp="1" noChangeArrowheads="1"/>
          </p:cNvSpPr>
          <p:nvPr>
            <p:ph type="title"/>
          </p:nvPr>
        </p:nvSpPr>
        <p:spPr>
          <a:xfrm>
            <a:off x="2019600" y="0"/>
            <a:ext cx="10152000" cy="1116000"/>
          </a:xfrm>
          <a:solidFill>
            <a:schemeClr val="bg1"/>
          </a:solidFill>
        </p:spPr>
        <p:txBody>
          <a:bodyPr/>
          <a:lstStyle/>
          <a:p>
            <a:pPr eaLnBrk="1" hangingPunct="1"/>
            <a:r>
              <a:rPr lang="en-GB" dirty="0"/>
              <a:t>Gerald Bradley</a:t>
            </a:r>
          </a:p>
        </p:txBody>
      </p:sp>
    </p:spTree>
    <p:extLst>
      <p:ext uri="{BB962C8B-B14F-4D97-AF65-F5344CB8AC3E}">
        <p14:creationId xmlns:p14="http://schemas.microsoft.com/office/powerpoint/2010/main" val="2642381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dirty="0"/>
              <a:t>My Car - Bradley</a:t>
            </a:r>
          </a:p>
        </p:txBody>
      </p:sp>
      <p:pic>
        <p:nvPicPr>
          <p:cNvPr id="1741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037" y="1659124"/>
            <a:ext cx="11762412" cy="4514480"/>
          </a:xfrm>
        </p:spPr>
      </p:pic>
      <p:sp>
        <p:nvSpPr>
          <p:cNvPr id="2" name="Rectangle 1"/>
          <p:cNvSpPr/>
          <p:nvPr/>
        </p:nvSpPr>
        <p:spPr bwMode="auto">
          <a:xfrm>
            <a:off x="4695825" y="1657351"/>
            <a:ext cx="2366963" cy="410533"/>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cxnSp>
        <p:nvCxnSpPr>
          <p:cNvPr id="4" name="Straight Arrow Connector 3">
            <a:extLst>
              <a:ext uri="{FF2B5EF4-FFF2-40B4-BE49-F238E27FC236}">
                <a16:creationId xmlns:a16="http://schemas.microsoft.com/office/drawing/2014/main" id="{83930465-94FA-48AC-A069-24357BC7BBD6}"/>
              </a:ext>
            </a:extLst>
          </p:cNvPr>
          <p:cNvCxnSpPr>
            <a:cxnSpLocks/>
          </p:cNvCxnSpPr>
          <p:nvPr/>
        </p:nvCxnSpPr>
        <p:spPr>
          <a:xfrm flipV="1">
            <a:off x="5592588" y="2664619"/>
            <a:ext cx="615331" cy="76438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557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019600" y="0"/>
            <a:ext cx="10152000" cy="1116000"/>
          </a:xfrm>
        </p:spPr>
        <p:txBody>
          <a:bodyPr/>
          <a:lstStyle/>
          <a:p>
            <a:r>
              <a:rPr lang="en-GB" dirty="0"/>
              <a:t>Fujitsu Results Chain</a:t>
            </a:r>
          </a:p>
        </p:txBody>
      </p:sp>
      <p:sp>
        <p:nvSpPr>
          <p:cNvPr id="18435" name="Content Placeholder 2"/>
          <p:cNvSpPr>
            <a:spLocks noGrp="1"/>
          </p:cNvSpPr>
          <p:nvPr>
            <p:ph idx="1"/>
          </p:nvPr>
        </p:nvSpPr>
        <p:spPr/>
        <p:txBody>
          <a:bodyPr/>
          <a:lstStyle/>
          <a:p>
            <a:endParaRPr lang="en-GB"/>
          </a:p>
        </p:txBody>
      </p:sp>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25" y="865180"/>
            <a:ext cx="9429749" cy="5876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059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2201" y="1066800"/>
            <a:ext cx="7402513" cy="762000"/>
          </a:xfrm>
        </p:spPr>
        <p:txBody>
          <a:bodyPr/>
          <a:lstStyle/>
          <a:p>
            <a:pPr eaLnBrk="1" hangingPunct="1"/>
            <a:r>
              <a:rPr lang="en-GB"/>
              <a:t>Example Results Chain</a:t>
            </a:r>
          </a:p>
        </p:txBody>
      </p:sp>
      <p:sp>
        <p:nvSpPr>
          <p:cNvPr id="19459" name="Rectangle 3"/>
          <p:cNvSpPr>
            <a:spLocks noGrp="1" noChangeArrowheads="1"/>
          </p:cNvSpPr>
          <p:nvPr>
            <p:ph type="body" idx="1"/>
          </p:nvPr>
        </p:nvSpPr>
        <p:spPr>
          <a:xfrm>
            <a:off x="1631951" y="2781300"/>
            <a:ext cx="8856663" cy="3887788"/>
          </a:xfrm>
        </p:spPr>
        <p:txBody>
          <a:bodyPr/>
          <a:lstStyle/>
          <a:p>
            <a:pPr eaLnBrk="1" hangingPunct="1"/>
            <a:endParaRPr lang="en-GB"/>
          </a:p>
        </p:txBody>
      </p:sp>
      <p:pic>
        <p:nvPicPr>
          <p:cNvPr id="1946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9" y="1758951"/>
            <a:ext cx="7278687"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8263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dirty="0"/>
              <a:t>My Car - Results Chain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329" y="1485900"/>
            <a:ext cx="11700622" cy="4524375"/>
          </a:xfrm>
          <a:prstGeom prst="rect">
            <a:avLst/>
          </a:prstGeom>
        </p:spPr>
      </p:pic>
    </p:spTree>
    <p:extLst>
      <p:ext uri="{BB962C8B-B14F-4D97-AF65-F5344CB8AC3E}">
        <p14:creationId xmlns:p14="http://schemas.microsoft.com/office/powerpoint/2010/main" val="2016411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My car RE"/>
          <p:cNvPicPr>
            <a:picLocks noChangeAspect="1" noChangeArrowheads="1"/>
          </p:cNvPicPr>
          <p:nvPr/>
        </p:nvPicPr>
        <p:blipFill>
          <a:blip r:embed="rId3" cstate="print"/>
          <a:srcRect/>
          <a:stretch>
            <a:fillRect/>
          </a:stretch>
        </p:blipFill>
        <p:spPr bwMode="auto">
          <a:xfrm>
            <a:off x="1981200" y="396875"/>
            <a:ext cx="9144000" cy="6461125"/>
          </a:xfrm>
          <a:prstGeom prst="rect">
            <a:avLst/>
          </a:prstGeom>
          <a:noFill/>
        </p:spPr>
      </p:pic>
      <p:sp>
        <p:nvSpPr>
          <p:cNvPr id="3" name="Rectangle 3"/>
          <p:cNvSpPr txBox="1">
            <a:spLocks noChangeArrowheads="1"/>
          </p:cNvSpPr>
          <p:nvPr/>
        </p:nvSpPr>
        <p:spPr>
          <a:xfrm>
            <a:off x="3287689" y="0"/>
            <a:ext cx="6731347" cy="864096"/>
          </a:xfrm>
          <a:prstGeom prst="rect">
            <a:avLst/>
          </a:prstGeom>
          <a:noFill/>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err="1">
                <a:solidFill>
                  <a:srgbClr val="000050"/>
                </a:solidFill>
                <a:latin typeface="Arial" panose="020B0604020202020204" pitchFamily="34" charset="0"/>
                <a:cs typeface="Arial" panose="020B0604020202020204" pitchFamily="34" charset="0"/>
              </a:rPr>
              <a:t>NPfIT</a:t>
            </a:r>
            <a:r>
              <a:rPr lang="en-GB" sz="3200" b="1" dirty="0">
                <a:solidFill>
                  <a:srgbClr val="000050"/>
                </a:solidFill>
                <a:latin typeface="Arial" panose="020B0604020202020204" pitchFamily="34" charset="0"/>
                <a:cs typeface="Arial" panose="020B0604020202020204" pitchFamily="34" charset="0"/>
              </a:rPr>
              <a:t> BDN circa 2005</a:t>
            </a:r>
          </a:p>
        </p:txBody>
      </p:sp>
    </p:spTree>
    <p:extLst>
      <p:ext uri="{BB962C8B-B14F-4D97-AF65-F5344CB8AC3E}">
        <p14:creationId xmlns:p14="http://schemas.microsoft.com/office/powerpoint/2010/main" val="236728253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dirty="0"/>
              <a:t>Ground Rules</a:t>
            </a:r>
          </a:p>
        </p:txBody>
      </p:sp>
      <p:sp>
        <p:nvSpPr>
          <p:cNvPr id="3" name="Content Placeholder 2"/>
          <p:cNvSpPr>
            <a:spLocks noGrp="1"/>
          </p:cNvSpPr>
          <p:nvPr>
            <p:ph idx="1"/>
          </p:nvPr>
        </p:nvSpPr>
        <p:spPr>
          <a:xfrm>
            <a:off x="1743269" y="1806964"/>
            <a:ext cx="9416143" cy="4351338"/>
          </a:xfrm>
        </p:spPr>
        <p:txBody>
          <a:bodyPr>
            <a:noAutofit/>
          </a:bodyPr>
          <a:lstStyle/>
          <a:p>
            <a:pPr marL="0" indent="0">
              <a:buNone/>
              <a:defRPr/>
            </a:pPr>
            <a:r>
              <a:rPr lang="en-GB" sz="3600" dirty="0"/>
              <a:t>I do not endorse any one model over the others</a:t>
            </a:r>
          </a:p>
          <a:p>
            <a:pPr marL="0" indent="0">
              <a:buNone/>
              <a:defRPr/>
            </a:pPr>
            <a:r>
              <a:rPr lang="en-GB" sz="3600" dirty="0"/>
              <a:t>There are other models that we haven’t the time to consider here. They are just as valid</a:t>
            </a:r>
          </a:p>
          <a:p>
            <a:pPr marL="0" indent="0">
              <a:buNone/>
              <a:defRPr/>
            </a:pPr>
            <a:r>
              <a:rPr lang="en-GB" sz="3600" dirty="0"/>
              <a:t>The models are one tool out of many that Benefits Managers can use</a:t>
            </a:r>
          </a:p>
          <a:p>
            <a:pPr marL="0" indent="0">
              <a:buNone/>
              <a:defRPr/>
            </a:pPr>
            <a:r>
              <a:rPr lang="en-GB" sz="3600" dirty="0"/>
              <a:t>A model is not a guarantee of success, it depends on how well it is used</a:t>
            </a:r>
          </a:p>
        </p:txBody>
      </p:sp>
    </p:spTree>
    <p:extLst>
      <p:ext uri="{BB962C8B-B14F-4D97-AF65-F5344CB8AC3E}">
        <p14:creationId xmlns:p14="http://schemas.microsoft.com/office/powerpoint/2010/main" val="2214333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019300" y="2"/>
            <a:ext cx="10152000" cy="1114425"/>
          </a:xfrm>
          <a:prstGeom prst="rect">
            <a:avLst/>
          </a:prstGeom>
        </p:spPr>
        <p:txBody>
          <a:bodyPr anchor="ctr"/>
          <a:lstStyle>
            <a:lvl1pPr algn="l" defTabSz="685800" rtl="0" eaLnBrk="1" latinLnBrk="0" hangingPunct="1">
              <a:lnSpc>
                <a:spcPct val="90000"/>
              </a:lnSpc>
              <a:spcBef>
                <a:spcPct val="0"/>
              </a:spcBef>
              <a:buNone/>
              <a:defRPr sz="3300" b="1" i="0" kern="1200" baseline="0">
                <a:solidFill>
                  <a:srgbClr val="000050"/>
                </a:solidFill>
                <a:latin typeface="Arial" panose="020B0604020202020204" pitchFamily="34" charset="0"/>
                <a:ea typeface="+mj-ea"/>
                <a:cs typeface="+mj-cs"/>
              </a:defRPr>
            </a:lvl1pPr>
          </a:lstStyle>
          <a:p>
            <a:r>
              <a:rPr lang="en-GB" dirty="0"/>
              <a:t>My Car - NHS Digital Modified Results Chain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6597" y="841431"/>
            <a:ext cx="8842588" cy="6016569"/>
          </a:xfrm>
          <a:prstGeom prst="rect">
            <a:avLst/>
          </a:prstGeom>
        </p:spPr>
      </p:pic>
    </p:spTree>
    <p:extLst>
      <p:ext uri="{BB962C8B-B14F-4D97-AF65-F5344CB8AC3E}">
        <p14:creationId xmlns:p14="http://schemas.microsoft.com/office/powerpoint/2010/main" val="2100763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019600" y="0"/>
            <a:ext cx="10152000" cy="1116000"/>
          </a:xfrm>
        </p:spPr>
        <p:txBody>
          <a:bodyPr/>
          <a:lstStyle/>
          <a:p>
            <a:r>
              <a:rPr lang="en-GB" dirty="0"/>
              <a:t>Wovex Model Style</a:t>
            </a:r>
          </a:p>
        </p:txBody>
      </p:sp>
      <p:pic>
        <p:nvPicPr>
          <p:cNvPr id="24579" name="Picture 3" descr="C:\Users\TrevorHowes\Documents\Realisor\Temp\l3r4xyr4.oq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56" y="888060"/>
            <a:ext cx="11265254" cy="5775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7554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dirty="0"/>
              <a:t>Wovex Model Style – An Example</a:t>
            </a:r>
          </a:p>
        </p:txBody>
      </p:sp>
      <p:pic>
        <p:nvPicPr>
          <p:cNvPr id="25603" name="Picture 2" descr="C:\Users\TrevorHowes\Documents\Realisor\Temp\wdxk5o5h.g0o"/>
          <p:cNvPicPr>
            <a:picLocks noChangeAspect="1" noChangeArrowheads="1"/>
          </p:cNvPicPr>
          <p:nvPr/>
        </p:nvPicPr>
        <p:blipFill>
          <a:blip r:embed="rId3">
            <a:extLst>
              <a:ext uri="{28A0092B-C50C-407E-A947-70E740481C1C}">
                <a14:useLocalDpi xmlns:a14="http://schemas.microsoft.com/office/drawing/2010/main" val="0"/>
              </a:ext>
            </a:extLst>
          </a:blip>
          <a:srcRect b="35301"/>
          <a:stretch>
            <a:fillRect/>
          </a:stretch>
        </p:blipFill>
        <p:spPr bwMode="auto">
          <a:xfrm>
            <a:off x="17034" y="1953715"/>
            <a:ext cx="12089242" cy="3800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8615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600" y="0"/>
            <a:ext cx="10152000" cy="1116000"/>
          </a:xfrm>
        </p:spPr>
        <p:txBody>
          <a:bodyPr/>
          <a:lstStyle/>
          <a:p>
            <a:r>
              <a:rPr lang="en-GB" dirty="0"/>
              <a:t>My Car - Wovex</a:t>
            </a:r>
          </a:p>
        </p:txBody>
      </p:sp>
      <p:sp>
        <p:nvSpPr>
          <p:cNvPr id="5" name="Rounded Rectangle 4"/>
          <p:cNvSpPr/>
          <p:nvPr/>
        </p:nvSpPr>
        <p:spPr bwMode="auto">
          <a:xfrm>
            <a:off x="3303879" y="4888899"/>
            <a:ext cx="1296144" cy="730746"/>
          </a:xfrm>
          <a:prstGeom prst="roundRect">
            <a:avLst/>
          </a:prstGeom>
          <a:gradFill>
            <a:gsLst>
              <a:gs pos="0">
                <a:srgbClr val="00B0F0"/>
              </a:gs>
              <a:gs pos="39999">
                <a:srgbClr val="85C2FF"/>
              </a:gs>
              <a:gs pos="70000">
                <a:srgbClr val="C4D6EB"/>
              </a:gs>
              <a:gs pos="100000">
                <a:srgbClr val="FFEBFA"/>
              </a:gs>
            </a:gsLst>
            <a:lin ang="16200000" scaled="1"/>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GB" sz="1200" dirty="0">
                <a:latin typeface="Arial" charset="0"/>
              </a:rPr>
              <a:t>Big engine</a:t>
            </a:r>
          </a:p>
        </p:txBody>
      </p:sp>
      <p:cxnSp>
        <p:nvCxnSpPr>
          <p:cNvPr id="11" name="Straight Arrow Connector 10"/>
          <p:cNvCxnSpPr>
            <a:endCxn id="25" idx="1"/>
          </p:cNvCxnSpPr>
          <p:nvPr/>
        </p:nvCxnSpPr>
        <p:spPr bwMode="auto">
          <a:xfrm>
            <a:off x="4653317" y="3030122"/>
            <a:ext cx="289756" cy="563824"/>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Octagon 11"/>
          <p:cNvSpPr/>
          <p:nvPr/>
        </p:nvSpPr>
        <p:spPr bwMode="auto">
          <a:xfrm>
            <a:off x="9125654" y="3624939"/>
            <a:ext cx="1080120" cy="1080120"/>
          </a:xfrm>
          <a:prstGeom prst="octagon">
            <a:avLst>
              <a:gd name="adj" fmla="val 23998"/>
            </a:avLst>
          </a:prstGeom>
          <a:gradFill>
            <a:gsLst>
              <a:gs pos="0">
                <a:srgbClr val="00B0F0"/>
              </a:gs>
              <a:gs pos="39999">
                <a:srgbClr val="00FFCC"/>
              </a:gs>
              <a:gs pos="100000">
                <a:srgbClr val="FFEBFA"/>
              </a:gs>
            </a:gsLst>
            <a:lin ang="16200000" scaled="0"/>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GB" sz="1200" dirty="0">
                <a:latin typeface="Arial" charset="0"/>
              </a:rPr>
              <a:t>Retain what little sanity I possess</a:t>
            </a:r>
          </a:p>
        </p:txBody>
      </p:sp>
      <p:cxnSp>
        <p:nvCxnSpPr>
          <p:cNvPr id="10" name="Straight Arrow Connector 9"/>
          <p:cNvCxnSpPr>
            <a:endCxn id="25" idx="1"/>
          </p:cNvCxnSpPr>
          <p:nvPr/>
        </p:nvCxnSpPr>
        <p:spPr bwMode="auto">
          <a:xfrm flipV="1">
            <a:off x="4600023" y="3593946"/>
            <a:ext cx="343050" cy="624804"/>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a:endCxn id="26" idx="1"/>
          </p:cNvCxnSpPr>
          <p:nvPr/>
        </p:nvCxnSpPr>
        <p:spPr bwMode="auto">
          <a:xfrm flipV="1">
            <a:off x="4605277" y="4827239"/>
            <a:ext cx="337796" cy="1485164"/>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p:nvPr/>
        </p:nvCxnSpPr>
        <p:spPr bwMode="auto">
          <a:xfrm flipV="1">
            <a:off x="5453388" y="5192614"/>
            <a:ext cx="1" cy="439869"/>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a:off x="9656168" y="3166053"/>
            <a:ext cx="9546" cy="458887"/>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a:endCxn id="30" idx="2"/>
          </p:cNvCxnSpPr>
          <p:nvPr/>
        </p:nvCxnSpPr>
        <p:spPr bwMode="auto">
          <a:xfrm flipV="1">
            <a:off x="6216534" y="4192323"/>
            <a:ext cx="274391" cy="634919"/>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a:endCxn id="30" idx="2"/>
          </p:cNvCxnSpPr>
          <p:nvPr/>
        </p:nvCxnSpPr>
        <p:spPr bwMode="auto">
          <a:xfrm>
            <a:off x="6216534" y="3624940"/>
            <a:ext cx="274391" cy="567383"/>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Rounded Rectangle 18"/>
          <p:cNvSpPr/>
          <p:nvPr/>
        </p:nvSpPr>
        <p:spPr bwMode="auto">
          <a:xfrm>
            <a:off x="3309133" y="5947029"/>
            <a:ext cx="1296144" cy="730746"/>
          </a:xfrm>
          <a:prstGeom prst="roundRect">
            <a:avLst/>
          </a:prstGeom>
          <a:gradFill>
            <a:gsLst>
              <a:gs pos="0">
                <a:srgbClr val="00B0F0"/>
              </a:gs>
              <a:gs pos="39999">
                <a:srgbClr val="85C2FF"/>
              </a:gs>
              <a:gs pos="70000">
                <a:srgbClr val="C4D6EB"/>
              </a:gs>
              <a:gs pos="100000">
                <a:srgbClr val="FFEBFA"/>
              </a:gs>
            </a:gsLst>
            <a:lin ang="16200000" scaled="1"/>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GB" sz="1200" dirty="0">
                <a:latin typeface="Arial" charset="0"/>
              </a:rPr>
              <a:t>Four wheels</a:t>
            </a:r>
          </a:p>
        </p:txBody>
      </p:sp>
      <p:sp>
        <p:nvSpPr>
          <p:cNvPr id="20" name="Rounded Rectangle 19"/>
          <p:cNvSpPr/>
          <p:nvPr/>
        </p:nvSpPr>
        <p:spPr bwMode="auto">
          <a:xfrm>
            <a:off x="3291667" y="3819445"/>
            <a:ext cx="1296144" cy="730746"/>
          </a:xfrm>
          <a:prstGeom prst="roundRect">
            <a:avLst/>
          </a:prstGeom>
          <a:gradFill>
            <a:gsLst>
              <a:gs pos="0">
                <a:srgbClr val="00B0F0"/>
              </a:gs>
              <a:gs pos="39999">
                <a:srgbClr val="85C2FF"/>
              </a:gs>
              <a:gs pos="70000">
                <a:srgbClr val="C4D6EB"/>
              </a:gs>
              <a:gs pos="100000">
                <a:srgbClr val="FFEBFA"/>
              </a:gs>
            </a:gsLst>
            <a:lin ang="16200000" scaled="1"/>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GB" sz="1200" dirty="0">
                <a:latin typeface="Arial" charset="0"/>
              </a:rPr>
              <a:t>Roof rack</a:t>
            </a:r>
          </a:p>
        </p:txBody>
      </p:sp>
      <p:sp>
        <p:nvSpPr>
          <p:cNvPr id="21" name="Rounded Rectangle 20"/>
          <p:cNvSpPr/>
          <p:nvPr/>
        </p:nvSpPr>
        <p:spPr bwMode="auto">
          <a:xfrm>
            <a:off x="3357173" y="2664749"/>
            <a:ext cx="1296144" cy="730746"/>
          </a:xfrm>
          <a:prstGeom prst="roundRect">
            <a:avLst/>
          </a:prstGeom>
          <a:gradFill>
            <a:gsLst>
              <a:gs pos="0">
                <a:srgbClr val="00B0F0"/>
              </a:gs>
              <a:gs pos="39999">
                <a:srgbClr val="85C2FF"/>
              </a:gs>
              <a:gs pos="70000">
                <a:srgbClr val="C4D6EB"/>
              </a:gs>
              <a:gs pos="100000">
                <a:srgbClr val="FFEBFA"/>
              </a:gs>
            </a:gsLst>
            <a:lin ang="16200000" scaled="1"/>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GB" sz="1200" dirty="0">
                <a:latin typeface="Arial" charset="0"/>
              </a:rPr>
              <a:t>White paint</a:t>
            </a:r>
          </a:p>
        </p:txBody>
      </p:sp>
      <p:sp>
        <p:nvSpPr>
          <p:cNvPr id="25" name="Pentagon 24"/>
          <p:cNvSpPr/>
          <p:nvPr/>
        </p:nvSpPr>
        <p:spPr bwMode="auto">
          <a:xfrm>
            <a:off x="4943073" y="3228573"/>
            <a:ext cx="1273460" cy="730746"/>
          </a:xfrm>
          <a:prstGeom prst="homePlate">
            <a:avLst>
              <a:gd name="adj" fmla="val 46976"/>
            </a:avLst>
          </a:prstGeom>
          <a:gradFill>
            <a:gsLst>
              <a:gs pos="0">
                <a:srgbClr val="FF9900"/>
              </a:gs>
              <a:gs pos="39999">
                <a:srgbClr val="FFC000"/>
              </a:gs>
              <a:gs pos="100000">
                <a:schemeClr val="bg1"/>
              </a:gs>
            </a:gsLst>
            <a:lin ang="16200000" scaled="0"/>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GB" sz="1200" dirty="0">
                <a:latin typeface="Arial" charset="0"/>
              </a:rPr>
              <a:t>Impersonate a Police Car</a:t>
            </a:r>
          </a:p>
        </p:txBody>
      </p:sp>
      <p:sp>
        <p:nvSpPr>
          <p:cNvPr id="26" name="Pentagon 25"/>
          <p:cNvSpPr/>
          <p:nvPr/>
        </p:nvSpPr>
        <p:spPr bwMode="auto">
          <a:xfrm>
            <a:off x="4943073" y="4461866"/>
            <a:ext cx="1273460" cy="730746"/>
          </a:xfrm>
          <a:prstGeom prst="homePlate">
            <a:avLst>
              <a:gd name="adj" fmla="val 46976"/>
            </a:avLst>
          </a:prstGeom>
          <a:gradFill>
            <a:gsLst>
              <a:gs pos="0">
                <a:srgbClr val="FF9900"/>
              </a:gs>
              <a:gs pos="39999">
                <a:srgbClr val="FFC000"/>
              </a:gs>
              <a:gs pos="100000">
                <a:schemeClr val="bg1"/>
              </a:gs>
            </a:gsLst>
            <a:lin ang="16200000" scaled="0"/>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GB" sz="1200" dirty="0">
                <a:latin typeface="Arial" charset="0"/>
              </a:rPr>
              <a:t>Drive like a maniac</a:t>
            </a:r>
          </a:p>
        </p:txBody>
      </p:sp>
      <p:sp>
        <p:nvSpPr>
          <p:cNvPr id="30" name="Oval 29"/>
          <p:cNvSpPr/>
          <p:nvPr/>
        </p:nvSpPr>
        <p:spPr bwMode="auto">
          <a:xfrm>
            <a:off x="6490924" y="3657595"/>
            <a:ext cx="1080120" cy="1069454"/>
          </a:xfrm>
          <a:prstGeom prst="ellipse">
            <a:avLst/>
          </a:prstGeom>
          <a:gradFill>
            <a:gsLst>
              <a:gs pos="0">
                <a:srgbClr val="333399"/>
              </a:gs>
              <a:gs pos="39999">
                <a:srgbClr val="9966FF"/>
              </a:gs>
              <a:gs pos="100000">
                <a:srgbClr val="FFEBFA"/>
              </a:gs>
            </a:gsLst>
            <a:lin ang="16200000" scaled="0"/>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GB" sz="1200" dirty="0">
                <a:latin typeface="Arial" charset="0"/>
              </a:rPr>
              <a:t>Get home by 6 pm</a:t>
            </a:r>
          </a:p>
        </p:txBody>
      </p:sp>
      <p:sp>
        <p:nvSpPr>
          <p:cNvPr id="33" name="Rounded Rectangle 32"/>
          <p:cNvSpPr/>
          <p:nvPr/>
        </p:nvSpPr>
        <p:spPr bwMode="auto">
          <a:xfrm>
            <a:off x="7571044" y="3799626"/>
            <a:ext cx="1296144" cy="730746"/>
          </a:xfrm>
          <a:prstGeom prst="roundRect">
            <a:avLst/>
          </a:prstGeom>
          <a:gradFill>
            <a:gsLst>
              <a:gs pos="0">
                <a:srgbClr val="6600FF"/>
              </a:gs>
              <a:gs pos="39999">
                <a:srgbClr val="9966FF"/>
              </a:gs>
              <a:gs pos="100000">
                <a:srgbClr val="FFEBFA"/>
              </a:gs>
            </a:gsLst>
            <a:lin ang="16200000" scaled="1"/>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GB" sz="1200" dirty="0">
                <a:latin typeface="Arial" charset="0"/>
              </a:rPr>
              <a:t>Watch The Simpsons</a:t>
            </a:r>
          </a:p>
        </p:txBody>
      </p:sp>
      <p:sp>
        <p:nvSpPr>
          <p:cNvPr id="34" name="Rounded Rectangle 33"/>
          <p:cNvSpPr/>
          <p:nvPr/>
        </p:nvSpPr>
        <p:spPr bwMode="auto">
          <a:xfrm>
            <a:off x="1580941" y="3828451"/>
            <a:ext cx="1296144" cy="730746"/>
          </a:xfrm>
          <a:prstGeom prst="roundRect">
            <a:avLst/>
          </a:prstGeom>
          <a:gradFill>
            <a:gsLst>
              <a:gs pos="0">
                <a:srgbClr val="00B0F0"/>
              </a:gs>
              <a:gs pos="39999">
                <a:srgbClr val="85C2FF"/>
              </a:gs>
              <a:gs pos="70000">
                <a:srgbClr val="C4D6EB"/>
              </a:gs>
              <a:gs pos="100000">
                <a:srgbClr val="FFEBFA"/>
              </a:gs>
            </a:gsLst>
            <a:lin ang="16200000" scaled="1"/>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GB" sz="1200" dirty="0">
                <a:latin typeface="Arial" charset="0"/>
              </a:rPr>
              <a:t>My Car</a:t>
            </a:r>
          </a:p>
        </p:txBody>
      </p:sp>
      <p:sp>
        <p:nvSpPr>
          <p:cNvPr id="37" name="Octagon 36"/>
          <p:cNvSpPr/>
          <p:nvPr/>
        </p:nvSpPr>
        <p:spPr bwMode="auto">
          <a:xfrm>
            <a:off x="4946136" y="5571864"/>
            <a:ext cx="1080120" cy="720657"/>
          </a:xfrm>
          <a:prstGeom prst="octagon">
            <a:avLst>
              <a:gd name="adj" fmla="val 35720"/>
            </a:avLst>
          </a:prstGeom>
          <a:gradFill>
            <a:gsLst>
              <a:gs pos="0">
                <a:srgbClr val="C00000"/>
              </a:gs>
              <a:gs pos="39999">
                <a:srgbClr val="FF9900"/>
              </a:gs>
              <a:gs pos="100000">
                <a:srgbClr val="FFEBFA"/>
              </a:gs>
            </a:gsLst>
            <a:lin ang="16200000" scaled="0"/>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GB" sz="1200" dirty="0">
                <a:latin typeface="Arial" charset="0"/>
              </a:rPr>
              <a:t>Getting stopped</a:t>
            </a:r>
          </a:p>
        </p:txBody>
      </p:sp>
      <p:sp>
        <p:nvSpPr>
          <p:cNvPr id="38" name="Octagon 37"/>
          <p:cNvSpPr/>
          <p:nvPr/>
        </p:nvSpPr>
        <p:spPr bwMode="auto">
          <a:xfrm>
            <a:off x="4901153" y="2173530"/>
            <a:ext cx="1080120" cy="720657"/>
          </a:xfrm>
          <a:prstGeom prst="octagon">
            <a:avLst>
              <a:gd name="adj" fmla="val 35720"/>
            </a:avLst>
          </a:prstGeom>
          <a:gradFill>
            <a:gsLst>
              <a:gs pos="0">
                <a:schemeClr val="tx1">
                  <a:lumMod val="75000"/>
                  <a:lumOff val="25000"/>
                </a:schemeClr>
              </a:gs>
              <a:gs pos="39999">
                <a:schemeClr val="tx1">
                  <a:lumMod val="50000"/>
                  <a:lumOff val="50000"/>
                </a:schemeClr>
              </a:gs>
              <a:gs pos="100000">
                <a:srgbClr val="FFEBFA"/>
              </a:gs>
            </a:gsLst>
            <a:lin ang="16200000" scaled="0"/>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GB" sz="1200" dirty="0">
                <a:latin typeface="Arial" charset="0"/>
              </a:rPr>
              <a:t>Good disguise</a:t>
            </a:r>
          </a:p>
        </p:txBody>
      </p:sp>
      <p:sp>
        <p:nvSpPr>
          <p:cNvPr id="39" name="Hexagon 38"/>
          <p:cNvSpPr/>
          <p:nvPr/>
        </p:nvSpPr>
        <p:spPr bwMode="auto">
          <a:xfrm>
            <a:off x="8990204" y="2497827"/>
            <a:ext cx="1296144" cy="730746"/>
          </a:xfrm>
          <a:prstGeom prst="hexagon">
            <a:avLst>
              <a:gd name="adj" fmla="val 50027"/>
              <a:gd name="vf" fmla="val 115470"/>
            </a:avLst>
          </a:prstGeom>
          <a:gradFill flip="none" rotWithShape="1">
            <a:gsLst>
              <a:gs pos="0">
                <a:srgbClr val="002060"/>
              </a:gs>
              <a:gs pos="39999">
                <a:srgbClr val="0A128C"/>
              </a:gs>
              <a:gs pos="70000">
                <a:srgbClr val="181CC7"/>
              </a:gs>
              <a:gs pos="88000">
                <a:srgbClr val="00B0F0"/>
              </a:gs>
              <a:gs pos="100000">
                <a:schemeClr val="bg1"/>
              </a:gs>
            </a:gsLst>
            <a:lin ang="16200000" scaled="1"/>
            <a:tileRect/>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GB" sz="1200" dirty="0">
                <a:solidFill>
                  <a:schemeClr val="bg1"/>
                </a:solidFill>
                <a:latin typeface="Arial" charset="0"/>
              </a:rPr>
              <a:t>My family</a:t>
            </a:r>
          </a:p>
        </p:txBody>
      </p:sp>
      <p:sp>
        <p:nvSpPr>
          <p:cNvPr id="40" name="Hexagon 39"/>
          <p:cNvSpPr/>
          <p:nvPr/>
        </p:nvSpPr>
        <p:spPr bwMode="auto">
          <a:xfrm>
            <a:off x="7571044" y="4901736"/>
            <a:ext cx="1296144" cy="730746"/>
          </a:xfrm>
          <a:prstGeom prst="hexagon">
            <a:avLst>
              <a:gd name="adj" fmla="val 50027"/>
              <a:gd name="vf" fmla="val 115470"/>
            </a:avLst>
          </a:prstGeom>
          <a:gradFill flip="none" rotWithShape="1">
            <a:gsLst>
              <a:gs pos="0">
                <a:srgbClr val="002060"/>
              </a:gs>
              <a:gs pos="39999">
                <a:srgbClr val="0A128C"/>
              </a:gs>
              <a:gs pos="70000">
                <a:srgbClr val="181CC7"/>
              </a:gs>
              <a:gs pos="88000">
                <a:srgbClr val="00B0F0"/>
              </a:gs>
              <a:gs pos="100000">
                <a:schemeClr val="bg1"/>
              </a:gs>
            </a:gsLst>
            <a:lin ang="16200000" scaled="1"/>
            <a:tileRect/>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GB" sz="1200" dirty="0">
                <a:solidFill>
                  <a:schemeClr val="bg1"/>
                </a:solidFill>
                <a:latin typeface="Arial" charset="0"/>
              </a:rPr>
              <a:t>Me</a:t>
            </a:r>
          </a:p>
        </p:txBody>
      </p:sp>
      <p:cxnSp>
        <p:nvCxnSpPr>
          <p:cNvPr id="41" name="Straight Arrow Connector 40"/>
          <p:cNvCxnSpPr/>
          <p:nvPr/>
        </p:nvCxnSpPr>
        <p:spPr bwMode="auto">
          <a:xfrm>
            <a:off x="8849452" y="4197656"/>
            <a:ext cx="276203" cy="33931"/>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p:cNvCxnSpPr>
            <a:endCxn id="26" idx="1"/>
          </p:cNvCxnSpPr>
          <p:nvPr/>
        </p:nvCxnSpPr>
        <p:spPr bwMode="auto">
          <a:xfrm flipV="1">
            <a:off x="4605277" y="4827240"/>
            <a:ext cx="337796" cy="427033"/>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42"/>
          <p:cNvCxnSpPr/>
          <p:nvPr/>
        </p:nvCxnSpPr>
        <p:spPr bwMode="auto">
          <a:xfrm flipV="1">
            <a:off x="8232223" y="4504244"/>
            <a:ext cx="0" cy="397492"/>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Arrow Connector 51"/>
          <p:cNvCxnSpPr>
            <a:endCxn id="20" idx="1"/>
          </p:cNvCxnSpPr>
          <p:nvPr/>
        </p:nvCxnSpPr>
        <p:spPr bwMode="auto">
          <a:xfrm>
            <a:off x="2877085" y="4184818"/>
            <a:ext cx="414582" cy="0"/>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Arrow Connector 52"/>
          <p:cNvCxnSpPr>
            <a:stCxn id="34" idx="3"/>
            <a:endCxn id="5" idx="1"/>
          </p:cNvCxnSpPr>
          <p:nvPr/>
        </p:nvCxnSpPr>
        <p:spPr bwMode="auto">
          <a:xfrm>
            <a:off x="2877085" y="4193824"/>
            <a:ext cx="426794" cy="1060448"/>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Arrow Connector 53"/>
          <p:cNvCxnSpPr>
            <a:stCxn id="34" idx="3"/>
            <a:endCxn id="19" idx="1"/>
          </p:cNvCxnSpPr>
          <p:nvPr/>
        </p:nvCxnSpPr>
        <p:spPr bwMode="auto">
          <a:xfrm>
            <a:off x="2877085" y="4193824"/>
            <a:ext cx="432048" cy="2118578"/>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Arrow Connector 54"/>
          <p:cNvCxnSpPr>
            <a:stCxn id="34" idx="3"/>
            <a:endCxn id="21" idx="1"/>
          </p:cNvCxnSpPr>
          <p:nvPr/>
        </p:nvCxnSpPr>
        <p:spPr bwMode="auto">
          <a:xfrm flipV="1">
            <a:off x="2877085" y="3030122"/>
            <a:ext cx="480088" cy="1163702"/>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Arrow Connector 55"/>
          <p:cNvCxnSpPr/>
          <p:nvPr/>
        </p:nvCxnSpPr>
        <p:spPr bwMode="auto">
          <a:xfrm>
            <a:off x="5453387" y="2894187"/>
            <a:ext cx="0" cy="331459"/>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66003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349254" y="2217738"/>
            <a:ext cx="7402513" cy="762000"/>
          </a:xfrm>
        </p:spPr>
        <p:txBody>
          <a:bodyPr>
            <a:normAutofit fontScale="90000"/>
          </a:bodyPr>
          <a:lstStyle/>
          <a:p>
            <a:pPr eaLnBrk="1" hangingPunct="1"/>
            <a:r>
              <a:rPr lang="en-AU" sz="2800"/>
              <a:t>From Problem to Benefits and Strategic Response</a:t>
            </a:r>
          </a:p>
        </p:txBody>
      </p:sp>
      <p:pic>
        <p:nvPicPr>
          <p:cNvPr id="809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353" y="1944688"/>
            <a:ext cx="8915400"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353" y="3152777"/>
            <a:ext cx="2439988"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5342" y="3187701"/>
            <a:ext cx="3152775"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9178" y="3009902"/>
            <a:ext cx="2171700"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0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5941" y="4462463"/>
            <a:ext cx="3238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9" name="Rectangle 4"/>
          <p:cNvSpPr txBox="1">
            <a:spLocks noChangeArrowheads="1"/>
          </p:cNvSpPr>
          <p:nvPr/>
        </p:nvSpPr>
        <p:spPr bwMode="auto">
          <a:xfrm>
            <a:off x="2016000" y="0"/>
            <a:ext cx="10152000" cy="11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a:solidFill>
                  <a:srgbClr val="A80B5F"/>
                </a:solidFill>
                <a:latin typeface="Arial" pitchFamily="34" charset="0"/>
              </a:defRPr>
            </a:lvl1pPr>
            <a:lvl2pPr marL="742950" indent="-285750" eaLnBrk="0" hangingPunct="0">
              <a:defRPr sz="3600">
                <a:solidFill>
                  <a:srgbClr val="A80B5F"/>
                </a:solidFill>
                <a:latin typeface="Arial" pitchFamily="34" charset="0"/>
              </a:defRPr>
            </a:lvl2pPr>
            <a:lvl3pPr marL="1143000" indent="-228600" eaLnBrk="0" hangingPunct="0">
              <a:defRPr sz="3600">
                <a:solidFill>
                  <a:srgbClr val="A80B5F"/>
                </a:solidFill>
                <a:latin typeface="Arial" pitchFamily="34" charset="0"/>
              </a:defRPr>
            </a:lvl3pPr>
            <a:lvl4pPr marL="1600200" indent="-228600" eaLnBrk="0" hangingPunct="0">
              <a:defRPr sz="3600">
                <a:solidFill>
                  <a:srgbClr val="A80B5F"/>
                </a:solidFill>
                <a:latin typeface="Arial" pitchFamily="34" charset="0"/>
              </a:defRPr>
            </a:lvl4pPr>
            <a:lvl5pPr marL="2057400" indent="-228600" eaLnBrk="0" hangingPunct="0">
              <a:defRPr sz="3600">
                <a:solidFill>
                  <a:srgbClr val="A80B5F"/>
                </a:solidFill>
                <a:latin typeface="Arial" pitchFamily="34" charset="0"/>
              </a:defRPr>
            </a:lvl5pPr>
            <a:lvl6pPr marL="2514600" indent="-228600" eaLnBrk="0" fontAlgn="base" hangingPunct="0">
              <a:spcBef>
                <a:spcPct val="0"/>
              </a:spcBef>
              <a:spcAft>
                <a:spcPct val="0"/>
              </a:spcAft>
              <a:defRPr sz="3600">
                <a:solidFill>
                  <a:srgbClr val="A80B5F"/>
                </a:solidFill>
                <a:latin typeface="Arial" pitchFamily="34" charset="0"/>
              </a:defRPr>
            </a:lvl6pPr>
            <a:lvl7pPr marL="2971800" indent="-228600" eaLnBrk="0" fontAlgn="base" hangingPunct="0">
              <a:spcBef>
                <a:spcPct val="0"/>
              </a:spcBef>
              <a:spcAft>
                <a:spcPct val="0"/>
              </a:spcAft>
              <a:defRPr sz="3600">
                <a:solidFill>
                  <a:srgbClr val="A80B5F"/>
                </a:solidFill>
                <a:latin typeface="Arial" pitchFamily="34" charset="0"/>
              </a:defRPr>
            </a:lvl7pPr>
            <a:lvl8pPr marL="3429000" indent="-228600" eaLnBrk="0" fontAlgn="base" hangingPunct="0">
              <a:spcBef>
                <a:spcPct val="0"/>
              </a:spcBef>
              <a:spcAft>
                <a:spcPct val="0"/>
              </a:spcAft>
              <a:defRPr sz="3600">
                <a:solidFill>
                  <a:srgbClr val="A80B5F"/>
                </a:solidFill>
                <a:latin typeface="Arial" pitchFamily="34" charset="0"/>
              </a:defRPr>
            </a:lvl8pPr>
            <a:lvl9pPr marL="3886200" indent="-228600" eaLnBrk="0" fontAlgn="base" hangingPunct="0">
              <a:spcBef>
                <a:spcPct val="0"/>
              </a:spcBef>
              <a:spcAft>
                <a:spcPct val="0"/>
              </a:spcAft>
              <a:defRPr sz="3600">
                <a:solidFill>
                  <a:srgbClr val="A80B5F"/>
                </a:solidFill>
                <a:latin typeface="Arial" pitchFamily="34" charset="0"/>
              </a:defRPr>
            </a:lvl9pPr>
          </a:lstStyle>
          <a:p>
            <a:pPr eaLnBrk="1" hangingPunct="1"/>
            <a:r>
              <a:rPr lang="en-GB" sz="3300" b="1" dirty="0">
                <a:solidFill>
                  <a:srgbClr val="000050"/>
                </a:solidFill>
                <a:ea typeface="+mj-ea"/>
                <a:cs typeface="+mj-cs"/>
              </a:rPr>
              <a:t>Investment Logic Map</a:t>
            </a:r>
          </a:p>
        </p:txBody>
      </p:sp>
    </p:spTree>
    <p:extLst>
      <p:ext uri="{BB962C8B-B14F-4D97-AF65-F5344CB8AC3E}">
        <p14:creationId xmlns:p14="http://schemas.microsoft.com/office/powerpoint/2010/main" val="1543938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09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09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090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09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019600" y="0"/>
            <a:ext cx="10152000" cy="1116000"/>
          </a:xfrm>
        </p:spPr>
        <p:txBody>
          <a:bodyPr>
            <a:normAutofit/>
          </a:bodyPr>
          <a:lstStyle/>
          <a:p>
            <a:pPr defTabSz="914400"/>
            <a:r>
              <a:rPr lang="en-AU" dirty="0"/>
              <a:t>Investment Logic Map</a:t>
            </a:r>
          </a:p>
        </p:txBody>
      </p:sp>
      <p:sp>
        <p:nvSpPr>
          <p:cNvPr id="21507" name="Rectangle 3"/>
          <p:cNvSpPr>
            <a:spLocks noGrp="1" noChangeArrowheads="1"/>
          </p:cNvSpPr>
          <p:nvPr>
            <p:ph type="body" sz="half" idx="1"/>
          </p:nvPr>
        </p:nvSpPr>
        <p:spPr>
          <a:xfrm>
            <a:off x="1712913" y="941388"/>
            <a:ext cx="8655050" cy="1479550"/>
          </a:xfrm>
          <a:solidFill>
            <a:schemeClr val="bg1"/>
          </a:solidFill>
        </p:spPr>
        <p:txBody>
          <a:bodyPr/>
          <a:lstStyle/>
          <a:p>
            <a:pPr marL="0" indent="0"/>
            <a:r>
              <a:rPr lang="en-AU" sz="2400"/>
              <a:t>A single-page depiction of the logic that underpins an investment. It provides the core focus of an investment and is modified to reflect changes to the logic throughout its lifecycle. </a:t>
            </a:r>
            <a:br>
              <a:rPr lang="en-AU" sz="2400"/>
            </a:br>
            <a:r>
              <a:rPr lang="en-AU" sz="2400"/>
              <a:t>	There are three variations:</a:t>
            </a:r>
          </a:p>
        </p:txBody>
      </p:sp>
      <p:pic>
        <p:nvPicPr>
          <p:cNvPr id="21508" name="Picture 4"/>
          <p:cNvPicPr>
            <a:picLocks noGrp="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847850" y="2492376"/>
            <a:ext cx="8351838" cy="3649663"/>
          </a:xfrm>
        </p:spPr>
      </p:pic>
      <p:sp>
        <p:nvSpPr>
          <p:cNvPr id="21509" name="Rectangle 5"/>
          <p:cNvSpPr>
            <a:spLocks noChangeArrowheads="1"/>
          </p:cNvSpPr>
          <p:nvPr/>
        </p:nvSpPr>
        <p:spPr bwMode="auto">
          <a:xfrm>
            <a:off x="1882776" y="6088064"/>
            <a:ext cx="244792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0" rIns="18000" bIns="0">
            <a:spAutoFit/>
          </a:bodyPr>
          <a:lstStyle/>
          <a:p>
            <a:pPr algn="ctr"/>
            <a:r>
              <a:rPr lang="en-AU" b="1"/>
              <a:t>Initiative</a:t>
            </a:r>
            <a:r>
              <a:rPr lang="en-AU"/>
              <a:t> </a:t>
            </a:r>
          </a:p>
          <a:p>
            <a:pPr algn="ctr"/>
            <a:r>
              <a:rPr lang="en-AU" sz="1400"/>
              <a:t>(for single investments)</a:t>
            </a:r>
          </a:p>
        </p:txBody>
      </p:sp>
      <p:sp>
        <p:nvSpPr>
          <p:cNvPr id="21510" name="Rectangle 6"/>
          <p:cNvSpPr>
            <a:spLocks noChangeArrowheads="1"/>
          </p:cNvSpPr>
          <p:nvPr/>
        </p:nvSpPr>
        <p:spPr bwMode="auto">
          <a:xfrm>
            <a:off x="4583113" y="6094414"/>
            <a:ext cx="27368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0" rIns="18000" bIns="0">
            <a:spAutoFit/>
          </a:bodyPr>
          <a:lstStyle/>
          <a:p>
            <a:pPr algn="ctr"/>
            <a:r>
              <a:rPr lang="en-AU" b="1"/>
              <a:t>Program </a:t>
            </a:r>
          </a:p>
          <a:p>
            <a:pPr algn="ctr"/>
            <a:r>
              <a:rPr lang="en-AU" sz="1400"/>
              <a:t>(for a program of new investment)</a:t>
            </a:r>
          </a:p>
        </p:txBody>
      </p:sp>
      <p:sp>
        <p:nvSpPr>
          <p:cNvPr id="21511" name="Rectangle 7"/>
          <p:cNvSpPr>
            <a:spLocks noChangeArrowheads="1"/>
          </p:cNvSpPr>
          <p:nvPr/>
        </p:nvSpPr>
        <p:spPr bwMode="auto">
          <a:xfrm>
            <a:off x="7319963" y="6094414"/>
            <a:ext cx="31686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0" rIns="18000" bIns="0">
            <a:spAutoFit/>
          </a:bodyPr>
          <a:lstStyle/>
          <a:p>
            <a:pPr algn="ctr"/>
            <a:r>
              <a:rPr lang="en-AU" b="1"/>
              <a:t>Organisation</a:t>
            </a:r>
          </a:p>
          <a:p>
            <a:pPr algn="ctr"/>
            <a:r>
              <a:rPr lang="en-AU" sz="1400"/>
              <a:t>(for an entire organisation)</a:t>
            </a:r>
          </a:p>
        </p:txBody>
      </p:sp>
    </p:spTree>
    <p:extLst>
      <p:ext uri="{BB962C8B-B14F-4D97-AF65-F5344CB8AC3E}">
        <p14:creationId xmlns:p14="http://schemas.microsoft.com/office/powerpoint/2010/main" val="72644242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2280424" y="1988840"/>
            <a:ext cx="1007264" cy="4680520"/>
          </a:xfrm>
          <a:prstGeom prst="rect">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2" name="Title 1"/>
          <p:cNvSpPr>
            <a:spLocks noGrp="1"/>
          </p:cNvSpPr>
          <p:nvPr>
            <p:ph type="title"/>
          </p:nvPr>
        </p:nvSpPr>
        <p:spPr>
          <a:xfrm>
            <a:off x="2019600" y="0"/>
            <a:ext cx="10152000" cy="1116000"/>
          </a:xfrm>
        </p:spPr>
        <p:txBody>
          <a:bodyPr>
            <a:noAutofit/>
          </a:bodyPr>
          <a:lstStyle/>
          <a:p>
            <a:pPr defTabSz="914400"/>
            <a:r>
              <a:rPr lang="en-GB" dirty="0"/>
              <a:t>My Car - ILM</a:t>
            </a:r>
          </a:p>
        </p:txBody>
      </p:sp>
      <p:sp>
        <p:nvSpPr>
          <p:cNvPr id="3" name="TextBox 2"/>
          <p:cNvSpPr txBox="1"/>
          <p:nvPr/>
        </p:nvSpPr>
        <p:spPr>
          <a:xfrm>
            <a:off x="2366828" y="3396028"/>
            <a:ext cx="1069504" cy="461665"/>
          </a:xfrm>
          <a:prstGeom prst="rect">
            <a:avLst/>
          </a:prstGeom>
          <a:solidFill>
            <a:schemeClr val="bg1"/>
          </a:solidFill>
          <a:ln w="38100" cap="rnd">
            <a:solidFill>
              <a:srgbClr val="0070C0"/>
            </a:solidFill>
          </a:ln>
        </p:spPr>
        <p:txBody>
          <a:bodyPr wrap="square" rtlCol="0">
            <a:spAutoFit/>
          </a:bodyPr>
          <a:lstStyle/>
          <a:p>
            <a:r>
              <a:rPr lang="en-GB" sz="1200" dirty="0"/>
              <a:t>I am a burden on my family</a:t>
            </a:r>
          </a:p>
        </p:txBody>
      </p:sp>
      <p:sp>
        <p:nvSpPr>
          <p:cNvPr id="4" name="TextBox 3"/>
          <p:cNvSpPr txBox="1"/>
          <p:nvPr/>
        </p:nvSpPr>
        <p:spPr>
          <a:xfrm>
            <a:off x="7172307" y="3426231"/>
            <a:ext cx="1069504" cy="461665"/>
          </a:xfrm>
          <a:prstGeom prst="rect">
            <a:avLst/>
          </a:prstGeom>
          <a:noFill/>
          <a:ln w="25400" cap="rnd">
            <a:solidFill>
              <a:srgbClr val="0070C0"/>
            </a:solidFill>
          </a:ln>
        </p:spPr>
        <p:txBody>
          <a:bodyPr wrap="square" rtlCol="0">
            <a:spAutoFit/>
          </a:bodyPr>
          <a:lstStyle/>
          <a:p>
            <a:r>
              <a:rPr lang="en-GB" sz="1200" dirty="0"/>
              <a:t>Impersonate a Police Car</a:t>
            </a:r>
          </a:p>
        </p:txBody>
      </p:sp>
      <p:sp>
        <p:nvSpPr>
          <p:cNvPr id="5" name="TextBox 4"/>
          <p:cNvSpPr txBox="1"/>
          <p:nvPr/>
        </p:nvSpPr>
        <p:spPr>
          <a:xfrm>
            <a:off x="4029168" y="3394198"/>
            <a:ext cx="1069504" cy="646331"/>
          </a:xfrm>
          <a:prstGeom prst="rect">
            <a:avLst/>
          </a:prstGeom>
          <a:noFill/>
          <a:ln w="38100" cap="rnd">
            <a:solidFill>
              <a:srgbClr val="0070C0"/>
            </a:solidFill>
          </a:ln>
        </p:spPr>
        <p:txBody>
          <a:bodyPr wrap="square" rtlCol="0">
            <a:spAutoFit/>
          </a:bodyPr>
          <a:lstStyle/>
          <a:p>
            <a:r>
              <a:rPr lang="en-GB" sz="1200" dirty="0"/>
              <a:t>Retain what sanity I possess</a:t>
            </a:r>
          </a:p>
        </p:txBody>
      </p:sp>
      <p:sp>
        <p:nvSpPr>
          <p:cNvPr id="6" name="TextBox 5"/>
          <p:cNvSpPr txBox="1"/>
          <p:nvPr/>
        </p:nvSpPr>
        <p:spPr>
          <a:xfrm>
            <a:off x="4056790" y="4378331"/>
            <a:ext cx="1069504" cy="461665"/>
          </a:xfrm>
          <a:prstGeom prst="rect">
            <a:avLst/>
          </a:prstGeom>
          <a:noFill/>
          <a:ln w="38100" cap="rnd">
            <a:solidFill>
              <a:srgbClr val="0070C0"/>
            </a:solidFill>
          </a:ln>
        </p:spPr>
        <p:txBody>
          <a:bodyPr wrap="square" rtlCol="0">
            <a:spAutoFit/>
          </a:bodyPr>
          <a:lstStyle/>
          <a:p>
            <a:r>
              <a:rPr lang="en-GB" sz="1200" dirty="0"/>
              <a:t>Watch The Simpsons</a:t>
            </a:r>
          </a:p>
        </p:txBody>
      </p:sp>
      <p:sp>
        <p:nvSpPr>
          <p:cNvPr id="7" name="TextBox 6"/>
          <p:cNvSpPr txBox="1"/>
          <p:nvPr/>
        </p:nvSpPr>
        <p:spPr>
          <a:xfrm>
            <a:off x="5624763" y="4378330"/>
            <a:ext cx="1069504" cy="461665"/>
          </a:xfrm>
          <a:prstGeom prst="rect">
            <a:avLst/>
          </a:prstGeom>
          <a:noFill/>
          <a:ln w="38100" cap="rnd">
            <a:solidFill>
              <a:srgbClr val="0070C0"/>
            </a:solidFill>
          </a:ln>
        </p:spPr>
        <p:txBody>
          <a:bodyPr wrap="square" rtlCol="0">
            <a:spAutoFit/>
          </a:bodyPr>
          <a:lstStyle/>
          <a:p>
            <a:r>
              <a:rPr lang="en-GB" sz="1200" dirty="0"/>
              <a:t>Home by 6 pm</a:t>
            </a:r>
          </a:p>
        </p:txBody>
      </p:sp>
      <p:sp>
        <p:nvSpPr>
          <p:cNvPr id="8" name="TextBox 7"/>
          <p:cNvSpPr txBox="1"/>
          <p:nvPr/>
        </p:nvSpPr>
        <p:spPr>
          <a:xfrm>
            <a:off x="7172307" y="5810306"/>
            <a:ext cx="1069504" cy="461665"/>
          </a:xfrm>
          <a:prstGeom prst="rect">
            <a:avLst/>
          </a:prstGeom>
          <a:noFill/>
          <a:ln w="25400" cap="rnd">
            <a:solidFill>
              <a:srgbClr val="0070C0"/>
            </a:solidFill>
          </a:ln>
        </p:spPr>
        <p:txBody>
          <a:bodyPr wrap="square" rtlCol="0">
            <a:spAutoFit/>
          </a:bodyPr>
          <a:lstStyle/>
          <a:p>
            <a:r>
              <a:rPr lang="en-GB" sz="1200" dirty="0"/>
              <a:t>Drive like a maniac</a:t>
            </a:r>
          </a:p>
        </p:txBody>
      </p:sp>
      <p:sp>
        <p:nvSpPr>
          <p:cNvPr id="9" name="TextBox 8"/>
          <p:cNvSpPr txBox="1"/>
          <p:nvPr/>
        </p:nvSpPr>
        <p:spPr>
          <a:xfrm>
            <a:off x="8858592" y="2860800"/>
            <a:ext cx="1069504" cy="276999"/>
          </a:xfrm>
          <a:prstGeom prst="rect">
            <a:avLst/>
          </a:prstGeom>
          <a:noFill/>
          <a:ln w="25400" cap="rnd">
            <a:solidFill>
              <a:srgbClr val="0070C0"/>
            </a:solidFill>
          </a:ln>
        </p:spPr>
        <p:txBody>
          <a:bodyPr wrap="square" rtlCol="0">
            <a:spAutoFit/>
          </a:bodyPr>
          <a:lstStyle/>
          <a:p>
            <a:r>
              <a:rPr lang="en-GB" sz="1200" dirty="0"/>
              <a:t>White paint</a:t>
            </a:r>
          </a:p>
        </p:txBody>
      </p:sp>
      <p:sp>
        <p:nvSpPr>
          <p:cNvPr id="10" name="TextBox 9"/>
          <p:cNvSpPr txBox="1"/>
          <p:nvPr/>
        </p:nvSpPr>
        <p:spPr>
          <a:xfrm>
            <a:off x="8858592" y="5320014"/>
            <a:ext cx="1069504" cy="276999"/>
          </a:xfrm>
          <a:prstGeom prst="rect">
            <a:avLst/>
          </a:prstGeom>
          <a:noFill/>
          <a:ln w="25400" cap="rnd">
            <a:solidFill>
              <a:srgbClr val="0070C0"/>
            </a:solidFill>
          </a:ln>
        </p:spPr>
        <p:txBody>
          <a:bodyPr wrap="square" rtlCol="0">
            <a:spAutoFit/>
          </a:bodyPr>
          <a:lstStyle/>
          <a:p>
            <a:r>
              <a:rPr lang="en-GB" sz="1200" dirty="0"/>
              <a:t>Big engine</a:t>
            </a:r>
          </a:p>
        </p:txBody>
      </p:sp>
      <p:sp>
        <p:nvSpPr>
          <p:cNvPr id="11" name="TextBox 10"/>
          <p:cNvSpPr txBox="1"/>
          <p:nvPr/>
        </p:nvSpPr>
        <p:spPr>
          <a:xfrm>
            <a:off x="8858592" y="3518564"/>
            <a:ext cx="1069504" cy="276999"/>
          </a:xfrm>
          <a:prstGeom prst="rect">
            <a:avLst/>
          </a:prstGeom>
          <a:noFill/>
          <a:ln w="25400" cap="rnd">
            <a:solidFill>
              <a:srgbClr val="0070C0"/>
            </a:solidFill>
          </a:ln>
        </p:spPr>
        <p:txBody>
          <a:bodyPr wrap="square" rtlCol="0">
            <a:spAutoFit/>
          </a:bodyPr>
          <a:lstStyle/>
          <a:p>
            <a:r>
              <a:rPr lang="en-GB" sz="1200" dirty="0"/>
              <a:t>Roof rack</a:t>
            </a:r>
          </a:p>
        </p:txBody>
      </p:sp>
      <p:sp>
        <p:nvSpPr>
          <p:cNvPr id="12" name="TextBox 11"/>
          <p:cNvSpPr txBox="1"/>
          <p:nvPr/>
        </p:nvSpPr>
        <p:spPr>
          <a:xfrm>
            <a:off x="8849076" y="5902639"/>
            <a:ext cx="1069504" cy="276999"/>
          </a:xfrm>
          <a:prstGeom prst="rect">
            <a:avLst/>
          </a:prstGeom>
          <a:noFill/>
          <a:ln w="25400" cap="rnd">
            <a:solidFill>
              <a:srgbClr val="0070C0"/>
            </a:solidFill>
          </a:ln>
        </p:spPr>
        <p:txBody>
          <a:bodyPr wrap="square" rtlCol="0">
            <a:spAutoFit/>
          </a:bodyPr>
          <a:lstStyle/>
          <a:p>
            <a:r>
              <a:rPr lang="en-GB" sz="1200" dirty="0"/>
              <a:t>Four wheels</a:t>
            </a:r>
          </a:p>
        </p:txBody>
      </p:sp>
      <p:cxnSp>
        <p:nvCxnSpPr>
          <p:cNvPr id="15" name="Straight Arrow Connector 14"/>
          <p:cNvCxnSpPr>
            <a:stCxn id="4" idx="3"/>
            <a:endCxn id="9" idx="1"/>
          </p:cNvCxnSpPr>
          <p:nvPr/>
        </p:nvCxnSpPr>
        <p:spPr bwMode="auto">
          <a:xfrm flipV="1">
            <a:off x="8241812" y="2999299"/>
            <a:ext cx="616781" cy="657764"/>
          </a:xfrm>
          <a:prstGeom prst="straightConnector1">
            <a:avLst/>
          </a:prstGeom>
          <a:solidFill>
            <a:schemeClr val="accent1"/>
          </a:solidFill>
          <a:ln w="19050" cap="flat" cmpd="sng" algn="ctr">
            <a:solidFill>
              <a:srgbClr val="0070C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a:stCxn id="4" idx="3"/>
            <a:endCxn id="11" idx="1"/>
          </p:cNvCxnSpPr>
          <p:nvPr/>
        </p:nvCxnSpPr>
        <p:spPr bwMode="auto">
          <a:xfrm>
            <a:off x="8241812" y="3657063"/>
            <a:ext cx="616781" cy="0"/>
          </a:xfrm>
          <a:prstGeom prst="straightConnector1">
            <a:avLst/>
          </a:prstGeom>
          <a:solidFill>
            <a:schemeClr val="accent1"/>
          </a:solidFill>
          <a:ln w="19050" cap="flat" cmpd="sng" algn="ctr">
            <a:solidFill>
              <a:srgbClr val="0070C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a:stCxn id="8" idx="3"/>
            <a:endCxn id="12" idx="1"/>
          </p:cNvCxnSpPr>
          <p:nvPr/>
        </p:nvCxnSpPr>
        <p:spPr bwMode="auto">
          <a:xfrm>
            <a:off x="8241812" y="6041138"/>
            <a:ext cx="607265" cy="0"/>
          </a:xfrm>
          <a:prstGeom prst="straightConnector1">
            <a:avLst/>
          </a:prstGeom>
          <a:solidFill>
            <a:schemeClr val="accent1"/>
          </a:solidFill>
          <a:ln w="19050" cap="flat" cmpd="sng" algn="ctr">
            <a:solidFill>
              <a:srgbClr val="0070C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a:stCxn id="8" idx="3"/>
            <a:endCxn id="10" idx="1"/>
          </p:cNvCxnSpPr>
          <p:nvPr/>
        </p:nvCxnSpPr>
        <p:spPr bwMode="auto">
          <a:xfrm flipV="1">
            <a:off x="8241812" y="5458514"/>
            <a:ext cx="616781" cy="582625"/>
          </a:xfrm>
          <a:prstGeom prst="straightConnector1">
            <a:avLst/>
          </a:prstGeom>
          <a:solidFill>
            <a:schemeClr val="accent1"/>
          </a:solidFill>
          <a:ln w="19050" cap="flat" cmpd="sng" algn="ctr">
            <a:solidFill>
              <a:srgbClr val="0070C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a:stCxn id="7" idx="3"/>
            <a:endCxn id="4" idx="1"/>
          </p:cNvCxnSpPr>
          <p:nvPr/>
        </p:nvCxnSpPr>
        <p:spPr bwMode="auto">
          <a:xfrm flipV="1">
            <a:off x="6694267" y="3657064"/>
            <a:ext cx="478040" cy="952099"/>
          </a:xfrm>
          <a:prstGeom prst="straightConnector1">
            <a:avLst/>
          </a:prstGeom>
          <a:solidFill>
            <a:schemeClr val="accent1"/>
          </a:solidFill>
          <a:ln w="19050" cap="flat" cmpd="sng" algn="ctr">
            <a:solidFill>
              <a:srgbClr val="0070C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a:stCxn id="3" idx="3"/>
            <a:endCxn id="5" idx="1"/>
          </p:cNvCxnSpPr>
          <p:nvPr/>
        </p:nvCxnSpPr>
        <p:spPr bwMode="auto">
          <a:xfrm>
            <a:off x="3436332" y="3626861"/>
            <a:ext cx="592836" cy="90503"/>
          </a:xfrm>
          <a:prstGeom prst="straightConnector1">
            <a:avLst/>
          </a:prstGeom>
          <a:solidFill>
            <a:schemeClr val="accent1"/>
          </a:solidFill>
          <a:ln w="38100" cap="flat" cmpd="sng" algn="ctr">
            <a:solidFill>
              <a:srgbClr val="0070C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a:stCxn id="6" idx="3"/>
            <a:endCxn id="7" idx="1"/>
          </p:cNvCxnSpPr>
          <p:nvPr/>
        </p:nvCxnSpPr>
        <p:spPr bwMode="auto">
          <a:xfrm flipV="1">
            <a:off x="5126295" y="4609163"/>
            <a:ext cx="498469" cy="1"/>
          </a:xfrm>
          <a:prstGeom prst="straightConnector1">
            <a:avLst/>
          </a:prstGeom>
          <a:solidFill>
            <a:schemeClr val="accent1"/>
          </a:solidFill>
          <a:ln w="38100" cap="flat" cmpd="sng" algn="ctr">
            <a:solidFill>
              <a:srgbClr val="0070C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a:stCxn id="7" idx="3"/>
            <a:endCxn id="8" idx="1"/>
          </p:cNvCxnSpPr>
          <p:nvPr/>
        </p:nvCxnSpPr>
        <p:spPr bwMode="auto">
          <a:xfrm>
            <a:off x="6694267" y="4609162"/>
            <a:ext cx="478040" cy="1431976"/>
          </a:xfrm>
          <a:prstGeom prst="straightConnector1">
            <a:avLst/>
          </a:prstGeom>
          <a:solidFill>
            <a:schemeClr val="accent1"/>
          </a:solidFill>
          <a:ln w="19050" cap="flat" cmpd="sng" algn="ctr">
            <a:solidFill>
              <a:srgbClr val="0070C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a:endCxn id="6" idx="0"/>
          </p:cNvCxnSpPr>
          <p:nvPr/>
        </p:nvCxnSpPr>
        <p:spPr bwMode="auto">
          <a:xfrm>
            <a:off x="4591542" y="4040528"/>
            <a:ext cx="0" cy="337802"/>
          </a:xfrm>
          <a:prstGeom prst="straightConnector1">
            <a:avLst/>
          </a:prstGeom>
          <a:solidFill>
            <a:schemeClr val="accent1"/>
          </a:solidFill>
          <a:ln w="38100" cap="flat" cmpd="sng" algn="ctr">
            <a:solidFill>
              <a:srgbClr val="0070C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Box 49"/>
          <p:cNvSpPr txBox="1"/>
          <p:nvPr/>
        </p:nvSpPr>
        <p:spPr>
          <a:xfrm>
            <a:off x="2280424" y="1956499"/>
            <a:ext cx="1155908" cy="276999"/>
          </a:xfrm>
          <a:prstGeom prst="rect">
            <a:avLst/>
          </a:prstGeom>
          <a:solidFill>
            <a:schemeClr val="bg1"/>
          </a:solidFill>
        </p:spPr>
        <p:txBody>
          <a:bodyPr wrap="square" rtlCol="0">
            <a:spAutoFit/>
          </a:bodyPr>
          <a:lstStyle/>
          <a:p>
            <a:pPr algn="ctr"/>
            <a:r>
              <a:rPr lang="en-GB" sz="1200" dirty="0">
                <a:solidFill>
                  <a:srgbClr val="0070C0"/>
                </a:solidFill>
              </a:rPr>
              <a:t>PROBLEM</a:t>
            </a:r>
          </a:p>
        </p:txBody>
      </p:sp>
      <p:sp>
        <p:nvSpPr>
          <p:cNvPr id="51" name="TextBox 50"/>
          <p:cNvSpPr txBox="1"/>
          <p:nvPr/>
        </p:nvSpPr>
        <p:spPr>
          <a:xfrm>
            <a:off x="3942764" y="2005655"/>
            <a:ext cx="1155908" cy="276999"/>
          </a:xfrm>
          <a:prstGeom prst="rect">
            <a:avLst/>
          </a:prstGeom>
          <a:solidFill>
            <a:schemeClr val="bg1"/>
          </a:solidFill>
        </p:spPr>
        <p:txBody>
          <a:bodyPr wrap="square" rtlCol="0">
            <a:spAutoFit/>
          </a:bodyPr>
          <a:lstStyle/>
          <a:p>
            <a:pPr algn="ctr"/>
            <a:r>
              <a:rPr lang="en-GB" sz="1200" dirty="0">
                <a:solidFill>
                  <a:srgbClr val="0070C0"/>
                </a:solidFill>
              </a:rPr>
              <a:t>BENEFIT</a:t>
            </a:r>
          </a:p>
        </p:txBody>
      </p:sp>
      <p:sp>
        <p:nvSpPr>
          <p:cNvPr id="52" name="TextBox 51"/>
          <p:cNvSpPr txBox="1"/>
          <p:nvPr/>
        </p:nvSpPr>
        <p:spPr>
          <a:xfrm>
            <a:off x="5536847" y="2005655"/>
            <a:ext cx="1155908" cy="461665"/>
          </a:xfrm>
          <a:prstGeom prst="rect">
            <a:avLst/>
          </a:prstGeom>
          <a:solidFill>
            <a:schemeClr val="bg1"/>
          </a:solidFill>
        </p:spPr>
        <p:txBody>
          <a:bodyPr wrap="square" rtlCol="0">
            <a:spAutoFit/>
          </a:bodyPr>
          <a:lstStyle/>
          <a:p>
            <a:pPr algn="ctr"/>
            <a:r>
              <a:rPr lang="en-GB" sz="1200" dirty="0">
                <a:solidFill>
                  <a:srgbClr val="0070C0"/>
                </a:solidFill>
              </a:rPr>
              <a:t>STRATEGIC RESPONSE</a:t>
            </a:r>
          </a:p>
        </p:txBody>
      </p:sp>
      <p:sp>
        <p:nvSpPr>
          <p:cNvPr id="53" name="TextBox 52"/>
          <p:cNvSpPr txBox="1"/>
          <p:nvPr/>
        </p:nvSpPr>
        <p:spPr>
          <a:xfrm>
            <a:off x="7967489" y="2005655"/>
            <a:ext cx="1155908" cy="276999"/>
          </a:xfrm>
          <a:prstGeom prst="rect">
            <a:avLst/>
          </a:prstGeom>
          <a:solidFill>
            <a:schemeClr val="bg1"/>
          </a:solidFill>
        </p:spPr>
        <p:txBody>
          <a:bodyPr wrap="square" rtlCol="0">
            <a:spAutoFit/>
          </a:bodyPr>
          <a:lstStyle/>
          <a:p>
            <a:pPr algn="ctr"/>
            <a:r>
              <a:rPr lang="en-GB" sz="1200" dirty="0">
                <a:solidFill>
                  <a:srgbClr val="0070C0"/>
                </a:solidFill>
              </a:rPr>
              <a:t>SOLUTION</a:t>
            </a:r>
          </a:p>
        </p:txBody>
      </p:sp>
      <p:sp>
        <p:nvSpPr>
          <p:cNvPr id="54" name="TextBox 53"/>
          <p:cNvSpPr txBox="1"/>
          <p:nvPr/>
        </p:nvSpPr>
        <p:spPr>
          <a:xfrm>
            <a:off x="7104841" y="2386111"/>
            <a:ext cx="1155908" cy="276999"/>
          </a:xfrm>
          <a:prstGeom prst="rect">
            <a:avLst/>
          </a:prstGeom>
          <a:solidFill>
            <a:schemeClr val="bg1"/>
          </a:solidFill>
        </p:spPr>
        <p:txBody>
          <a:bodyPr wrap="square" rtlCol="0">
            <a:spAutoFit/>
          </a:bodyPr>
          <a:lstStyle/>
          <a:p>
            <a:pPr algn="ctr"/>
            <a:r>
              <a:rPr lang="en-GB" sz="1200" dirty="0">
                <a:solidFill>
                  <a:srgbClr val="0070C0"/>
                </a:solidFill>
              </a:rPr>
              <a:t>CHANGES</a:t>
            </a:r>
          </a:p>
        </p:txBody>
      </p:sp>
      <p:sp>
        <p:nvSpPr>
          <p:cNvPr id="55" name="TextBox 54"/>
          <p:cNvSpPr txBox="1"/>
          <p:nvPr/>
        </p:nvSpPr>
        <p:spPr>
          <a:xfrm>
            <a:off x="8756937" y="2408878"/>
            <a:ext cx="1155908" cy="276999"/>
          </a:xfrm>
          <a:prstGeom prst="rect">
            <a:avLst/>
          </a:prstGeom>
          <a:solidFill>
            <a:schemeClr val="bg1"/>
          </a:solidFill>
        </p:spPr>
        <p:txBody>
          <a:bodyPr wrap="square" rtlCol="0">
            <a:spAutoFit/>
          </a:bodyPr>
          <a:lstStyle/>
          <a:p>
            <a:pPr algn="ctr"/>
            <a:r>
              <a:rPr lang="en-GB" sz="1200" dirty="0">
                <a:solidFill>
                  <a:srgbClr val="0070C0"/>
                </a:solidFill>
              </a:rPr>
              <a:t>ASSETS</a:t>
            </a:r>
          </a:p>
        </p:txBody>
      </p:sp>
    </p:spTree>
    <p:extLst>
      <p:ext uri="{BB962C8B-B14F-4D97-AF65-F5344CB8AC3E}">
        <p14:creationId xmlns:p14="http://schemas.microsoft.com/office/powerpoint/2010/main" val="812573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GB" dirty="0"/>
          </a:p>
        </p:txBody>
      </p:sp>
      <p:pic>
        <p:nvPicPr>
          <p:cNvPr id="2253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00776" y="28179"/>
            <a:ext cx="8943462" cy="6801642"/>
          </a:xfrm>
        </p:spPr>
      </p:pic>
      <p:sp>
        <p:nvSpPr>
          <p:cNvPr id="22532" name="Rectangle 2"/>
          <p:cNvSpPr txBox="1">
            <a:spLocks noChangeArrowheads="1"/>
          </p:cNvSpPr>
          <p:nvPr/>
        </p:nvSpPr>
        <p:spPr bwMode="auto">
          <a:xfrm>
            <a:off x="239713" y="1447802"/>
            <a:ext cx="1861063" cy="16287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a:solidFill>
                  <a:srgbClr val="A80B5F"/>
                </a:solidFill>
                <a:latin typeface="Arial" pitchFamily="34" charset="0"/>
              </a:defRPr>
            </a:lvl1pPr>
            <a:lvl2pPr marL="742950" indent="-285750" eaLnBrk="0" hangingPunct="0">
              <a:defRPr sz="3600">
                <a:solidFill>
                  <a:srgbClr val="A80B5F"/>
                </a:solidFill>
                <a:latin typeface="Arial" pitchFamily="34" charset="0"/>
              </a:defRPr>
            </a:lvl2pPr>
            <a:lvl3pPr marL="1143000" indent="-228600" eaLnBrk="0" hangingPunct="0">
              <a:defRPr sz="3600">
                <a:solidFill>
                  <a:srgbClr val="A80B5F"/>
                </a:solidFill>
                <a:latin typeface="Arial" pitchFamily="34" charset="0"/>
              </a:defRPr>
            </a:lvl3pPr>
            <a:lvl4pPr marL="1600200" indent="-228600" eaLnBrk="0" hangingPunct="0">
              <a:defRPr sz="3600">
                <a:solidFill>
                  <a:srgbClr val="A80B5F"/>
                </a:solidFill>
                <a:latin typeface="Arial" pitchFamily="34" charset="0"/>
              </a:defRPr>
            </a:lvl4pPr>
            <a:lvl5pPr marL="2057400" indent="-228600" eaLnBrk="0" hangingPunct="0">
              <a:defRPr sz="3600">
                <a:solidFill>
                  <a:srgbClr val="A80B5F"/>
                </a:solidFill>
                <a:latin typeface="Arial" pitchFamily="34" charset="0"/>
              </a:defRPr>
            </a:lvl5pPr>
            <a:lvl6pPr marL="2514600" indent="-228600" eaLnBrk="0" fontAlgn="base" hangingPunct="0">
              <a:spcBef>
                <a:spcPct val="0"/>
              </a:spcBef>
              <a:spcAft>
                <a:spcPct val="0"/>
              </a:spcAft>
              <a:defRPr sz="3600">
                <a:solidFill>
                  <a:srgbClr val="A80B5F"/>
                </a:solidFill>
                <a:latin typeface="Arial" pitchFamily="34" charset="0"/>
              </a:defRPr>
            </a:lvl6pPr>
            <a:lvl7pPr marL="2971800" indent="-228600" eaLnBrk="0" fontAlgn="base" hangingPunct="0">
              <a:spcBef>
                <a:spcPct val="0"/>
              </a:spcBef>
              <a:spcAft>
                <a:spcPct val="0"/>
              </a:spcAft>
              <a:defRPr sz="3600">
                <a:solidFill>
                  <a:srgbClr val="A80B5F"/>
                </a:solidFill>
                <a:latin typeface="Arial" pitchFamily="34" charset="0"/>
              </a:defRPr>
            </a:lvl7pPr>
            <a:lvl8pPr marL="3429000" indent="-228600" eaLnBrk="0" fontAlgn="base" hangingPunct="0">
              <a:spcBef>
                <a:spcPct val="0"/>
              </a:spcBef>
              <a:spcAft>
                <a:spcPct val="0"/>
              </a:spcAft>
              <a:defRPr sz="3600">
                <a:solidFill>
                  <a:srgbClr val="A80B5F"/>
                </a:solidFill>
                <a:latin typeface="Arial" pitchFamily="34" charset="0"/>
              </a:defRPr>
            </a:lvl8pPr>
            <a:lvl9pPr marL="3886200" indent="-228600" eaLnBrk="0" fontAlgn="base" hangingPunct="0">
              <a:spcBef>
                <a:spcPct val="0"/>
              </a:spcBef>
              <a:spcAft>
                <a:spcPct val="0"/>
              </a:spcAft>
              <a:defRPr sz="3600">
                <a:solidFill>
                  <a:srgbClr val="A80B5F"/>
                </a:solidFill>
                <a:latin typeface="Arial" pitchFamily="34" charset="0"/>
              </a:defRPr>
            </a:lvl9pPr>
          </a:lstStyle>
          <a:p>
            <a:pPr eaLnBrk="1" hangingPunct="1">
              <a:lnSpc>
                <a:spcPct val="90000"/>
              </a:lnSpc>
              <a:spcBef>
                <a:spcPct val="0"/>
              </a:spcBef>
            </a:pPr>
            <a:r>
              <a:rPr lang="en-AU" sz="3300" b="1" dirty="0">
                <a:solidFill>
                  <a:srgbClr val="000050"/>
                </a:solidFill>
                <a:ea typeface="+mj-ea"/>
                <a:cs typeface="+mj-cs"/>
              </a:rPr>
              <a:t>Benefits Value Model</a:t>
            </a:r>
          </a:p>
        </p:txBody>
      </p:sp>
    </p:spTree>
    <p:extLst>
      <p:ext uri="{BB962C8B-B14F-4D97-AF65-F5344CB8AC3E}">
        <p14:creationId xmlns:p14="http://schemas.microsoft.com/office/powerpoint/2010/main" val="2720398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GB" dirty="0"/>
          </a:p>
        </p:txBody>
      </p:sp>
      <p:pic>
        <p:nvPicPr>
          <p:cNvPr id="23555"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12901" y="1589"/>
            <a:ext cx="9021763" cy="6740525"/>
          </a:xfrm>
        </p:spPr>
      </p:pic>
    </p:spTree>
    <p:extLst>
      <p:ext uri="{BB962C8B-B14F-4D97-AF65-F5344CB8AC3E}">
        <p14:creationId xmlns:p14="http://schemas.microsoft.com/office/powerpoint/2010/main" val="2498787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600" y="0"/>
            <a:ext cx="10152000" cy="1116000"/>
          </a:xfrm>
        </p:spPr>
        <p:txBody>
          <a:bodyPr>
            <a:noAutofit/>
          </a:bodyPr>
          <a:lstStyle/>
          <a:p>
            <a:pPr defTabSz="914400"/>
            <a:r>
              <a:rPr lang="en-GB" dirty="0"/>
              <a:t>My Car – BVM</a:t>
            </a:r>
          </a:p>
        </p:txBody>
      </p:sp>
      <p:sp>
        <p:nvSpPr>
          <p:cNvPr id="3" name="TextBox 2"/>
          <p:cNvSpPr txBox="1"/>
          <p:nvPr/>
        </p:nvSpPr>
        <p:spPr>
          <a:xfrm>
            <a:off x="5358743" y="1377493"/>
            <a:ext cx="1440160" cy="276999"/>
          </a:xfrm>
          <a:prstGeom prst="rect">
            <a:avLst/>
          </a:prstGeom>
          <a:solidFill>
            <a:srgbClr val="002060"/>
          </a:solidFill>
        </p:spPr>
        <p:txBody>
          <a:bodyPr wrap="square" rtlCol="0">
            <a:spAutoFit/>
          </a:bodyPr>
          <a:lstStyle/>
          <a:p>
            <a:pPr algn="ctr"/>
            <a:r>
              <a:rPr lang="en-GB" sz="1200" dirty="0">
                <a:solidFill>
                  <a:schemeClr val="bg1"/>
                </a:solidFill>
              </a:rPr>
              <a:t>My Car</a:t>
            </a:r>
          </a:p>
        </p:txBody>
      </p:sp>
      <p:sp>
        <p:nvSpPr>
          <p:cNvPr id="4" name="TextBox 3"/>
          <p:cNvSpPr txBox="1"/>
          <p:nvPr/>
        </p:nvSpPr>
        <p:spPr>
          <a:xfrm>
            <a:off x="2161261" y="1938513"/>
            <a:ext cx="1440160" cy="276999"/>
          </a:xfrm>
          <a:prstGeom prst="rect">
            <a:avLst/>
          </a:prstGeom>
          <a:solidFill>
            <a:srgbClr val="337D3F"/>
          </a:solidFill>
        </p:spPr>
        <p:txBody>
          <a:bodyPr wrap="square" rtlCol="0">
            <a:spAutoFit/>
          </a:bodyPr>
          <a:lstStyle/>
          <a:p>
            <a:pPr algn="ctr"/>
            <a:r>
              <a:rPr lang="en-GB" sz="1200" dirty="0">
                <a:solidFill>
                  <a:schemeClr val="bg1"/>
                </a:solidFill>
              </a:rPr>
              <a:t>White paint</a:t>
            </a:r>
          </a:p>
        </p:txBody>
      </p:sp>
      <p:sp>
        <p:nvSpPr>
          <p:cNvPr id="5" name="TextBox 4"/>
          <p:cNvSpPr txBox="1"/>
          <p:nvPr/>
        </p:nvSpPr>
        <p:spPr>
          <a:xfrm>
            <a:off x="4350631" y="1917997"/>
            <a:ext cx="1440160" cy="276999"/>
          </a:xfrm>
          <a:prstGeom prst="rect">
            <a:avLst/>
          </a:prstGeom>
          <a:solidFill>
            <a:srgbClr val="337D3F"/>
          </a:solidFill>
        </p:spPr>
        <p:txBody>
          <a:bodyPr wrap="square" rtlCol="0">
            <a:spAutoFit/>
          </a:bodyPr>
          <a:lstStyle/>
          <a:p>
            <a:pPr algn="ctr"/>
            <a:r>
              <a:rPr lang="en-GB" sz="1200" dirty="0">
                <a:solidFill>
                  <a:schemeClr val="bg1"/>
                </a:solidFill>
              </a:rPr>
              <a:t>Roof rack</a:t>
            </a:r>
          </a:p>
        </p:txBody>
      </p:sp>
      <p:sp>
        <p:nvSpPr>
          <p:cNvPr id="6" name="TextBox 5"/>
          <p:cNvSpPr txBox="1"/>
          <p:nvPr/>
        </p:nvSpPr>
        <p:spPr>
          <a:xfrm>
            <a:off x="6366855" y="1938514"/>
            <a:ext cx="1440160" cy="276999"/>
          </a:xfrm>
          <a:prstGeom prst="rect">
            <a:avLst/>
          </a:prstGeom>
          <a:solidFill>
            <a:srgbClr val="337D3F"/>
          </a:solidFill>
        </p:spPr>
        <p:txBody>
          <a:bodyPr wrap="square" rtlCol="0">
            <a:spAutoFit/>
          </a:bodyPr>
          <a:lstStyle/>
          <a:p>
            <a:pPr algn="ctr"/>
            <a:r>
              <a:rPr lang="en-GB" sz="1200" dirty="0">
                <a:solidFill>
                  <a:schemeClr val="bg1"/>
                </a:solidFill>
              </a:rPr>
              <a:t>Big engine</a:t>
            </a:r>
          </a:p>
        </p:txBody>
      </p:sp>
      <p:sp>
        <p:nvSpPr>
          <p:cNvPr id="7" name="TextBox 6"/>
          <p:cNvSpPr txBox="1"/>
          <p:nvPr/>
        </p:nvSpPr>
        <p:spPr>
          <a:xfrm>
            <a:off x="8527095" y="1938514"/>
            <a:ext cx="1440160" cy="276999"/>
          </a:xfrm>
          <a:prstGeom prst="rect">
            <a:avLst/>
          </a:prstGeom>
          <a:solidFill>
            <a:srgbClr val="337D3F"/>
          </a:solidFill>
        </p:spPr>
        <p:txBody>
          <a:bodyPr wrap="square" rtlCol="0">
            <a:spAutoFit/>
          </a:bodyPr>
          <a:lstStyle/>
          <a:p>
            <a:pPr algn="ctr"/>
            <a:r>
              <a:rPr lang="en-GB" sz="1200" dirty="0">
                <a:solidFill>
                  <a:schemeClr val="bg1"/>
                </a:solidFill>
              </a:rPr>
              <a:t>Four wheels</a:t>
            </a:r>
          </a:p>
        </p:txBody>
      </p:sp>
      <p:sp>
        <p:nvSpPr>
          <p:cNvPr id="12" name="Rectangle 11"/>
          <p:cNvSpPr/>
          <p:nvPr/>
        </p:nvSpPr>
        <p:spPr bwMode="auto">
          <a:xfrm>
            <a:off x="4380938" y="2339361"/>
            <a:ext cx="1440160" cy="648072"/>
          </a:xfrm>
          <a:prstGeom prst="rect">
            <a:avLst/>
          </a:prstGeom>
          <a:solidFill>
            <a:schemeClr val="accent1">
              <a:lumMod val="75000"/>
            </a:schemeClr>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13" name="Rectangle 12"/>
          <p:cNvSpPr/>
          <p:nvPr/>
        </p:nvSpPr>
        <p:spPr bwMode="auto">
          <a:xfrm>
            <a:off x="4380938" y="2977414"/>
            <a:ext cx="1440160" cy="324036"/>
          </a:xfrm>
          <a:prstGeom prst="rect">
            <a:avLst/>
          </a:prstGeom>
          <a:solidFill>
            <a:schemeClr val="bg1"/>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14" name="Rectangle 13"/>
          <p:cNvSpPr/>
          <p:nvPr/>
        </p:nvSpPr>
        <p:spPr bwMode="auto">
          <a:xfrm>
            <a:off x="4626350" y="2346288"/>
            <a:ext cx="978725" cy="631126"/>
          </a:xfrm>
          <a:prstGeom prst="rect">
            <a:avLst/>
          </a:prstGeom>
          <a:solidFill>
            <a:schemeClr val="accent1">
              <a:lumMod val="75000"/>
            </a:schemeClr>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15" name="Rectangle 14"/>
          <p:cNvSpPr/>
          <p:nvPr/>
        </p:nvSpPr>
        <p:spPr bwMode="auto">
          <a:xfrm>
            <a:off x="5607279" y="2346288"/>
            <a:ext cx="213819" cy="631126"/>
          </a:xfrm>
          <a:prstGeom prst="rect">
            <a:avLst/>
          </a:prstGeom>
          <a:solidFill>
            <a:schemeClr val="bg1"/>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16" name="Rectangle 15"/>
          <p:cNvSpPr/>
          <p:nvPr/>
        </p:nvSpPr>
        <p:spPr bwMode="auto">
          <a:xfrm>
            <a:off x="5605074" y="2346289"/>
            <a:ext cx="216024" cy="181655"/>
          </a:xfrm>
          <a:prstGeom prst="rect">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17" name="Rectangle 16"/>
          <p:cNvSpPr/>
          <p:nvPr/>
        </p:nvSpPr>
        <p:spPr bwMode="auto">
          <a:xfrm>
            <a:off x="5607279" y="2527943"/>
            <a:ext cx="216024" cy="216024"/>
          </a:xfrm>
          <a:prstGeom prst="rect">
            <a:avLst/>
          </a:prstGeom>
          <a:solidFill>
            <a:srgbClr val="00B05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19" name="TextBox 18"/>
          <p:cNvSpPr txBox="1"/>
          <p:nvPr/>
        </p:nvSpPr>
        <p:spPr>
          <a:xfrm>
            <a:off x="4410177" y="2519637"/>
            <a:ext cx="216173" cy="307777"/>
          </a:xfrm>
          <a:prstGeom prst="rect">
            <a:avLst/>
          </a:prstGeom>
          <a:noFill/>
        </p:spPr>
        <p:txBody>
          <a:bodyPr wrap="square" rtlCol="0">
            <a:spAutoFit/>
          </a:bodyPr>
          <a:lstStyle/>
          <a:p>
            <a:pPr algn="ctr"/>
            <a:r>
              <a:rPr lang="en-GB" sz="1400" dirty="0">
                <a:solidFill>
                  <a:schemeClr val="bg1"/>
                </a:solidFill>
              </a:rPr>
              <a:t>A</a:t>
            </a:r>
          </a:p>
        </p:txBody>
      </p:sp>
      <p:sp>
        <p:nvSpPr>
          <p:cNvPr id="20" name="TextBox 19"/>
          <p:cNvSpPr txBox="1"/>
          <p:nvPr/>
        </p:nvSpPr>
        <p:spPr>
          <a:xfrm>
            <a:off x="4626349" y="2507962"/>
            <a:ext cx="980930" cy="400110"/>
          </a:xfrm>
          <a:prstGeom prst="rect">
            <a:avLst/>
          </a:prstGeom>
          <a:noFill/>
        </p:spPr>
        <p:txBody>
          <a:bodyPr wrap="square" rtlCol="0">
            <a:spAutoFit/>
          </a:bodyPr>
          <a:lstStyle/>
          <a:p>
            <a:pPr algn="ctr"/>
            <a:r>
              <a:rPr lang="en-GB" sz="1000" dirty="0">
                <a:solidFill>
                  <a:schemeClr val="bg1"/>
                </a:solidFill>
              </a:rPr>
              <a:t>Impersonate a Police Car</a:t>
            </a:r>
          </a:p>
        </p:txBody>
      </p:sp>
      <p:sp>
        <p:nvSpPr>
          <p:cNvPr id="30" name="TextBox 29"/>
          <p:cNvSpPr txBox="1"/>
          <p:nvPr/>
        </p:nvSpPr>
        <p:spPr>
          <a:xfrm>
            <a:off x="4410177" y="2987434"/>
            <a:ext cx="1410920" cy="246221"/>
          </a:xfrm>
          <a:prstGeom prst="rect">
            <a:avLst/>
          </a:prstGeom>
          <a:noFill/>
        </p:spPr>
        <p:txBody>
          <a:bodyPr wrap="square" rtlCol="0">
            <a:spAutoFit/>
          </a:bodyPr>
          <a:lstStyle/>
          <a:p>
            <a:pPr algn="ctr"/>
            <a:r>
              <a:rPr lang="en-GB" sz="1000" dirty="0"/>
              <a:t>Assurance</a:t>
            </a:r>
          </a:p>
        </p:txBody>
      </p:sp>
      <p:sp>
        <p:nvSpPr>
          <p:cNvPr id="31" name="Rectangle 30"/>
          <p:cNvSpPr/>
          <p:nvPr/>
        </p:nvSpPr>
        <p:spPr bwMode="auto">
          <a:xfrm>
            <a:off x="2137542" y="2346288"/>
            <a:ext cx="1440160" cy="648072"/>
          </a:xfrm>
          <a:prstGeom prst="rect">
            <a:avLst/>
          </a:prstGeom>
          <a:solidFill>
            <a:schemeClr val="accent1">
              <a:lumMod val="75000"/>
            </a:schemeClr>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32" name="Rectangle 31"/>
          <p:cNvSpPr/>
          <p:nvPr/>
        </p:nvSpPr>
        <p:spPr bwMode="auto">
          <a:xfrm>
            <a:off x="2137542" y="2984341"/>
            <a:ext cx="1440160" cy="324036"/>
          </a:xfrm>
          <a:prstGeom prst="rect">
            <a:avLst/>
          </a:prstGeom>
          <a:solidFill>
            <a:schemeClr val="bg1"/>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33" name="Rectangle 32"/>
          <p:cNvSpPr/>
          <p:nvPr/>
        </p:nvSpPr>
        <p:spPr bwMode="auto">
          <a:xfrm>
            <a:off x="2382954" y="2353215"/>
            <a:ext cx="978725" cy="631126"/>
          </a:xfrm>
          <a:prstGeom prst="rect">
            <a:avLst/>
          </a:prstGeom>
          <a:solidFill>
            <a:schemeClr val="accent1">
              <a:lumMod val="75000"/>
            </a:schemeClr>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34" name="Rectangle 33"/>
          <p:cNvSpPr/>
          <p:nvPr/>
        </p:nvSpPr>
        <p:spPr bwMode="auto">
          <a:xfrm>
            <a:off x="3363883" y="2353215"/>
            <a:ext cx="213819" cy="631126"/>
          </a:xfrm>
          <a:prstGeom prst="rect">
            <a:avLst/>
          </a:prstGeom>
          <a:solidFill>
            <a:schemeClr val="bg1"/>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35" name="Rectangle 34"/>
          <p:cNvSpPr/>
          <p:nvPr/>
        </p:nvSpPr>
        <p:spPr bwMode="auto">
          <a:xfrm>
            <a:off x="3361678" y="2353216"/>
            <a:ext cx="216024" cy="181655"/>
          </a:xfrm>
          <a:prstGeom prst="rect">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36" name="Rectangle 35"/>
          <p:cNvSpPr/>
          <p:nvPr/>
        </p:nvSpPr>
        <p:spPr bwMode="auto">
          <a:xfrm>
            <a:off x="3363883" y="2534870"/>
            <a:ext cx="216024" cy="216024"/>
          </a:xfrm>
          <a:prstGeom prst="rect">
            <a:avLst/>
          </a:prstGeom>
          <a:solidFill>
            <a:srgbClr val="00B05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37" name="TextBox 36"/>
          <p:cNvSpPr txBox="1"/>
          <p:nvPr/>
        </p:nvSpPr>
        <p:spPr>
          <a:xfrm>
            <a:off x="2166781" y="2526564"/>
            <a:ext cx="216173" cy="307777"/>
          </a:xfrm>
          <a:prstGeom prst="rect">
            <a:avLst/>
          </a:prstGeom>
          <a:noFill/>
        </p:spPr>
        <p:txBody>
          <a:bodyPr wrap="square" rtlCol="0">
            <a:spAutoFit/>
          </a:bodyPr>
          <a:lstStyle/>
          <a:p>
            <a:pPr algn="ctr"/>
            <a:r>
              <a:rPr lang="en-GB" sz="1400" dirty="0">
                <a:solidFill>
                  <a:schemeClr val="bg1"/>
                </a:solidFill>
              </a:rPr>
              <a:t>A</a:t>
            </a:r>
          </a:p>
        </p:txBody>
      </p:sp>
      <p:sp>
        <p:nvSpPr>
          <p:cNvPr id="38" name="TextBox 37"/>
          <p:cNvSpPr txBox="1"/>
          <p:nvPr/>
        </p:nvSpPr>
        <p:spPr>
          <a:xfrm>
            <a:off x="2382953" y="2514889"/>
            <a:ext cx="980930" cy="400110"/>
          </a:xfrm>
          <a:prstGeom prst="rect">
            <a:avLst/>
          </a:prstGeom>
          <a:noFill/>
        </p:spPr>
        <p:txBody>
          <a:bodyPr wrap="square" rtlCol="0">
            <a:spAutoFit/>
          </a:bodyPr>
          <a:lstStyle/>
          <a:p>
            <a:pPr algn="ctr"/>
            <a:r>
              <a:rPr lang="en-GB" sz="1000" dirty="0">
                <a:solidFill>
                  <a:schemeClr val="bg1"/>
                </a:solidFill>
              </a:rPr>
              <a:t>Impersonate a Police Car</a:t>
            </a:r>
          </a:p>
        </p:txBody>
      </p:sp>
      <p:sp>
        <p:nvSpPr>
          <p:cNvPr id="39" name="TextBox 38"/>
          <p:cNvSpPr txBox="1"/>
          <p:nvPr/>
        </p:nvSpPr>
        <p:spPr>
          <a:xfrm>
            <a:off x="2166781" y="2994361"/>
            <a:ext cx="1410920" cy="246221"/>
          </a:xfrm>
          <a:prstGeom prst="rect">
            <a:avLst/>
          </a:prstGeom>
          <a:noFill/>
        </p:spPr>
        <p:txBody>
          <a:bodyPr wrap="square" rtlCol="0">
            <a:spAutoFit/>
          </a:bodyPr>
          <a:lstStyle/>
          <a:p>
            <a:pPr algn="ctr"/>
            <a:r>
              <a:rPr lang="en-GB" sz="1000" dirty="0"/>
              <a:t>Assurance</a:t>
            </a:r>
          </a:p>
        </p:txBody>
      </p:sp>
      <p:sp>
        <p:nvSpPr>
          <p:cNvPr id="40" name="Rectangle 39"/>
          <p:cNvSpPr/>
          <p:nvPr/>
        </p:nvSpPr>
        <p:spPr bwMode="auto">
          <a:xfrm>
            <a:off x="6366706" y="2346288"/>
            <a:ext cx="1440160" cy="648072"/>
          </a:xfrm>
          <a:prstGeom prst="rect">
            <a:avLst/>
          </a:prstGeom>
          <a:solidFill>
            <a:schemeClr val="accent1">
              <a:lumMod val="75000"/>
            </a:schemeClr>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41" name="Rectangle 40"/>
          <p:cNvSpPr/>
          <p:nvPr/>
        </p:nvSpPr>
        <p:spPr bwMode="auto">
          <a:xfrm>
            <a:off x="6366706" y="2984341"/>
            <a:ext cx="1440160" cy="324036"/>
          </a:xfrm>
          <a:prstGeom prst="rect">
            <a:avLst/>
          </a:prstGeom>
          <a:solidFill>
            <a:schemeClr val="bg1"/>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42" name="Rectangle 41"/>
          <p:cNvSpPr/>
          <p:nvPr/>
        </p:nvSpPr>
        <p:spPr bwMode="auto">
          <a:xfrm>
            <a:off x="6612118" y="2353215"/>
            <a:ext cx="978725" cy="631126"/>
          </a:xfrm>
          <a:prstGeom prst="rect">
            <a:avLst/>
          </a:prstGeom>
          <a:solidFill>
            <a:schemeClr val="accent1">
              <a:lumMod val="75000"/>
            </a:schemeClr>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43" name="Rectangle 42"/>
          <p:cNvSpPr/>
          <p:nvPr/>
        </p:nvSpPr>
        <p:spPr bwMode="auto">
          <a:xfrm>
            <a:off x="7593047" y="2353215"/>
            <a:ext cx="213819" cy="631126"/>
          </a:xfrm>
          <a:prstGeom prst="rect">
            <a:avLst/>
          </a:prstGeom>
          <a:solidFill>
            <a:schemeClr val="bg1"/>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44" name="Rectangle 43"/>
          <p:cNvSpPr/>
          <p:nvPr/>
        </p:nvSpPr>
        <p:spPr bwMode="auto">
          <a:xfrm>
            <a:off x="7590842" y="2353216"/>
            <a:ext cx="216024" cy="181655"/>
          </a:xfrm>
          <a:prstGeom prst="rect">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45" name="Rectangle 44"/>
          <p:cNvSpPr/>
          <p:nvPr/>
        </p:nvSpPr>
        <p:spPr bwMode="auto">
          <a:xfrm>
            <a:off x="7593047" y="2534870"/>
            <a:ext cx="216024" cy="216024"/>
          </a:xfrm>
          <a:prstGeom prst="rect">
            <a:avLst/>
          </a:prstGeom>
          <a:solidFill>
            <a:srgbClr val="00B05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46" name="TextBox 45"/>
          <p:cNvSpPr txBox="1"/>
          <p:nvPr/>
        </p:nvSpPr>
        <p:spPr>
          <a:xfrm>
            <a:off x="6395945" y="2526564"/>
            <a:ext cx="216173" cy="307777"/>
          </a:xfrm>
          <a:prstGeom prst="rect">
            <a:avLst/>
          </a:prstGeom>
          <a:noFill/>
        </p:spPr>
        <p:txBody>
          <a:bodyPr wrap="square" rtlCol="0">
            <a:spAutoFit/>
          </a:bodyPr>
          <a:lstStyle/>
          <a:p>
            <a:pPr algn="ctr"/>
            <a:r>
              <a:rPr lang="en-GB" sz="1400" dirty="0">
                <a:solidFill>
                  <a:schemeClr val="bg1"/>
                </a:solidFill>
              </a:rPr>
              <a:t>B</a:t>
            </a:r>
          </a:p>
        </p:txBody>
      </p:sp>
      <p:sp>
        <p:nvSpPr>
          <p:cNvPr id="47" name="TextBox 46"/>
          <p:cNvSpPr txBox="1"/>
          <p:nvPr/>
        </p:nvSpPr>
        <p:spPr>
          <a:xfrm>
            <a:off x="6612117" y="2514889"/>
            <a:ext cx="980930" cy="400110"/>
          </a:xfrm>
          <a:prstGeom prst="rect">
            <a:avLst/>
          </a:prstGeom>
          <a:noFill/>
        </p:spPr>
        <p:txBody>
          <a:bodyPr wrap="square" rtlCol="0">
            <a:spAutoFit/>
          </a:bodyPr>
          <a:lstStyle/>
          <a:p>
            <a:pPr algn="ctr"/>
            <a:r>
              <a:rPr lang="en-GB" sz="1000" dirty="0">
                <a:solidFill>
                  <a:schemeClr val="bg1"/>
                </a:solidFill>
              </a:rPr>
              <a:t>Drive like a maniac</a:t>
            </a:r>
          </a:p>
        </p:txBody>
      </p:sp>
      <p:sp>
        <p:nvSpPr>
          <p:cNvPr id="48" name="TextBox 47"/>
          <p:cNvSpPr txBox="1"/>
          <p:nvPr/>
        </p:nvSpPr>
        <p:spPr>
          <a:xfrm>
            <a:off x="6395945" y="2994361"/>
            <a:ext cx="1410920" cy="246221"/>
          </a:xfrm>
          <a:prstGeom prst="rect">
            <a:avLst/>
          </a:prstGeom>
          <a:noFill/>
        </p:spPr>
        <p:txBody>
          <a:bodyPr wrap="square" rtlCol="0">
            <a:spAutoFit/>
          </a:bodyPr>
          <a:lstStyle/>
          <a:p>
            <a:pPr algn="ctr"/>
            <a:r>
              <a:rPr lang="en-GB" sz="1000" dirty="0"/>
              <a:t>Time</a:t>
            </a:r>
          </a:p>
        </p:txBody>
      </p:sp>
      <p:sp>
        <p:nvSpPr>
          <p:cNvPr id="49" name="Rectangle 48"/>
          <p:cNvSpPr/>
          <p:nvPr/>
        </p:nvSpPr>
        <p:spPr bwMode="auto">
          <a:xfrm>
            <a:off x="8527095" y="2349380"/>
            <a:ext cx="1440160" cy="648072"/>
          </a:xfrm>
          <a:prstGeom prst="rect">
            <a:avLst/>
          </a:prstGeom>
          <a:solidFill>
            <a:schemeClr val="accent1">
              <a:lumMod val="75000"/>
            </a:schemeClr>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50" name="Rectangle 49"/>
          <p:cNvSpPr/>
          <p:nvPr/>
        </p:nvSpPr>
        <p:spPr bwMode="auto">
          <a:xfrm>
            <a:off x="8527095" y="2987433"/>
            <a:ext cx="1440160" cy="324036"/>
          </a:xfrm>
          <a:prstGeom prst="rect">
            <a:avLst/>
          </a:prstGeom>
          <a:solidFill>
            <a:schemeClr val="bg1"/>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51" name="Rectangle 50"/>
          <p:cNvSpPr/>
          <p:nvPr/>
        </p:nvSpPr>
        <p:spPr bwMode="auto">
          <a:xfrm>
            <a:off x="8772507" y="2356307"/>
            <a:ext cx="978725" cy="631126"/>
          </a:xfrm>
          <a:prstGeom prst="rect">
            <a:avLst/>
          </a:prstGeom>
          <a:solidFill>
            <a:schemeClr val="accent1">
              <a:lumMod val="75000"/>
            </a:schemeClr>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52" name="Rectangle 51"/>
          <p:cNvSpPr/>
          <p:nvPr/>
        </p:nvSpPr>
        <p:spPr bwMode="auto">
          <a:xfrm>
            <a:off x="9753436" y="2356307"/>
            <a:ext cx="213819" cy="631126"/>
          </a:xfrm>
          <a:prstGeom prst="rect">
            <a:avLst/>
          </a:prstGeom>
          <a:solidFill>
            <a:schemeClr val="bg1"/>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53" name="Rectangle 52"/>
          <p:cNvSpPr/>
          <p:nvPr/>
        </p:nvSpPr>
        <p:spPr bwMode="auto">
          <a:xfrm>
            <a:off x="9751231" y="2356308"/>
            <a:ext cx="216024" cy="181655"/>
          </a:xfrm>
          <a:prstGeom prst="rect">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54" name="Rectangle 53"/>
          <p:cNvSpPr/>
          <p:nvPr/>
        </p:nvSpPr>
        <p:spPr bwMode="auto">
          <a:xfrm>
            <a:off x="9753436" y="2537962"/>
            <a:ext cx="216024" cy="216024"/>
          </a:xfrm>
          <a:prstGeom prst="rect">
            <a:avLst/>
          </a:prstGeom>
          <a:solidFill>
            <a:srgbClr val="00B05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55" name="TextBox 54"/>
          <p:cNvSpPr txBox="1"/>
          <p:nvPr/>
        </p:nvSpPr>
        <p:spPr>
          <a:xfrm>
            <a:off x="8556334" y="2529656"/>
            <a:ext cx="216173" cy="307777"/>
          </a:xfrm>
          <a:prstGeom prst="rect">
            <a:avLst/>
          </a:prstGeom>
          <a:noFill/>
        </p:spPr>
        <p:txBody>
          <a:bodyPr wrap="square" rtlCol="0">
            <a:spAutoFit/>
          </a:bodyPr>
          <a:lstStyle/>
          <a:p>
            <a:pPr algn="ctr"/>
            <a:r>
              <a:rPr lang="en-GB" sz="1400" dirty="0">
                <a:solidFill>
                  <a:schemeClr val="bg1"/>
                </a:solidFill>
              </a:rPr>
              <a:t>B</a:t>
            </a:r>
          </a:p>
        </p:txBody>
      </p:sp>
      <p:sp>
        <p:nvSpPr>
          <p:cNvPr id="56" name="TextBox 55"/>
          <p:cNvSpPr txBox="1"/>
          <p:nvPr/>
        </p:nvSpPr>
        <p:spPr>
          <a:xfrm>
            <a:off x="8772506" y="2517981"/>
            <a:ext cx="980930" cy="400110"/>
          </a:xfrm>
          <a:prstGeom prst="rect">
            <a:avLst/>
          </a:prstGeom>
          <a:noFill/>
        </p:spPr>
        <p:txBody>
          <a:bodyPr wrap="square" rtlCol="0">
            <a:spAutoFit/>
          </a:bodyPr>
          <a:lstStyle/>
          <a:p>
            <a:pPr algn="ctr"/>
            <a:r>
              <a:rPr lang="en-GB" sz="1000" dirty="0">
                <a:solidFill>
                  <a:schemeClr val="bg1"/>
                </a:solidFill>
              </a:rPr>
              <a:t>Drive like a maniac</a:t>
            </a:r>
          </a:p>
        </p:txBody>
      </p:sp>
      <p:sp>
        <p:nvSpPr>
          <p:cNvPr id="57" name="TextBox 56"/>
          <p:cNvSpPr txBox="1"/>
          <p:nvPr/>
        </p:nvSpPr>
        <p:spPr>
          <a:xfrm>
            <a:off x="8556334" y="2997453"/>
            <a:ext cx="1410920" cy="246221"/>
          </a:xfrm>
          <a:prstGeom prst="rect">
            <a:avLst/>
          </a:prstGeom>
          <a:noFill/>
        </p:spPr>
        <p:txBody>
          <a:bodyPr wrap="square" rtlCol="0">
            <a:spAutoFit/>
          </a:bodyPr>
          <a:lstStyle/>
          <a:p>
            <a:pPr algn="ctr"/>
            <a:r>
              <a:rPr lang="en-GB" sz="1000" dirty="0"/>
              <a:t>Time</a:t>
            </a:r>
          </a:p>
        </p:txBody>
      </p:sp>
      <p:sp>
        <p:nvSpPr>
          <p:cNvPr id="58" name="Rectangle 57"/>
          <p:cNvSpPr/>
          <p:nvPr/>
        </p:nvSpPr>
        <p:spPr bwMode="auto">
          <a:xfrm>
            <a:off x="2137467" y="3532708"/>
            <a:ext cx="1440160" cy="648072"/>
          </a:xfrm>
          <a:prstGeom prst="rect">
            <a:avLst/>
          </a:prstGeom>
          <a:solidFill>
            <a:schemeClr val="accent1">
              <a:lumMod val="75000"/>
            </a:schemeClr>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59" name="Rectangle 58"/>
          <p:cNvSpPr/>
          <p:nvPr/>
        </p:nvSpPr>
        <p:spPr bwMode="auto">
          <a:xfrm>
            <a:off x="2137467" y="4170761"/>
            <a:ext cx="1440160" cy="324036"/>
          </a:xfrm>
          <a:prstGeom prst="rect">
            <a:avLst/>
          </a:prstGeom>
          <a:solidFill>
            <a:schemeClr val="bg1"/>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60" name="Rectangle 59"/>
          <p:cNvSpPr/>
          <p:nvPr/>
        </p:nvSpPr>
        <p:spPr bwMode="auto">
          <a:xfrm>
            <a:off x="2382879" y="3539635"/>
            <a:ext cx="978725" cy="631126"/>
          </a:xfrm>
          <a:prstGeom prst="rect">
            <a:avLst/>
          </a:prstGeom>
          <a:solidFill>
            <a:schemeClr val="accent1">
              <a:lumMod val="75000"/>
            </a:schemeClr>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61" name="Rectangle 60"/>
          <p:cNvSpPr/>
          <p:nvPr/>
        </p:nvSpPr>
        <p:spPr bwMode="auto">
          <a:xfrm>
            <a:off x="3363808" y="3539635"/>
            <a:ext cx="213819" cy="631126"/>
          </a:xfrm>
          <a:prstGeom prst="rect">
            <a:avLst/>
          </a:prstGeom>
          <a:solidFill>
            <a:schemeClr val="bg1"/>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64" name="TextBox 63"/>
          <p:cNvSpPr txBox="1"/>
          <p:nvPr/>
        </p:nvSpPr>
        <p:spPr>
          <a:xfrm>
            <a:off x="2166706" y="3712984"/>
            <a:ext cx="216173" cy="307777"/>
          </a:xfrm>
          <a:prstGeom prst="rect">
            <a:avLst/>
          </a:prstGeom>
          <a:noFill/>
        </p:spPr>
        <p:txBody>
          <a:bodyPr wrap="square" rtlCol="0">
            <a:spAutoFit/>
          </a:bodyPr>
          <a:lstStyle/>
          <a:p>
            <a:pPr algn="ctr"/>
            <a:r>
              <a:rPr lang="en-GB" sz="1400" dirty="0">
                <a:solidFill>
                  <a:schemeClr val="bg1"/>
                </a:solidFill>
              </a:rPr>
              <a:t>C</a:t>
            </a:r>
          </a:p>
        </p:txBody>
      </p:sp>
      <p:sp>
        <p:nvSpPr>
          <p:cNvPr id="65" name="TextBox 64"/>
          <p:cNvSpPr txBox="1"/>
          <p:nvPr/>
        </p:nvSpPr>
        <p:spPr>
          <a:xfrm>
            <a:off x="2382878" y="3701309"/>
            <a:ext cx="980930" cy="400110"/>
          </a:xfrm>
          <a:prstGeom prst="rect">
            <a:avLst/>
          </a:prstGeom>
          <a:noFill/>
        </p:spPr>
        <p:txBody>
          <a:bodyPr wrap="square" rtlCol="0">
            <a:spAutoFit/>
          </a:bodyPr>
          <a:lstStyle/>
          <a:p>
            <a:pPr algn="ctr"/>
            <a:r>
              <a:rPr lang="en-GB" sz="1000" dirty="0">
                <a:solidFill>
                  <a:schemeClr val="bg1"/>
                </a:solidFill>
              </a:rPr>
              <a:t>Get home by 6 pm</a:t>
            </a:r>
          </a:p>
        </p:txBody>
      </p:sp>
      <p:sp>
        <p:nvSpPr>
          <p:cNvPr id="66" name="TextBox 65"/>
          <p:cNvSpPr txBox="1"/>
          <p:nvPr/>
        </p:nvSpPr>
        <p:spPr>
          <a:xfrm>
            <a:off x="2166706" y="4180781"/>
            <a:ext cx="1410920" cy="246221"/>
          </a:xfrm>
          <a:prstGeom prst="rect">
            <a:avLst/>
          </a:prstGeom>
          <a:noFill/>
        </p:spPr>
        <p:txBody>
          <a:bodyPr wrap="square" rtlCol="0">
            <a:spAutoFit/>
          </a:bodyPr>
          <a:lstStyle/>
          <a:p>
            <a:pPr algn="ctr"/>
            <a:r>
              <a:rPr lang="en-GB" sz="1000" dirty="0"/>
              <a:t>Time</a:t>
            </a:r>
          </a:p>
        </p:txBody>
      </p:sp>
      <p:sp>
        <p:nvSpPr>
          <p:cNvPr id="67" name="Rectangle 66"/>
          <p:cNvSpPr/>
          <p:nvPr/>
        </p:nvSpPr>
        <p:spPr bwMode="auto">
          <a:xfrm>
            <a:off x="3363808" y="3937314"/>
            <a:ext cx="216024" cy="216024"/>
          </a:xfrm>
          <a:prstGeom prst="rect">
            <a:avLst/>
          </a:prstGeom>
          <a:solidFill>
            <a:srgbClr val="FFFF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68" name="Rectangle 67"/>
          <p:cNvSpPr/>
          <p:nvPr/>
        </p:nvSpPr>
        <p:spPr bwMode="auto">
          <a:xfrm>
            <a:off x="4410992" y="3519285"/>
            <a:ext cx="1440160" cy="648072"/>
          </a:xfrm>
          <a:prstGeom prst="rect">
            <a:avLst/>
          </a:prstGeom>
          <a:solidFill>
            <a:schemeClr val="accent1">
              <a:lumMod val="75000"/>
            </a:schemeClr>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69" name="Rectangle 68"/>
          <p:cNvSpPr/>
          <p:nvPr/>
        </p:nvSpPr>
        <p:spPr bwMode="auto">
          <a:xfrm>
            <a:off x="4410992" y="4157338"/>
            <a:ext cx="1440160" cy="324036"/>
          </a:xfrm>
          <a:prstGeom prst="rect">
            <a:avLst/>
          </a:prstGeom>
          <a:solidFill>
            <a:schemeClr val="bg1"/>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70" name="Rectangle 69"/>
          <p:cNvSpPr/>
          <p:nvPr/>
        </p:nvSpPr>
        <p:spPr bwMode="auto">
          <a:xfrm>
            <a:off x="4656404" y="3526212"/>
            <a:ext cx="978725" cy="631126"/>
          </a:xfrm>
          <a:prstGeom prst="rect">
            <a:avLst/>
          </a:prstGeom>
          <a:solidFill>
            <a:schemeClr val="accent1">
              <a:lumMod val="75000"/>
            </a:schemeClr>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71" name="Rectangle 70"/>
          <p:cNvSpPr/>
          <p:nvPr/>
        </p:nvSpPr>
        <p:spPr bwMode="auto">
          <a:xfrm>
            <a:off x="5637333" y="3526212"/>
            <a:ext cx="213819" cy="631126"/>
          </a:xfrm>
          <a:prstGeom prst="rect">
            <a:avLst/>
          </a:prstGeom>
          <a:solidFill>
            <a:schemeClr val="bg1"/>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72" name="TextBox 71"/>
          <p:cNvSpPr txBox="1"/>
          <p:nvPr/>
        </p:nvSpPr>
        <p:spPr>
          <a:xfrm>
            <a:off x="4440231" y="3699561"/>
            <a:ext cx="216173" cy="307777"/>
          </a:xfrm>
          <a:prstGeom prst="rect">
            <a:avLst/>
          </a:prstGeom>
          <a:noFill/>
        </p:spPr>
        <p:txBody>
          <a:bodyPr wrap="square" rtlCol="0">
            <a:spAutoFit/>
          </a:bodyPr>
          <a:lstStyle/>
          <a:p>
            <a:pPr algn="ctr"/>
            <a:r>
              <a:rPr lang="en-GB" sz="1400" dirty="0">
                <a:solidFill>
                  <a:schemeClr val="bg1"/>
                </a:solidFill>
              </a:rPr>
              <a:t>C</a:t>
            </a:r>
          </a:p>
        </p:txBody>
      </p:sp>
      <p:sp>
        <p:nvSpPr>
          <p:cNvPr id="73" name="TextBox 72"/>
          <p:cNvSpPr txBox="1"/>
          <p:nvPr/>
        </p:nvSpPr>
        <p:spPr>
          <a:xfrm>
            <a:off x="4656403" y="3687886"/>
            <a:ext cx="980930" cy="400110"/>
          </a:xfrm>
          <a:prstGeom prst="rect">
            <a:avLst/>
          </a:prstGeom>
          <a:noFill/>
        </p:spPr>
        <p:txBody>
          <a:bodyPr wrap="square" rtlCol="0">
            <a:spAutoFit/>
          </a:bodyPr>
          <a:lstStyle/>
          <a:p>
            <a:pPr algn="ctr"/>
            <a:r>
              <a:rPr lang="en-GB" sz="1000" dirty="0">
                <a:solidFill>
                  <a:schemeClr val="bg1"/>
                </a:solidFill>
              </a:rPr>
              <a:t>Get home by 6 pm</a:t>
            </a:r>
          </a:p>
        </p:txBody>
      </p:sp>
      <p:sp>
        <p:nvSpPr>
          <p:cNvPr id="74" name="TextBox 73"/>
          <p:cNvSpPr txBox="1"/>
          <p:nvPr/>
        </p:nvSpPr>
        <p:spPr>
          <a:xfrm>
            <a:off x="4440231" y="4167358"/>
            <a:ext cx="1410920" cy="246221"/>
          </a:xfrm>
          <a:prstGeom prst="rect">
            <a:avLst/>
          </a:prstGeom>
          <a:noFill/>
        </p:spPr>
        <p:txBody>
          <a:bodyPr wrap="square" rtlCol="0">
            <a:spAutoFit/>
          </a:bodyPr>
          <a:lstStyle/>
          <a:p>
            <a:pPr algn="ctr"/>
            <a:r>
              <a:rPr lang="en-GB" sz="1000" dirty="0"/>
              <a:t>Time</a:t>
            </a:r>
          </a:p>
        </p:txBody>
      </p:sp>
      <p:sp>
        <p:nvSpPr>
          <p:cNvPr id="75" name="Rectangle 74"/>
          <p:cNvSpPr/>
          <p:nvPr/>
        </p:nvSpPr>
        <p:spPr bwMode="auto">
          <a:xfrm>
            <a:off x="5637333" y="3923891"/>
            <a:ext cx="216024" cy="216024"/>
          </a:xfrm>
          <a:prstGeom prst="rect">
            <a:avLst/>
          </a:prstGeom>
          <a:solidFill>
            <a:srgbClr val="FFFF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76" name="Rectangle 75"/>
          <p:cNvSpPr/>
          <p:nvPr/>
        </p:nvSpPr>
        <p:spPr bwMode="auto">
          <a:xfrm>
            <a:off x="6359102" y="3494369"/>
            <a:ext cx="1440160" cy="648072"/>
          </a:xfrm>
          <a:prstGeom prst="rect">
            <a:avLst/>
          </a:prstGeom>
          <a:solidFill>
            <a:schemeClr val="accent1">
              <a:lumMod val="75000"/>
            </a:schemeClr>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77" name="Rectangle 76"/>
          <p:cNvSpPr/>
          <p:nvPr/>
        </p:nvSpPr>
        <p:spPr bwMode="auto">
          <a:xfrm>
            <a:off x="6359102" y="4132422"/>
            <a:ext cx="1440160" cy="324036"/>
          </a:xfrm>
          <a:prstGeom prst="rect">
            <a:avLst/>
          </a:prstGeom>
          <a:solidFill>
            <a:schemeClr val="bg1"/>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78" name="Rectangle 77"/>
          <p:cNvSpPr/>
          <p:nvPr/>
        </p:nvSpPr>
        <p:spPr bwMode="auto">
          <a:xfrm>
            <a:off x="6604514" y="3501296"/>
            <a:ext cx="978725" cy="631126"/>
          </a:xfrm>
          <a:prstGeom prst="rect">
            <a:avLst/>
          </a:prstGeom>
          <a:solidFill>
            <a:schemeClr val="accent1">
              <a:lumMod val="75000"/>
            </a:schemeClr>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79" name="Rectangle 78"/>
          <p:cNvSpPr/>
          <p:nvPr/>
        </p:nvSpPr>
        <p:spPr bwMode="auto">
          <a:xfrm>
            <a:off x="7585443" y="3501296"/>
            <a:ext cx="213819" cy="631126"/>
          </a:xfrm>
          <a:prstGeom prst="rect">
            <a:avLst/>
          </a:prstGeom>
          <a:solidFill>
            <a:schemeClr val="bg1"/>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80" name="TextBox 79"/>
          <p:cNvSpPr txBox="1"/>
          <p:nvPr/>
        </p:nvSpPr>
        <p:spPr>
          <a:xfrm>
            <a:off x="6388341" y="3674645"/>
            <a:ext cx="216173" cy="307777"/>
          </a:xfrm>
          <a:prstGeom prst="rect">
            <a:avLst/>
          </a:prstGeom>
          <a:noFill/>
        </p:spPr>
        <p:txBody>
          <a:bodyPr wrap="square" rtlCol="0">
            <a:spAutoFit/>
          </a:bodyPr>
          <a:lstStyle/>
          <a:p>
            <a:pPr algn="ctr"/>
            <a:r>
              <a:rPr lang="en-GB" sz="1400" dirty="0">
                <a:solidFill>
                  <a:schemeClr val="bg1"/>
                </a:solidFill>
              </a:rPr>
              <a:t>C</a:t>
            </a:r>
          </a:p>
        </p:txBody>
      </p:sp>
      <p:sp>
        <p:nvSpPr>
          <p:cNvPr id="81" name="TextBox 80"/>
          <p:cNvSpPr txBox="1"/>
          <p:nvPr/>
        </p:nvSpPr>
        <p:spPr>
          <a:xfrm>
            <a:off x="6604513" y="3662970"/>
            <a:ext cx="980930" cy="400110"/>
          </a:xfrm>
          <a:prstGeom prst="rect">
            <a:avLst/>
          </a:prstGeom>
          <a:noFill/>
        </p:spPr>
        <p:txBody>
          <a:bodyPr wrap="square" rtlCol="0">
            <a:spAutoFit/>
          </a:bodyPr>
          <a:lstStyle/>
          <a:p>
            <a:pPr algn="ctr"/>
            <a:r>
              <a:rPr lang="en-GB" sz="1000" dirty="0">
                <a:solidFill>
                  <a:schemeClr val="bg1"/>
                </a:solidFill>
              </a:rPr>
              <a:t>Get home by 6 pm</a:t>
            </a:r>
          </a:p>
        </p:txBody>
      </p:sp>
      <p:sp>
        <p:nvSpPr>
          <p:cNvPr id="82" name="TextBox 81"/>
          <p:cNvSpPr txBox="1"/>
          <p:nvPr/>
        </p:nvSpPr>
        <p:spPr>
          <a:xfrm>
            <a:off x="6388341" y="4142442"/>
            <a:ext cx="1410920" cy="246221"/>
          </a:xfrm>
          <a:prstGeom prst="rect">
            <a:avLst/>
          </a:prstGeom>
          <a:noFill/>
        </p:spPr>
        <p:txBody>
          <a:bodyPr wrap="square" rtlCol="0">
            <a:spAutoFit/>
          </a:bodyPr>
          <a:lstStyle/>
          <a:p>
            <a:pPr algn="ctr"/>
            <a:r>
              <a:rPr lang="en-GB" sz="1000" dirty="0"/>
              <a:t>Time</a:t>
            </a:r>
          </a:p>
        </p:txBody>
      </p:sp>
      <p:sp>
        <p:nvSpPr>
          <p:cNvPr id="83" name="Rectangle 82"/>
          <p:cNvSpPr/>
          <p:nvPr/>
        </p:nvSpPr>
        <p:spPr bwMode="auto">
          <a:xfrm>
            <a:off x="7585443" y="3898975"/>
            <a:ext cx="216024" cy="216024"/>
          </a:xfrm>
          <a:prstGeom prst="rect">
            <a:avLst/>
          </a:prstGeom>
          <a:solidFill>
            <a:srgbClr val="FFFF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84" name="Rectangle 83"/>
          <p:cNvSpPr/>
          <p:nvPr/>
        </p:nvSpPr>
        <p:spPr bwMode="auto">
          <a:xfrm>
            <a:off x="8557356" y="3539993"/>
            <a:ext cx="1440160" cy="648072"/>
          </a:xfrm>
          <a:prstGeom prst="rect">
            <a:avLst/>
          </a:prstGeom>
          <a:solidFill>
            <a:schemeClr val="accent1">
              <a:lumMod val="75000"/>
            </a:schemeClr>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85" name="Rectangle 84"/>
          <p:cNvSpPr/>
          <p:nvPr/>
        </p:nvSpPr>
        <p:spPr bwMode="auto">
          <a:xfrm>
            <a:off x="8557356" y="4178046"/>
            <a:ext cx="1440160" cy="324036"/>
          </a:xfrm>
          <a:prstGeom prst="rect">
            <a:avLst/>
          </a:prstGeom>
          <a:solidFill>
            <a:schemeClr val="bg1"/>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86" name="Rectangle 85"/>
          <p:cNvSpPr/>
          <p:nvPr/>
        </p:nvSpPr>
        <p:spPr bwMode="auto">
          <a:xfrm>
            <a:off x="8802768" y="3546920"/>
            <a:ext cx="978725" cy="631126"/>
          </a:xfrm>
          <a:prstGeom prst="rect">
            <a:avLst/>
          </a:prstGeom>
          <a:solidFill>
            <a:schemeClr val="accent1">
              <a:lumMod val="75000"/>
            </a:schemeClr>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87" name="Rectangle 86"/>
          <p:cNvSpPr/>
          <p:nvPr/>
        </p:nvSpPr>
        <p:spPr bwMode="auto">
          <a:xfrm>
            <a:off x="9783697" y="3546920"/>
            <a:ext cx="213819" cy="631126"/>
          </a:xfrm>
          <a:prstGeom prst="rect">
            <a:avLst/>
          </a:prstGeom>
          <a:solidFill>
            <a:schemeClr val="bg1"/>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88" name="TextBox 87"/>
          <p:cNvSpPr txBox="1"/>
          <p:nvPr/>
        </p:nvSpPr>
        <p:spPr>
          <a:xfrm>
            <a:off x="8586595" y="3720269"/>
            <a:ext cx="216173" cy="307777"/>
          </a:xfrm>
          <a:prstGeom prst="rect">
            <a:avLst/>
          </a:prstGeom>
          <a:noFill/>
        </p:spPr>
        <p:txBody>
          <a:bodyPr wrap="square" rtlCol="0">
            <a:spAutoFit/>
          </a:bodyPr>
          <a:lstStyle/>
          <a:p>
            <a:pPr algn="ctr"/>
            <a:r>
              <a:rPr lang="en-GB" sz="1400" dirty="0">
                <a:solidFill>
                  <a:schemeClr val="bg1"/>
                </a:solidFill>
              </a:rPr>
              <a:t>C</a:t>
            </a:r>
          </a:p>
        </p:txBody>
      </p:sp>
      <p:sp>
        <p:nvSpPr>
          <p:cNvPr id="89" name="TextBox 88"/>
          <p:cNvSpPr txBox="1"/>
          <p:nvPr/>
        </p:nvSpPr>
        <p:spPr>
          <a:xfrm>
            <a:off x="8802767" y="3708594"/>
            <a:ext cx="980930" cy="400110"/>
          </a:xfrm>
          <a:prstGeom prst="rect">
            <a:avLst/>
          </a:prstGeom>
          <a:noFill/>
        </p:spPr>
        <p:txBody>
          <a:bodyPr wrap="square" rtlCol="0">
            <a:spAutoFit/>
          </a:bodyPr>
          <a:lstStyle/>
          <a:p>
            <a:pPr algn="ctr"/>
            <a:r>
              <a:rPr lang="en-GB" sz="1000" dirty="0">
                <a:solidFill>
                  <a:schemeClr val="bg1"/>
                </a:solidFill>
              </a:rPr>
              <a:t>Get home by 6 pm</a:t>
            </a:r>
          </a:p>
        </p:txBody>
      </p:sp>
      <p:sp>
        <p:nvSpPr>
          <p:cNvPr id="90" name="TextBox 89"/>
          <p:cNvSpPr txBox="1"/>
          <p:nvPr/>
        </p:nvSpPr>
        <p:spPr>
          <a:xfrm>
            <a:off x="8586595" y="4188066"/>
            <a:ext cx="1410920" cy="246221"/>
          </a:xfrm>
          <a:prstGeom prst="rect">
            <a:avLst/>
          </a:prstGeom>
          <a:noFill/>
        </p:spPr>
        <p:txBody>
          <a:bodyPr wrap="square" rtlCol="0">
            <a:spAutoFit/>
          </a:bodyPr>
          <a:lstStyle/>
          <a:p>
            <a:pPr algn="ctr"/>
            <a:r>
              <a:rPr lang="en-GB" sz="1000" dirty="0"/>
              <a:t>Time</a:t>
            </a:r>
          </a:p>
        </p:txBody>
      </p:sp>
      <p:sp>
        <p:nvSpPr>
          <p:cNvPr id="91" name="Rectangle 90"/>
          <p:cNvSpPr/>
          <p:nvPr/>
        </p:nvSpPr>
        <p:spPr bwMode="auto">
          <a:xfrm>
            <a:off x="9783697" y="3944599"/>
            <a:ext cx="216024" cy="216024"/>
          </a:xfrm>
          <a:prstGeom prst="rect">
            <a:avLst/>
          </a:prstGeom>
          <a:solidFill>
            <a:srgbClr val="FFFF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92" name="Rectangle 91"/>
          <p:cNvSpPr/>
          <p:nvPr/>
        </p:nvSpPr>
        <p:spPr bwMode="auto">
          <a:xfrm>
            <a:off x="2121414" y="4711681"/>
            <a:ext cx="1440160" cy="648072"/>
          </a:xfrm>
          <a:prstGeom prst="rect">
            <a:avLst/>
          </a:prstGeom>
          <a:solidFill>
            <a:schemeClr val="accent1">
              <a:lumMod val="75000"/>
            </a:schemeClr>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93" name="Rectangle 92"/>
          <p:cNvSpPr/>
          <p:nvPr/>
        </p:nvSpPr>
        <p:spPr bwMode="auto">
          <a:xfrm>
            <a:off x="2121414" y="5349734"/>
            <a:ext cx="1440160" cy="324036"/>
          </a:xfrm>
          <a:prstGeom prst="rect">
            <a:avLst/>
          </a:prstGeom>
          <a:solidFill>
            <a:schemeClr val="bg1"/>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94" name="Rectangle 93"/>
          <p:cNvSpPr/>
          <p:nvPr/>
        </p:nvSpPr>
        <p:spPr bwMode="auto">
          <a:xfrm>
            <a:off x="2366826" y="4718608"/>
            <a:ext cx="978725" cy="631126"/>
          </a:xfrm>
          <a:prstGeom prst="rect">
            <a:avLst/>
          </a:prstGeom>
          <a:solidFill>
            <a:schemeClr val="accent1">
              <a:lumMod val="75000"/>
            </a:schemeClr>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95" name="Rectangle 94"/>
          <p:cNvSpPr/>
          <p:nvPr/>
        </p:nvSpPr>
        <p:spPr bwMode="auto">
          <a:xfrm>
            <a:off x="3347755" y="4718608"/>
            <a:ext cx="213819" cy="631126"/>
          </a:xfrm>
          <a:prstGeom prst="rect">
            <a:avLst/>
          </a:prstGeom>
          <a:solidFill>
            <a:schemeClr val="bg1"/>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96" name="Rectangle 95"/>
          <p:cNvSpPr/>
          <p:nvPr/>
        </p:nvSpPr>
        <p:spPr bwMode="auto">
          <a:xfrm>
            <a:off x="3345550" y="4718609"/>
            <a:ext cx="216024" cy="181655"/>
          </a:xfrm>
          <a:prstGeom prst="rect">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97" name="Rectangle 96"/>
          <p:cNvSpPr/>
          <p:nvPr/>
        </p:nvSpPr>
        <p:spPr bwMode="auto">
          <a:xfrm>
            <a:off x="3347755" y="4900263"/>
            <a:ext cx="216024" cy="216024"/>
          </a:xfrm>
          <a:prstGeom prst="rect">
            <a:avLst/>
          </a:prstGeom>
          <a:solidFill>
            <a:srgbClr val="00B05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98" name="TextBox 97"/>
          <p:cNvSpPr txBox="1"/>
          <p:nvPr/>
        </p:nvSpPr>
        <p:spPr>
          <a:xfrm>
            <a:off x="2150653" y="4891957"/>
            <a:ext cx="216173" cy="307777"/>
          </a:xfrm>
          <a:prstGeom prst="rect">
            <a:avLst/>
          </a:prstGeom>
          <a:noFill/>
        </p:spPr>
        <p:txBody>
          <a:bodyPr wrap="square" rtlCol="0">
            <a:spAutoFit/>
          </a:bodyPr>
          <a:lstStyle/>
          <a:p>
            <a:pPr algn="ctr"/>
            <a:r>
              <a:rPr lang="en-GB" sz="1400" dirty="0">
                <a:solidFill>
                  <a:schemeClr val="bg1"/>
                </a:solidFill>
              </a:rPr>
              <a:t>D</a:t>
            </a:r>
          </a:p>
        </p:txBody>
      </p:sp>
      <p:sp>
        <p:nvSpPr>
          <p:cNvPr id="99" name="TextBox 98"/>
          <p:cNvSpPr txBox="1"/>
          <p:nvPr/>
        </p:nvSpPr>
        <p:spPr>
          <a:xfrm>
            <a:off x="2366825" y="4880282"/>
            <a:ext cx="980930" cy="400110"/>
          </a:xfrm>
          <a:prstGeom prst="rect">
            <a:avLst/>
          </a:prstGeom>
          <a:noFill/>
        </p:spPr>
        <p:txBody>
          <a:bodyPr wrap="square" rtlCol="0">
            <a:spAutoFit/>
          </a:bodyPr>
          <a:lstStyle/>
          <a:p>
            <a:pPr algn="ctr"/>
            <a:r>
              <a:rPr lang="en-GB" sz="1000" dirty="0">
                <a:solidFill>
                  <a:schemeClr val="bg1"/>
                </a:solidFill>
              </a:rPr>
              <a:t>Watch The Simpsons</a:t>
            </a:r>
          </a:p>
        </p:txBody>
      </p:sp>
      <p:sp>
        <p:nvSpPr>
          <p:cNvPr id="100" name="TextBox 99"/>
          <p:cNvSpPr txBox="1"/>
          <p:nvPr/>
        </p:nvSpPr>
        <p:spPr>
          <a:xfrm>
            <a:off x="2150653" y="5359754"/>
            <a:ext cx="1410920" cy="246221"/>
          </a:xfrm>
          <a:prstGeom prst="rect">
            <a:avLst/>
          </a:prstGeom>
          <a:noFill/>
        </p:spPr>
        <p:txBody>
          <a:bodyPr wrap="square" rtlCol="0">
            <a:spAutoFit/>
          </a:bodyPr>
          <a:lstStyle/>
          <a:p>
            <a:pPr algn="ctr"/>
            <a:r>
              <a:rPr lang="en-GB" sz="1000" dirty="0"/>
              <a:t>Satisfaction</a:t>
            </a:r>
          </a:p>
        </p:txBody>
      </p:sp>
      <p:sp>
        <p:nvSpPr>
          <p:cNvPr id="101" name="Rectangle 100"/>
          <p:cNvSpPr/>
          <p:nvPr/>
        </p:nvSpPr>
        <p:spPr bwMode="auto">
          <a:xfrm>
            <a:off x="4380863" y="4711681"/>
            <a:ext cx="1440160" cy="648072"/>
          </a:xfrm>
          <a:prstGeom prst="rect">
            <a:avLst/>
          </a:prstGeom>
          <a:solidFill>
            <a:schemeClr val="accent1">
              <a:lumMod val="75000"/>
            </a:schemeClr>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102" name="Rectangle 101"/>
          <p:cNvSpPr/>
          <p:nvPr/>
        </p:nvSpPr>
        <p:spPr bwMode="auto">
          <a:xfrm>
            <a:off x="4380863" y="5349734"/>
            <a:ext cx="1440160" cy="324036"/>
          </a:xfrm>
          <a:prstGeom prst="rect">
            <a:avLst/>
          </a:prstGeom>
          <a:solidFill>
            <a:schemeClr val="bg1"/>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103" name="Rectangle 102"/>
          <p:cNvSpPr/>
          <p:nvPr/>
        </p:nvSpPr>
        <p:spPr bwMode="auto">
          <a:xfrm>
            <a:off x="4626275" y="4718608"/>
            <a:ext cx="978725" cy="631126"/>
          </a:xfrm>
          <a:prstGeom prst="rect">
            <a:avLst/>
          </a:prstGeom>
          <a:solidFill>
            <a:schemeClr val="accent1">
              <a:lumMod val="75000"/>
            </a:schemeClr>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104" name="Rectangle 103"/>
          <p:cNvSpPr/>
          <p:nvPr/>
        </p:nvSpPr>
        <p:spPr bwMode="auto">
          <a:xfrm>
            <a:off x="5607204" y="4718608"/>
            <a:ext cx="213819" cy="631126"/>
          </a:xfrm>
          <a:prstGeom prst="rect">
            <a:avLst/>
          </a:prstGeom>
          <a:solidFill>
            <a:schemeClr val="bg1"/>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105" name="Rectangle 104"/>
          <p:cNvSpPr/>
          <p:nvPr/>
        </p:nvSpPr>
        <p:spPr bwMode="auto">
          <a:xfrm>
            <a:off x="5604999" y="4718609"/>
            <a:ext cx="216024" cy="181655"/>
          </a:xfrm>
          <a:prstGeom prst="rect">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106" name="Rectangle 105"/>
          <p:cNvSpPr/>
          <p:nvPr/>
        </p:nvSpPr>
        <p:spPr bwMode="auto">
          <a:xfrm>
            <a:off x="5607204" y="4900263"/>
            <a:ext cx="216024" cy="216024"/>
          </a:xfrm>
          <a:prstGeom prst="rect">
            <a:avLst/>
          </a:prstGeom>
          <a:solidFill>
            <a:srgbClr val="00B05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107" name="TextBox 106"/>
          <p:cNvSpPr txBox="1"/>
          <p:nvPr/>
        </p:nvSpPr>
        <p:spPr>
          <a:xfrm>
            <a:off x="4410102" y="4891957"/>
            <a:ext cx="216173" cy="307777"/>
          </a:xfrm>
          <a:prstGeom prst="rect">
            <a:avLst/>
          </a:prstGeom>
          <a:noFill/>
        </p:spPr>
        <p:txBody>
          <a:bodyPr wrap="square" rtlCol="0">
            <a:spAutoFit/>
          </a:bodyPr>
          <a:lstStyle/>
          <a:p>
            <a:pPr algn="ctr"/>
            <a:r>
              <a:rPr lang="en-GB" sz="1400" dirty="0">
                <a:solidFill>
                  <a:schemeClr val="bg1"/>
                </a:solidFill>
              </a:rPr>
              <a:t>D</a:t>
            </a:r>
          </a:p>
        </p:txBody>
      </p:sp>
      <p:sp>
        <p:nvSpPr>
          <p:cNvPr id="108" name="TextBox 107"/>
          <p:cNvSpPr txBox="1"/>
          <p:nvPr/>
        </p:nvSpPr>
        <p:spPr>
          <a:xfrm>
            <a:off x="4626274" y="4880282"/>
            <a:ext cx="980930" cy="400110"/>
          </a:xfrm>
          <a:prstGeom prst="rect">
            <a:avLst/>
          </a:prstGeom>
          <a:noFill/>
        </p:spPr>
        <p:txBody>
          <a:bodyPr wrap="square" rtlCol="0">
            <a:spAutoFit/>
          </a:bodyPr>
          <a:lstStyle/>
          <a:p>
            <a:pPr algn="ctr"/>
            <a:r>
              <a:rPr lang="en-GB" sz="1000" dirty="0">
                <a:solidFill>
                  <a:schemeClr val="bg1"/>
                </a:solidFill>
              </a:rPr>
              <a:t>Watch The Simpsons</a:t>
            </a:r>
          </a:p>
        </p:txBody>
      </p:sp>
      <p:sp>
        <p:nvSpPr>
          <p:cNvPr id="109" name="TextBox 108"/>
          <p:cNvSpPr txBox="1"/>
          <p:nvPr/>
        </p:nvSpPr>
        <p:spPr>
          <a:xfrm>
            <a:off x="4410102" y="5359754"/>
            <a:ext cx="1410920" cy="246221"/>
          </a:xfrm>
          <a:prstGeom prst="rect">
            <a:avLst/>
          </a:prstGeom>
          <a:noFill/>
        </p:spPr>
        <p:txBody>
          <a:bodyPr wrap="square" rtlCol="0">
            <a:spAutoFit/>
          </a:bodyPr>
          <a:lstStyle/>
          <a:p>
            <a:pPr algn="ctr"/>
            <a:r>
              <a:rPr lang="en-GB" sz="1000" dirty="0"/>
              <a:t>Satisfaction</a:t>
            </a:r>
          </a:p>
        </p:txBody>
      </p:sp>
      <p:sp>
        <p:nvSpPr>
          <p:cNvPr id="110" name="Rectangle 109"/>
          <p:cNvSpPr/>
          <p:nvPr/>
        </p:nvSpPr>
        <p:spPr bwMode="auto">
          <a:xfrm>
            <a:off x="6368911" y="4711681"/>
            <a:ext cx="1440160" cy="648072"/>
          </a:xfrm>
          <a:prstGeom prst="rect">
            <a:avLst/>
          </a:prstGeom>
          <a:solidFill>
            <a:schemeClr val="accent1">
              <a:lumMod val="75000"/>
            </a:schemeClr>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111" name="Rectangle 110"/>
          <p:cNvSpPr/>
          <p:nvPr/>
        </p:nvSpPr>
        <p:spPr bwMode="auto">
          <a:xfrm>
            <a:off x="6368911" y="5349734"/>
            <a:ext cx="1440160" cy="324036"/>
          </a:xfrm>
          <a:prstGeom prst="rect">
            <a:avLst/>
          </a:prstGeom>
          <a:solidFill>
            <a:schemeClr val="bg1"/>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112" name="Rectangle 111"/>
          <p:cNvSpPr/>
          <p:nvPr/>
        </p:nvSpPr>
        <p:spPr bwMode="auto">
          <a:xfrm>
            <a:off x="6614323" y="4718608"/>
            <a:ext cx="978725" cy="631126"/>
          </a:xfrm>
          <a:prstGeom prst="rect">
            <a:avLst/>
          </a:prstGeom>
          <a:solidFill>
            <a:schemeClr val="accent1">
              <a:lumMod val="75000"/>
            </a:schemeClr>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113" name="Rectangle 112"/>
          <p:cNvSpPr/>
          <p:nvPr/>
        </p:nvSpPr>
        <p:spPr bwMode="auto">
          <a:xfrm>
            <a:off x="7595252" y="4718608"/>
            <a:ext cx="213819" cy="631126"/>
          </a:xfrm>
          <a:prstGeom prst="rect">
            <a:avLst/>
          </a:prstGeom>
          <a:solidFill>
            <a:schemeClr val="bg1"/>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114" name="Rectangle 113"/>
          <p:cNvSpPr/>
          <p:nvPr/>
        </p:nvSpPr>
        <p:spPr bwMode="auto">
          <a:xfrm>
            <a:off x="7593047" y="4718609"/>
            <a:ext cx="216024" cy="181655"/>
          </a:xfrm>
          <a:prstGeom prst="rect">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115" name="Rectangle 114"/>
          <p:cNvSpPr/>
          <p:nvPr/>
        </p:nvSpPr>
        <p:spPr bwMode="auto">
          <a:xfrm>
            <a:off x="7595252" y="4900263"/>
            <a:ext cx="216024" cy="216024"/>
          </a:xfrm>
          <a:prstGeom prst="rect">
            <a:avLst/>
          </a:prstGeom>
          <a:solidFill>
            <a:srgbClr val="00B05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116" name="TextBox 115"/>
          <p:cNvSpPr txBox="1"/>
          <p:nvPr/>
        </p:nvSpPr>
        <p:spPr>
          <a:xfrm>
            <a:off x="6398150" y="4891957"/>
            <a:ext cx="216173" cy="307777"/>
          </a:xfrm>
          <a:prstGeom prst="rect">
            <a:avLst/>
          </a:prstGeom>
          <a:noFill/>
        </p:spPr>
        <p:txBody>
          <a:bodyPr wrap="square" rtlCol="0">
            <a:spAutoFit/>
          </a:bodyPr>
          <a:lstStyle/>
          <a:p>
            <a:pPr algn="ctr"/>
            <a:r>
              <a:rPr lang="en-GB" sz="1400" dirty="0">
                <a:solidFill>
                  <a:schemeClr val="bg1"/>
                </a:solidFill>
              </a:rPr>
              <a:t>D</a:t>
            </a:r>
          </a:p>
        </p:txBody>
      </p:sp>
      <p:sp>
        <p:nvSpPr>
          <p:cNvPr id="117" name="TextBox 116"/>
          <p:cNvSpPr txBox="1"/>
          <p:nvPr/>
        </p:nvSpPr>
        <p:spPr>
          <a:xfrm>
            <a:off x="6614322" y="4880282"/>
            <a:ext cx="980930" cy="400110"/>
          </a:xfrm>
          <a:prstGeom prst="rect">
            <a:avLst/>
          </a:prstGeom>
          <a:noFill/>
        </p:spPr>
        <p:txBody>
          <a:bodyPr wrap="square" rtlCol="0">
            <a:spAutoFit/>
          </a:bodyPr>
          <a:lstStyle/>
          <a:p>
            <a:pPr algn="ctr"/>
            <a:r>
              <a:rPr lang="en-GB" sz="1000" dirty="0">
                <a:solidFill>
                  <a:schemeClr val="bg1"/>
                </a:solidFill>
              </a:rPr>
              <a:t>Watch The Simpsons</a:t>
            </a:r>
          </a:p>
        </p:txBody>
      </p:sp>
      <p:sp>
        <p:nvSpPr>
          <p:cNvPr id="118" name="TextBox 117"/>
          <p:cNvSpPr txBox="1"/>
          <p:nvPr/>
        </p:nvSpPr>
        <p:spPr>
          <a:xfrm>
            <a:off x="6398150" y="5359754"/>
            <a:ext cx="1410920" cy="246221"/>
          </a:xfrm>
          <a:prstGeom prst="rect">
            <a:avLst/>
          </a:prstGeom>
          <a:noFill/>
        </p:spPr>
        <p:txBody>
          <a:bodyPr wrap="square" rtlCol="0">
            <a:spAutoFit/>
          </a:bodyPr>
          <a:lstStyle/>
          <a:p>
            <a:pPr algn="ctr"/>
            <a:r>
              <a:rPr lang="en-GB" sz="1000" dirty="0"/>
              <a:t>Satisfaction</a:t>
            </a:r>
          </a:p>
        </p:txBody>
      </p:sp>
      <p:sp>
        <p:nvSpPr>
          <p:cNvPr id="119" name="Rectangle 118"/>
          <p:cNvSpPr/>
          <p:nvPr/>
        </p:nvSpPr>
        <p:spPr bwMode="auto">
          <a:xfrm>
            <a:off x="8559561" y="4721700"/>
            <a:ext cx="1440160" cy="648072"/>
          </a:xfrm>
          <a:prstGeom prst="rect">
            <a:avLst/>
          </a:prstGeom>
          <a:solidFill>
            <a:schemeClr val="accent1">
              <a:lumMod val="75000"/>
            </a:schemeClr>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120" name="Rectangle 119"/>
          <p:cNvSpPr/>
          <p:nvPr/>
        </p:nvSpPr>
        <p:spPr bwMode="auto">
          <a:xfrm>
            <a:off x="8559561" y="5359753"/>
            <a:ext cx="1440160" cy="324036"/>
          </a:xfrm>
          <a:prstGeom prst="rect">
            <a:avLst/>
          </a:prstGeom>
          <a:solidFill>
            <a:schemeClr val="bg1"/>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121" name="Rectangle 120"/>
          <p:cNvSpPr/>
          <p:nvPr/>
        </p:nvSpPr>
        <p:spPr bwMode="auto">
          <a:xfrm>
            <a:off x="8804973" y="4728627"/>
            <a:ext cx="978725" cy="631126"/>
          </a:xfrm>
          <a:prstGeom prst="rect">
            <a:avLst/>
          </a:prstGeom>
          <a:solidFill>
            <a:schemeClr val="accent1">
              <a:lumMod val="75000"/>
            </a:schemeClr>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122" name="Rectangle 121"/>
          <p:cNvSpPr/>
          <p:nvPr/>
        </p:nvSpPr>
        <p:spPr bwMode="auto">
          <a:xfrm>
            <a:off x="9785902" y="4728627"/>
            <a:ext cx="213819" cy="631126"/>
          </a:xfrm>
          <a:prstGeom prst="rect">
            <a:avLst/>
          </a:prstGeom>
          <a:solidFill>
            <a:schemeClr val="bg1"/>
          </a:solid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123" name="Rectangle 122"/>
          <p:cNvSpPr/>
          <p:nvPr/>
        </p:nvSpPr>
        <p:spPr bwMode="auto">
          <a:xfrm>
            <a:off x="9783697" y="4728628"/>
            <a:ext cx="216024" cy="181655"/>
          </a:xfrm>
          <a:prstGeom prst="rect">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124" name="Rectangle 123"/>
          <p:cNvSpPr/>
          <p:nvPr/>
        </p:nvSpPr>
        <p:spPr bwMode="auto">
          <a:xfrm>
            <a:off x="9785902" y="4910282"/>
            <a:ext cx="216024" cy="216024"/>
          </a:xfrm>
          <a:prstGeom prst="rect">
            <a:avLst/>
          </a:prstGeom>
          <a:solidFill>
            <a:srgbClr val="00B05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3600">
              <a:solidFill>
                <a:srgbClr val="A80B5F"/>
              </a:solidFill>
              <a:latin typeface="Arial" charset="0"/>
            </a:endParaRPr>
          </a:p>
        </p:txBody>
      </p:sp>
      <p:sp>
        <p:nvSpPr>
          <p:cNvPr id="125" name="TextBox 124"/>
          <p:cNvSpPr txBox="1"/>
          <p:nvPr/>
        </p:nvSpPr>
        <p:spPr>
          <a:xfrm>
            <a:off x="8588800" y="4901976"/>
            <a:ext cx="216173" cy="307777"/>
          </a:xfrm>
          <a:prstGeom prst="rect">
            <a:avLst/>
          </a:prstGeom>
          <a:noFill/>
        </p:spPr>
        <p:txBody>
          <a:bodyPr wrap="square" rtlCol="0">
            <a:spAutoFit/>
          </a:bodyPr>
          <a:lstStyle/>
          <a:p>
            <a:pPr algn="ctr"/>
            <a:r>
              <a:rPr lang="en-GB" sz="1400" dirty="0">
                <a:solidFill>
                  <a:schemeClr val="bg1"/>
                </a:solidFill>
              </a:rPr>
              <a:t>D</a:t>
            </a:r>
          </a:p>
        </p:txBody>
      </p:sp>
      <p:sp>
        <p:nvSpPr>
          <p:cNvPr id="126" name="TextBox 125"/>
          <p:cNvSpPr txBox="1"/>
          <p:nvPr/>
        </p:nvSpPr>
        <p:spPr>
          <a:xfrm>
            <a:off x="8804972" y="4890301"/>
            <a:ext cx="980930" cy="400110"/>
          </a:xfrm>
          <a:prstGeom prst="rect">
            <a:avLst/>
          </a:prstGeom>
          <a:noFill/>
        </p:spPr>
        <p:txBody>
          <a:bodyPr wrap="square" rtlCol="0">
            <a:spAutoFit/>
          </a:bodyPr>
          <a:lstStyle/>
          <a:p>
            <a:pPr algn="ctr"/>
            <a:r>
              <a:rPr lang="en-GB" sz="1000" dirty="0">
                <a:solidFill>
                  <a:schemeClr val="bg1"/>
                </a:solidFill>
              </a:rPr>
              <a:t>Watch The Simpsons</a:t>
            </a:r>
          </a:p>
        </p:txBody>
      </p:sp>
      <p:sp>
        <p:nvSpPr>
          <p:cNvPr id="127" name="TextBox 126"/>
          <p:cNvSpPr txBox="1"/>
          <p:nvPr/>
        </p:nvSpPr>
        <p:spPr>
          <a:xfrm>
            <a:off x="8588800" y="5369773"/>
            <a:ext cx="1410920" cy="246221"/>
          </a:xfrm>
          <a:prstGeom prst="rect">
            <a:avLst/>
          </a:prstGeom>
          <a:noFill/>
        </p:spPr>
        <p:txBody>
          <a:bodyPr wrap="square" rtlCol="0">
            <a:spAutoFit/>
          </a:bodyPr>
          <a:lstStyle/>
          <a:p>
            <a:pPr algn="ctr"/>
            <a:r>
              <a:rPr lang="en-GB" sz="1000" dirty="0"/>
              <a:t>Satisfaction</a:t>
            </a:r>
          </a:p>
        </p:txBody>
      </p:sp>
      <p:sp>
        <p:nvSpPr>
          <p:cNvPr id="128" name="TextBox 127"/>
          <p:cNvSpPr txBox="1"/>
          <p:nvPr/>
        </p:nvSpPr>
        <p:spPr>
          <a:xfrm>
            <a:off x="3513457" y="5861895"/>
            <a:ext cx="1152128" cy="246221"/>
          </a:xfrm>
          <a:prstGeom prst="rect">
            <a:avLst/>
          </a:prstGeom>
          <a:solidFill>
            <a:srgbClr val="FF0000"/>
          </a:solidFill>
          <a:ln>
            <a:solidFill>
              <a:srgbClr val="FF0000"/>
            </a:solidFill>
          </a:ln>
        </p:spPr>
        <p:txBody>
          <a:bodyPr wrap="square" rtlCol="0">
            <a:spAutoFit/>
          </a:bodyPr>
          <a:lstStyle/>
          <a:p>
            <a:pPr algn="ctr"/>
            <a:r>
              <a:rPr lang="en-GB" sz="1000" dirty="0">
                <a:solidFill>
                  <a:schemeClr val="bg1"/>
                </a:solidFill>
              </a:rPr>
              <a:t>Burden avoidance</a:t>
            </a:r>
          </a:p>
        </p:txBody>
      </p:sp>
      <p:sp>
        <p:nvSpPr>
          <p:cNvPr id="129" name="TextBox 128"/>
          <p:cNvSpPr txBox="1"/>
          <p:nvPr/>
        </p:nvSpPr>
        <p:spPr>
          <a:xfrm>
            <a:off x="3513532" y="6262005"/>
            <a:ext cx="1152128" cy="246221"/>
          </a:xfrm>
          <a:prstGeom prst="rect">
            <a:avLst/>
          </a:prstGeom>
          <a:solidFill>
            <a:schemeClr val="bg1"/>
          </a:solidFill>
          <a:ln>
            <a:solidFill>
              <a:srgbClr val="FF0000"/>
            </a:solidFill>
          </a:ln>
        </p:spPr>
        <p:txBody>
          <a:bodyPr wrap="square" rtlCol="0">
            <a:spAutoFit/>
          </a:bodyPr>
          <a:lstStyle/>
          <a:p>
            <a:pPr algn="ctr"/>
            <a:r>
              <a:rPr lang="en-GB" sz="1000" dirty="0"/>
              <a:t>Effectiveness</a:t>
            </a:r>
          </a:p>
        </p:txBody>
      </p:sp>
      <p:sp>
        <p:nvSpPr>
          <p:cNvPr id="130" name="TextBox 129"/>
          <p:cNvSpPr txBox="1"/>
          <p:nvPr/>
        </p:nvSpPr>
        <p:spPr>
          <a:xfrm>
            <a:off x="5627992" y="5861894"/>
            <a:ext cx="1152128" cy="400110"/>
          </a:xfrm>
          <a:prstGeom prst="rect">
            <a:avLst/>
          </a:prstGeom>
          <a:solidFill>
            <a:srgbClr val="00B050"/>
          </a:solidFill>
          <a:ln>
            <a:solidFill>
              <a:srgbClr val="00B050"/>
            </a:solidFill>
          </a:ln>
        </p:spPr>
        <p:txBody>
          <a:bodyPr wrap="square" rtlCol="0">
            <a:noAutofit/>
          </a:bodyPr>
          <a:lstStyle/>
          <a:p>
            <a:pPr algn="ctr"/>
            <a:r>
              <a:rPr lang="en-GB" sz="1000" dirty="0">
                <a:solidFill>
                  <a:schemeClr val="bg1"/>
                </a:solidFill>
              </a:rPr>
              <a:t>Sanity retention</a:t>
            </a:r>
          </a:p>
        </p:txBody>
      </p:sp>
      <p:sp>
        <p:nvSpPr>
          <p:cNvPr id="131" name="TextBox 130"/>
          <p:cNvSpPr txBox="1"/>
          <p:nvPr/>
        </p:nvSpPr>
        <p:spPr>
          <a:xfrm>
            <a:off x="5628067" y="6262005"/>
            <a:ext cx="1152128" cy="246221"/>
          </a:xfrm>
          <a:prstGeom prst="rect">
            <a:avLst/>
          </a:prstGeom>
          <a:solidFill>
            <a:schemeClr val="bg1"/>
          </a:solidFill>
          <a:ln>
            <a:solidFill>
              <a:srgbClr val="00B050"/>
            </a:solidFill>
          </a:ln>
        </p:spPr>
        <p:txBody>
          <a:bodyPr wrap="square" rtlCol="0">
            <a:spAutoFit/>
          </a:bodyPr>
          <a:lstStyle/>
          <a:p>
            <a:pPr algn="ctr"/>
            <a:r>
              <a:rPr lang="en-GB" sz="1000" dirty="0"/>
              <a:t>Effectiveness</a:t>
            </a:r>
          </a:p>
        </p:txBody>
      </p:sp>
      <p:sp>
        <p:nvSpPr>
          <p:cNvPr id="132" name="TextBox 131"/>
          <p:cNvSpPr txBox="1"/>
          <p:nvPr/>
        </p:nvSpPr>
        <p:spPr>
          <a:xfrm>
            <a:off x="7626780" y="5861894"/>
            <a:ext cx="1152128" cy="400110"/>
          </a:xfrm>
          <a:prstGeom prst="rect">
            <a:avLst/>
          </a:prstGeom>
          <a:solidFill>
            <a:srgbClr val="FFFF00"/>
          </a:solidFill>
          <a:ln>
            <a:solidFill>
              <a:srgbClr val="FFFF00"/>
            </a:solidFill>
          </a:ln>
        </p:spPr>
        <p:txBody>
          <a:bodyPr wrap="square" rtlCol="0">
            <a:noAutofit/>
          </a:bodyPr>
          <a:lstStyle/>
          <a:p>
            <a:pPr algn="ctr"/>
            <a:r>
              <a:rPr lang="en-GB" sz="1000" dirty="0"/>
              <a:t>Best use of time</a:t>
            </a:r>
          </a:p>
        </p:txBody>
      </p:sp>
      <p:sp>
        <p:nvSpPr>
          <p:cNvPr id="133" name="TextBox 132"/>
          <p:cNvSpPr txBox="1"/>
          <p:nvPr/>
        </p:nvSpPr>
        <p:spPr>
          <a:xfrm>
            <a:off x="7626855" y="6262005"/>
            <a:ext cx="1152128" cy="246221"/>
          </a:xfrm>
          <a:prstGeom prst="rect">
            <a:avLst/>
          </a:prstGeom>
          <a:solidFill>
            <a:schemeClr val="bg1"/>
          </a:solidFill>
          <a:ln>
            <a:solidFill>
              <a:srgbClr val="FFFF00"/>
            </a:solidFill>
          </a:ln>
        </p:spPr>
        <p:txBody>
          <a:bodyPr wrap="square" rtlCol="0">
            <a:spAutoFit/>
          </a:bodyPr>
          <a:lstStyle/>
          <a:p>
            <a:pPr algn="ctr"/>
            <a:r>
              <a:rPr lang="en-GB" sz="1000" dirty="0"/>
              <a:t>Effectiveness</a:t>
            </a:r>
          </a:p>
        </p:txBody>
      </p:sp>
      <p:cxnSp>
        <p:nvCxnSpPr>
          <p:cNvPr id="135" name="Elbow Connector 134"/>
          <p:cNvCxnSpPr>
            <a:stCxn id="3" idx="2"/>
            <a:endCxn id="5" idx="0"/>
          </p:cNvCxnSpPr>
          <p:nvPr/>
        </p:nvCxnSpPr>
        <p:spPr bwMode="auto">
          <a:xfrm rot="5400000">
            <a:off x="5443016" y="1282187"/>
            <a:ext cx="263505" cy="1008112"/>
          </a:xfrm>
          <a:prstGeom prst="bentConnector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Elbow Connector 136"/>
          <p:cNvCxnSpPr>
            <a:stCxn id="3" idx="2"/>
            <a:endCxn id="6" idx="0"/>
          </p:cNvCxnSpPr>
          <p:nvPr/>
        </p:nvCxnSpPr>
        <p:spPr bwMode="auto">
          <a:xfrm rot="16200000" flipH="1">
            <a:off x="6440868" y="1292446"/>
            <a:ext cx="284022" cy="1008112"/>
          </a:xfrm>
          <a:prstGeom prst="bentConnector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Elbow Connector 140"/>
          <p:cNvCxnSpPr>
            <a:stCxn id="3" idx="2"/>
            <a:endCxn id="4" idx="0"/>
          </p:cNvCxnSpPr>
          <p:nvPr/>
        </p:nvCxnSpPr>
        <p:spPr bwMode="auto">
          <a:xfrm rot="5400000">
            <a:off x="4338073" y="197760"/>
            <a:ext cx="284021" cy="3197482"/>
          </a:xfrm>
          <a:prstGeom prst="bentConnector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Elbow Connector 142"/>
          <p:cNvCxnSpPr>
            <a:stCxn id="3" idx="2"/>
            <a:endCxn id="7" idx="0"/>
          </p:cNvCxnSpPr>
          <p:nvPr/>
        </p:nvCxnSpPr>
        <p:spPr bwMode="auto">
          <a:xfrm rot="16200000" flipH="1">
            <a:off x="7520988" y="212326"/>
            <a:ext cx="284022" cy="3168352"/>
          </a:xfrm>
          <a:prstGeom prst="bentConnector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Elbow Connector 144"/>
          <p:cNvCxnSpPr>
            <a:stCxn id="4" idx="1"/>
            <a:endCxn id="31" idx="1"/>
          </p:cNvCxnSpPr>
          <p:nvPr/>
        </p:nvCxnSpPr>
        <p:spPr bwMode="auto">
          <a:xfrm rot="10800000" flipV="1">
            <a:off x="2137544" y="2077012"/>
            <a:ext cx="23719" cy="593312"/>
          </a:xfrm>
          <a:prstGeom prst="bentConnector3">
            <a:avLst>
              <a:gd name="adj1" fmla="val 1063784"/>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Elbow Connector 146"/>
          <p:cNvCxnSpPr>
            <a:stCxn id="37" idx="1"/>
            <a:endCxn id="58" idx="1"/>
          </p:cNvCxnSpPr>
          <p:nvPr/>
        </p:nvCxnSpPr>
        <p:spPr bwMode="auto">
          <a:xfrm rot="10800000" flipV="1">
            <a:off x="2137469" y="2680452"/>
            <a:ext cx="29313" cy="1176292"/>
          </a:xfrm>
          <a:prstGeom prst="bentConnector3">
            <a:avLst>
              <a:gd name="adj1" fmla="val 879859"/>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Elbow Connector 148"/>
          <p:cNvCxnSpPr>
            <a:stCxn id="58" idx="1"/>
            <a:endCxn id="92" idx="1"/>
          </p:cNvCxnSpPr>
          <p:nvPr/>
        </p:nvCxnSpPr>
        <p:spPr bwMode="auto">
          <a:xfrm rot="10800000" flipV="1">
            <a:off x="2121416" y="3856744"/>
            <a:ext cx="16053" cy="1178973"/>
          </a:xfrm>
          <a:prstGeom prst="bentConnector3">
            <a:avLst>
              <a:gd name="adj1" fmla="val 152403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Elbow Connector 150"/>
          <p:cNvCxnSpPr>
            <a:stCxn id="5" idx="1"/>
            <a:endCxn id="19" idx="1"/>
          </p:cNvCxnSpPr>
          <p:nvPr/>
        </p:nvCxnSpPr>
        <p:spPr bwMode="auto">
          <a:xfrm rot="10800000" flipH="1" flipV="1">
            <a:off x="4350631" y="2056496"/>
            <a:ext cx="59545" cy="617029"/>
          </a:xfrm>
          <a:prstGeom prst="bentConnector3">
            <a:avLst>
              <a:gd name="adj1" fmla="val -33807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Elbow Connector 152"/>
          <p:cNvCxnSpPr>
            <a:stCxn id="12" idx="1"/>
            <a:endCxn id="68" idx="1"/>
          </p:cNvCxnSpPr>
          <p:nvPr/>
        </p:nvCxnSpPr>
        <p:spPr bwMode="auto">
          <a:xfrm rot="10800000" flipH="1" flipV="1">
            <a:off x="4380938" y="2663397"/>
            <a:ext cx="30054" cy="1179924"/>
          </a:xfrm>
          <a:prstGeom prst="bentConnector3">
            <a:avLst>
              <a:gd name="adj1" fmla="val -76063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Elbow Connector 154"/>
          <p:cNvCxnSpPr>
            <a:endCxn id="101" idx="1"/>
          </p:cNvCxnSpPr>
          <p:nvPr/>
        </p:nvCxnSpPr>
        <p:spPr bwMode="auto">
          <a:xfrm rot="16200000" flipH="1">
            <a:off x="3675190" y="4330043"/>
            <a:ext cx="1182269" cy="229079"/>
          </a:xfrm>
          <a:prstGeom prst="bentConnector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Elbow Connector 159"/>
          <p:cNvCxnSpPr>
            <a:stCxn id="6" idx="1"/>
            <a:endCxn id="40" idx="1"/>
          </p:cNvCxnSpPr>
          <p:nvPr/>
        </p:nvCxnSpPr>
        <p:spPr bwMode="auto">
          <a:xfrm rot="10800000" flipV="1">
            <a:off x="6366708" y="2077013"/>
            <a:ext cx="149" cy="593311"/>
          </a:xfrm>
          <a:prstGeom prst="bentConnector3">
            <a:avLst>
              <a:gd name="adj1" fmla="val 153522819"/>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Elbow Connector 161"/>
          <p:cNvCxnSpPr>
            <a:stCxn id="40" idx="1"/>
            <a:endCxn id="76" idx="1"/>
          </p:cNvCxnSpPr>
          <p:nvPr/>
        </p:nvCxnSpPr>
        <p:spPr bwMode="auto">
          <a:xfrm rot="10800000" flipV="1">
            <a:off x="6359102" y="2670324"/>
            <a:ext cx="7604" cy="1148081"/>
          </a:xfrm>
          <a:prstGeom prst="bentConnector3">
            <a:avLst>
              <a:gd name="adj1" fmla="val 310631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Elbow Connector 163"/>
          <p:cNvCxnSpPr>
            <a:stCxn id="76" idx="1"/>
            <a:endCxn id="110" idx="1"/>
          </p:cNvCxnSpPr>
          <p:nvPr/>
        </p:nvCxnSpPr>
        <p:spPr bwMode="auto">
          <a:xfrm rot="10800000" flipH="1" flipV="1">
            <a:off x="6359102" y="3818405"/>
            <a:ext cx="9809" cy="1217312"/>
          </a:xfrm>
          <a:prstGeom prst="bentConnector3">
            <a:avLst>
              <a:gd name="adj1" fmla="val -233051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Elbow Connector 165"/>
          <p:cNvCxnSpPr>
            <a:stCxn id="7" idx="1"/>
            <a:endCxn id="49" idx="1"/>
          </p:cNvCxnSpPr>
          <p:nvPr/>
        </p:nvCxnSpPr>
        <p:spPr bwMode="auto">
          <a:xfrm rot="10800000" flipV="1">
            <a:off x="8527095" y="2077013"/>
            <a:ext cx="12700" cy="596403"/>
          </a:xfrm>
          <a:prstGeom prst="bentConnector3">
            <a:avLst>
              <a:gd name="adj1" fmla="val 18000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Elbow Connector 167"/>
          <p:cNvCxnSpPr>
            <a:stCxn id="49" idx="1"/>
            <a:endCxn id="84" idx="1"/>
          </p:cNvCxnSpPr>
          <p:nvPr/>
        </p:nvCxnSpPr>
        <p:spPr bwMode="auto">
          <a:xfrm rot="10800000" flipH="1" flipV="1">
            <a:off x="8527095" y="2673416"/>
            <a:ext cx="30261" cy="1190613"/>
          </a:xfrm>
          <a:prstGeom prst="bentConnector3">
            <a:avLst>
              <a:gd name="adj1" fmla="val -75542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Elbow Connector 169"/>
          <p:cNvCxnSpPr>
            <a:stCxn id="84" idx="1"/>
            <a:endCxn id="119" idx="1"/>
          </p:cNvCxnSpPr>
          <p:nvPr/>
        </p:nvCxnSpPr>
        <p:spPr bwMode="auto">
          <a:xfrm rot="10800000" flipH="1" flipV="1">
            <a:off x="8557356" y="3864029"/>
            <a:ext cx="2205" cy="1181707"/>
          </a:xfrm>
          <a:prstGeom prst="bentConnector3">
            <a:avLst>
              <a:gd name="adj1" fmla="val -1036734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2114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2018271" y="21000"/>
            <a:ext cx="9144000" cy="1083047"/>
          </a:xfrm>
        </p:spPr>
        <p:txBody>
          <a:bodyPr rtlCol="0">
            <a:normAutofit/>
          </a:bodyPr>
          <a:lstStyle/>
          <a:p>
            <a:pPr>
              <a:defRPr/>
            </a:pPr>
            <a:r>
              <a:rPr lang="en-GB" sz="3200" dirty="0"/>
              <a:t>Start with the End in Mind</a:t>
            </a:r>
          </a:p>
        </p:txBody>
      </p:sp>
      <p:sp>
        <p:nvSpPr>
          <p:cNvPr id="100355" name="Rectangle 3"/>
          <p:cNvSpPr>
            <a:spLocks noGrp="1" noChangeArrowheads="1"/>
          </p:cNvSpPr>
          <p:nvPr>
            <p:ph idx="1"/>
          </p:nvPr>
        </p:nvSpPr>
        <p:spPr>
          <a:xfrm>
            <a:off x="1762125" y="1592264"/>
            <a:ext cx="3341688" cy="917575"/>
          </a:xfrm>
        </p:spPr>
        <p:txBody>
          <a:bodyPr>
            <a:normAutofit/>
          </a:bodyPr>
          <a:lstStyle/>
          <a:p>
            <a:pPr marL="0">
              <a:buNone/>
            </a:pPr>
            <a:r>
              <a:rPr lang="en-GB" sz="2800" dirty="0"/>
              <a:t>Why did Wellington fight at Waterloo?</a:t>
            </a:r>
          </a:p>
        </p:txBody>
      </p:sp>
      <p:sp>
        <p:nvSpPr>
          <p:cNvPr id="100357" name="Text Box 5"/>
          <p:cNvSpPr txBox="1">
            <a:spLocks noChangeArrowheads="1"/>
          </p:cNvSpPr>
          <p:nvPr/>
        </p:nvSpPr>
        <p:spPr bwMode="auto">
          <a:xfrm>
            <a:off x="1524000" y="5436874"/>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hlink"/>
                </a:solidFill>
                <a:latin typeface="Arial" charset="0"/>
                <a:ea typeface="ヒラギノ角ゴ Pro W3" pitchFamily="-48" charset="-128"/>
              </a:defRPr>
            </a:lvl1pPr>
            <a:lvl2pPr marL="742950" indent="-285750" eaLnBrk="0" hangingPunct="0">
              <a:defRPr sz="2800">
                <a:solidFill>
                  <a:schemeClr val="hlink"/>
                </a:solidFill>
                <a:latin typeface="Arial" charset="0"/>
                <a:ea typeface="ヒラギノ角ゴ Pro W3" pitchFamily="-48" charset="-128"/>
              </a:defRPr>
            </a:lvl2pPr>
            <a:lvl3pPr marL="1143000" indent="-228600" eaLnBrk="0" hangingPunct="0">
              <a:defRPr sz="2800">
                <a:solidFill>
                  <a:schemeClr val="hlink"/>
                </a:solidFill>
                <a:latin typeface="Arial" charset="0"/>
                <a:ea typeface="ヒラギノ角ゴ Pro W3" pitchFamily="-48" charset="-128"/>
              </a:defRPr>
            </a:lvl3pPr>
            <a:lvl4pPr marL="1600200" indent="-228600" eaLnBrk="0" hangingPunct="0">
              <a:defRPr sz="2800">
                <a:solidFill>
                  <a:schemeClr val="hlink"/>
                </a:solidFill>
                <a:latin typeface="Arial" charset="0"/>
                <a:ea typeface="ヒラギノ角ゴ Pro W3" pitchFamily="-48" charset="-128"/>
              </a:defRPr>
            </a:lvl4pPr>
            <a:lvl5pPr marL="2057400" indent="-228600" eaLnBrk="0" hangingPunct="0">
              <a:defRPr sz="2800">
                <a:solidFill>
                  <a:schemeClr val="hlink"/>
                </a:solidFill>
                <a:latin typeface="Arial" charset="0"/>
                <a:ea typeface="ヒラギノ角ゴ Pro W3" pitchFamily="-48" charset="-128"/>
              </a:defRPr>
            </a:lvl5pPr>
            <a:lvl6pPr marL="25146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6pPr>
            <a:lvl7pPr marL="29718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7pPr>
            <a:lvl8pPr marL="34290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8pPr>
            <a:lvl9pPr marL="38862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9pPr>
          </a:lstStyle>
          <a:p>
            <a:pPr algn="ctr" eaLnBrk="1" hangingPunct="1">
              <a:spcBef>
                <a:spcPct val="50000"/>
              </a:spcBef>
            </a:pPr>
            <a:r>
              <a:rPr lang="en-GB" sz="2400" b="1" dirty="0">
                <a:solidFill>
                  <a:srgbClr val="00204E"/>
                </a:solidFill>
              </a:rPr>
              <a:t>It’s not only what you do, it’s also why you choose to do it</a:t>
            </a:r>
          </a:p>
        </p:txBody>
      </p:sp>
      <p:sp>
        <p:nvSpPr>
          <p:cNvPr id="100358" name="Text Box 6"/>
          <p:cNvSpPr txBox="1">
            <a:spLocks noChangeArrowheads="1"/>
          </p:cNvSpPr>
          <p:nvPr/>
        </p:nvSpPr>
        <p:spPr bwMode="auto">
          <a:xfrm>
            <a:off x="1771650" y="3515977"/>
            <a:ext cx="353218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hlink"/>
                </a:solidFill>
                <a:latin typeface="Arial" charset="0"/>
                <a:ea typeface="ヒラギノ角ゴ Pro W3" pitchFamily="-48" charset="-128"/>
              </a:defRPr>
            </a:lvl1pPr>
            <a:lvl2pPr marL="742950" indent="-285750" eaLnBrk="0" hangingPunct="0">
              <a:defRPr sz="2800">
                <a:solidFill>
                  <a:schemeClr val="hlink"/>
                </a:solidFill>
                <a:latin typeface="Arial" charset="0"/>
                <a:ea typeface="ヒラギノ角ゴ Pro W3" pitchFamily="-48" charset="-128"/>
              </a:defRPr>
            </a:lvl2pPr>
            <a:lvl3pPr marL="1143000" indent="-228600" eaLnBrk="0" hangingPunct="0">
              <a:defRPr sz="2800">
                <a:solidFill>
                  <a:schemeClr val="hlink"/>
                </a:solidFill>
                <a:latin typeface="Arial" charset="0"/>
                <a:ea typeface="ヒラギノ角ゴ Pro W3" pitchFamily="-48" charset="-128"/>
              </a:defRPr>
            </a:lvl3pPr>
            <a:lvl4pPr marL="1600200" indent="-228600" eaLnBrk="0" hangingPunct="0">
              <a:defRPr sz="2800">
                <a:solidFill>
                  <a:schemeClr val="hlink"/>
                </a:solidFill>
                <a:latin typeface="Arial" charset="0"/>
                <a:ea typeface="ヒラギノ角ゴ Pro W3" pitchFamily="-48" charset="-128"/>
              </a:defRPr>
            </a:lvl4pPr>
            <a:lvl5pPr marL="2057400" indent="-228600" eaLnBrk="0" hangingPunct="0">
              <a:defRPr sz="2800">
                <a:solidFill>
                  <a:schemeClr val="hlink"/>
                </a:solidFill>
                <a:latin typeface="Arial" charset="0"/>
                <a:ea typeface="ヒラギノ角ゴ Pro W3" pitchFamily="-48" charset="-128"/>
              </a:defRPr>
            </a:lvl5pPr>
            <a:lvl6pPr marL="25146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6pPr>
            <a:lvl7pPr marL="29718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7pPr>
            <a:lvl8pPr marL="34290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8pPr>
            <a:lvl9pPr marL="38862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9pPr>
          </a:lstStyle>
          <a:p>
            <a:pPr algn="l" eaLnBrk="1" hangingPunct="1">
              <a:buClr>
                <a:srgbClr val="FF9933"/>
              </a:buClr>
              <a:buFont typeface="Wingdings" pitchFamily="2" charset="2"/>
              <a:buNone/>
            </a:pPr>
            <a:r>
              <a:rPr lang="en-GB" sz="2000" dirty="0">
                <a:solidFill>
                  <a:srgbClr val="00204E"/>
                </a:solidFill>
              </a:rPr>
              <a:t>B) Use up the old gunpowder before its sell-by date</a:t>
            </a:r>
          </a:p>
        </p:txBody>
      </p:sp>
      <p:sp>
        <p:nvSpPr>
          <p:cNvPr id="100359" name="Text Box 7"/>
          <p:cNvSpPr txBox="1">
            <a:spLocks noChangeArrowheads="1"/>
          </p:cNvSpPr>
          <p:nvPr/>
        </p:nvSpPr>
        <p:spPr bwMode="auto">
          <a:xfrm>
            <a:off x="1771651" y="2500314"/>
            <a:ext cx="393265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hlink"/>
                </a:solidFill>
                <a:latin typeface="Arial" charset="0"/>
                <a:ea typeface="ヒラギノ角ゴ Pro W3" pitchFamily="-48" charset="-128"/>
              </a:defRPr>
            </a:lvl1pPr>
            <a:lvl2pPr marL="742950" indent="-285750" eaLnBrk="0" hangingPunct="0">
              <a:defRPr sz="2800">
                <a:solidFill>
                  <a:schemeClr val="hlink"/>
                </a:solidFill>
                <a:latin typeface="Arial" charset="0"/>
                <a:ea typeface="ヒラギノ角ゴ Pro W3" pitchFamily="-48" charset="-128"/>
              </a:defRPr>
            </a:lvl2pPr>
            <a:lvl3pPr marL="1143000" indent="-228600" eaLnBrk="0" hangingPunct="0">
              <a:defRPr sz="2800">
                <a:solidFill>
                  <a:schemeClr val="hlink"/>
                </a:solidFill>
                <a:latin typeface="Arial" charset="0"/>
                <a:ea typeface="ヒラギノ角ゴ Pro W3" pitchFamily="-48" charset="-128"/>
              </a:defRPr>
            </a:lvl3pPr>
            <a:lvl4pPr marL="1600200" indent="-228600" eaLnBrk="0" hangingPunct="0">
              <a:defRPr sz="2800">
                <a:solidFill>
                  <a:schemeClr val="hlink"/>
                </a:solidFill>
                <a:latin typeface="Arial" charset="0"/>
                <a:ea typeface="ヒラギノ角ゴ Pro W3" pitchFamily="-48" charset="-128"/>
              </a:defRPr>
            </a:lvl4pPr>
            <a:lvl5pPr marL="2057400" indent="-228600" eaLnBrk="0" hangingPunct="0">
              <a:defRPr sz="2800">
                <a:solidFill>
                  <a:schemeClr val="hlink"/>
                </a:solidFill>
                <a:latin typeface="Arial" charset="0"/>
                <a:ea typeface="ヒラギノ角ゴ Pro W3" pitchFamily="-48" charset="-128"/>
              </a:defRPr>
            </a:lvl5pPr>
            <a:lvl6pPr marL="25146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6pPr>
            <a:lvl7pPr marL="29718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7pPr>
            <a:lvl8pPr marL="34290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8pPr>
            <a:lvl9pPr marL="38862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9pPr>
          </a:lstStyle>
          <a:p>
            <a:pPr algn="l" eaLnBrk="1" hangingPunct="1">
              <a:buClr>
                <a:srgbClr val="FF9933"/>
              </a:buClr>
              <a:buFont typeface="Wingdings" pitchFamily="2" charset="2"/>
              <a:buNone/>
            </a:pPr>
            <a:r>
              <a:rPr lang="en-GB" sz="2000" dirty="0">
                <a:solidFill>
                  <a:srgbClr val="00204E"/>
                </a:solidFill>
              </a:rPr>
              <a:t>A) Defeat Napoleon convincingly and remove France as a threat to European peace</a:t>
            </a:r>
          </a:p>
        </p:txBody>
      </p:sp>
      <p:sp>
        <p:nvSpPr>
          <p:cNvPr id="100360" name="Text Box 8"/>
          <p:cNvSpPr txBox="1">
            <a:spLocks noChangeArrowheads="1"/>
          </p:cNvSpPr>
          <p:nvPr/>
        </p:nvSpPr>
        <p:spPr bwMode="auto">
          <a:xfrm>
            <a:off x="1758950" y="4347118"/>
            <a:ext cx="35448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hlink"/>
                </a:solidFill>
                <a:latin typeface="Arial" charset="0"/>
                <a:ea typeface="ヒラギノ角ゴ Pro W3" pitchFamily="-48" charset="-128"/>
              </a:defRPr>
            </a:lvl1pPr>
            <a:lvl2pPr marL="742950" indent="-285750" eaLnBrk="0" hangingPunct="0">
              <a:defRPr sz="2800">
                <a:solidFill>
                  <a:schemeClr val="hlink"/>
                </a:solidFill>
                <a:latin typeface="Arial" charset="0"/>
                <a:ea typeface="ヒラギノ角ゴ Pro W3" pitchFamily="-48" charset="-128"/>
              </a:defRPr>
            </a:lvl2pPr>
            <a:lvl3pPr marL="1143000" indent="-228600" eaLnBrk="0" hangingPunct="0">
              <a:defRPr sz="2800">
                <a:solidFill>
                  <a:schemeClr val="hlink"/>
                </a:solidFill>
                <a:latin typeface="Arial" charset="0"/>
                <a:ea typeface="ヒラギノ角ゴ Pro W3" pitchFamily="-48" charset="-128"/>
              </a:defRPr>
            </a:lvl3pPr>
            <a:lvl4pPr marL="1600200" indent="-228600" eaLnBrk="0" hangingPunct="0">
              <a:defRPr sz="2800">
                <a:solidFill>
                  <a:schemeClr val="hlink"/>
                </a:solidFill>
                <a:latin typeface="Arial" charset="0"/>
                <a:ea typeface="ヒラギノ角ゴ Pro W3" pitchFamily="-48" charset="-128"/>
              </a:defRPr>
            </a:lvl4pPr>
            <a:lvl5pPr marL="2057400" indent="-228600" eaLnBrk="0" hangingPunct="0">
              <a:defRPr sz="2800">
                <a:solidFill>
                  <a:schemeClr val="hlink"/>
                </a:solidFill>
                <a:latin typeface="Arial" charset="0"/>
                <a:ea typeface="ヒラギノ角ゴ Pro W3" pitchFamily="-48" charset="-128"/>
              </a:defRPr>
            </a:lvl5pPr>
            <a:lvl6pPr marL="25146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6pPr>
            <a:lvl7pPr marL="29718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7pPr>
            <a:lvl8pPr marL="34290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8pPr>
            <a:lvl9pPr marL="38862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9pPr>
          </a:lstStyle>
          <a:p>
            <a:pPr algn="l" eaLnBrk="1" hangingPunct="1">
              <a:buClr>
                <a:srgbClr val="FF9933"/>
              </a:buClr>
              <a:buFont typeface="Wingdings" pitchFamily="2" charset="2"/>
              <a:buNone/>
            </a:pPr>
            <a:r>
              <a:rPr lang="en-GB" sz="2000" dirty="0">
                <a:solidFill>
                  <a:srgbClr val="00204E"/>
                </a:solidFill>
              </a:rPr>
              <a:t>C) A failed insurance scam to get a new horse</a:t>
            </a:r>
          </a:p>
        </p:txBody>
      </p:sp>
      <p:sp>
        <p:nvSpPr>
          <p:cNvPr id="100361" name="Text Box 9"/>
          <p:cNvSpPr txBox="1">
            <a:spLocks noChangeArrowheads="1"/>
          </p:cNvSpPr>
          <p:nvPr/>
        </p:nvSpPr>
        <p:spPr bwMode="auto">
          <a:xfrm>
            <a:off x="2470057" y="6144897"/>
            <a:ext cx="72723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hlink"/>
                </a:solidFill>
                <a:latin typeface="Arial" charset="0"/>
                <a:ea typeface="ヒラギノ角ゴ Pro W3" pitchFamily="-48" charset="-128"/>
              </a:defRPr>
            </a:lvl1pPr>
            <a:lvl2pPr marL="742950" indent="-285750" eaLnBrk="0" hangingPunct="0">
              <a:defRPr sz="2800">
                <a:solidFill>
                  <a:schemeClr val="hlink"/>
                </a:solidFill>
                <a:latin typeface="Arial" charset="0"/>
                <a:ea typeface="ヒラギノ角ゴ Pro W3" pitchFamily="-48" charset="-128"/>
              </a:defRPr>
            </a:lvl2pPr>
            <a:lvl3pPr marL="1143000" indent="-228600" eaLnBrk="0" hangingPunct="0">
              <a:defRPr sz="2800">
                <a:solidFill>
                  <a:schemeClr val="hlink"/>
                </a:solidFill>
                <a:latin typeface="Arial" charset="0"/>
                <a:ea typeface="ヒラギノ角ゴ Pro W3" pitchFamily="-48" charset="-128"/>
              </a:defRPr>
            </a:lvl3pPr>
            <a:lvl4pPr marL="1600200" indent="-228600" eaLnBrk="0" hangingPunct="0">
              <a:defRPr sz="2800">
                <a:solidFill>
                  <a:schemeClr val="hlink"/>
                </a:solidFill>
                <a:latin typeface="Arial" charset="0"/>
                <a:ea typeface="ヒラギノ角ゴ Pro W3" pitchFamily="-48" charset="-128"/>
              </a:defRPr>
            </a:lvl4pPr>
            <a:lvl5pPr marL="2057400" indent="-228600" eaLnBrk="0" hangingPunct="0">
              <a:defRPr sz="2800">
                <a:solidFill>
                  <a:schemeClr val="hlink"/>
                </a:solidFill>
                <a:latin typeface="Arial" charset="0"/>
                <a:ea typeface="ヒラギノ角ゴ Pro W3" pitchFamily="-48" charset="-128"/>
              </a:defRPr>
            </a:lvl5pPr>
            <a:lvl6pPr marL="25146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6pPr>
            <a:lvl7pPr marL="29718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7pPr>
            <a:lvl8pPr marL="34290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8pPr>
            <a:lvl9pPr marL="38862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9pPr>
          </a:lstStyle>
          <a:p>
            <a:pPr eaLnBrk="1" hangingPunct="1">
              <a:spcBef>
                <a:spcPct val="50000"/>
              </a:spcBef>
            </a:pPr>
            <a:r>
              <a:rPr lang="en-GB" sz="2000" dirty="0">
                <a:solidFill>
                  <a:srgbClr val="00204E"/>
                </a:solidFill>
              </a:rPr>
              <a:t>Answer: A (if you didn’t pick A you are not taking this seriously)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949" y="1522972"/>
            <a:ext cx="2732465" cy="3894093"/>
          </a:xfrm>
          <a:prstGeom prst="rect">
            <a:avLst/>
          </a:prstGeom>
        </p:spPr>
      </p:pic>
    </p:spTree>
    <p:extLst>
      <p:ext uri="{BB962C8B-B14F-4D97-AF65-F5344CB8AC3E}">
        <p14:creationId xmlns:p14="http://schemas.microsoft.com/office/powerpoint/2010/main" val="209183197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3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3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3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03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7" grpId="0"/>
      <p:bldP spid="100358" grpId="0"/>
      <p:bldP spid="100359" grpId="0"/>
      <p:bldP spid="100360" grpId="0"/>
      <p:bldP spid="10036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Outcome Relationship Model</a:t>
            </a:r>
          </a:p>
        </p:txBody>
      </p:sp>
      <p:sp>
        <p:nvSpPr>
          <p:cNvPr id="3" name="Content Placeholder 2"/>
          <p:cNvSpPr>
            <a:spLocks noGrp="1"/>
          </p:cNvSpPr>
          <p:nvPr>
            <p:ph idx="1"/>
          </p:nvPr>
        </p:nvSpPr>
        <p:spPr>
          <a:xfrm>
            <a:off x="505690" y="1302326"/>
            <a:ext cx="6688929" cy="2306927"/>
          </a:xfrm>
        </p:spPr>
        <p:txBody>
          <a:bodyPr/>
          <a:lstStyle/>
          <a:p>
            <a:pPr marL="0" indent="0">
              <a:buNone/>
            </a:pPr>
            <a:r>
              <a:rPr lang="en-GB" dirty="0"/>
              <a:t>Ned Newton, Atkins – presented to APM Benefits Summit June 2016</a:t>
            </a:r>
          </a:p>
          <a:p>
            <a:pPr marL="0" indent="0">
              <a:buNone/>
            </a:pPr>
            <a:r>
              <a:rPr lang="en-GB" dirty="0">
                <a:hlinkClick r:id="rId3"/>
              </a:rPr>
              <a:t>http://www.slideshare.net/assocpm/outcome-relationship-models-presentation-ned-newton-london-23-june-2016</a:t>
            </a:r>
            <a:r>
              <a:rPr lang="en-GB" dirty="0"/>
              <a:t> </a:t>
            </a:r>
          </a:p>
          <a:p>
            <a:pPr marL="0" indent="0">
              <a:buNone/>
            </a:pPr>
            <a:endParaRPr lang="en-GB" dirty="0"/>
          </a:p>
          <a:p>
            <a:pPr marL="0" indent="0">
              <a:buNone/>
            </a:pPr>
            <a:endParaRPr lang="en-GB" dirty="0"/>
          </a:p>
        </p:txBody>
      </p:sp>
      <p:pic>
        <p:nvPicPr>
          <p:cNvPr id="4" name="Picture 3"/>
          <p:cNvPicPr>
            <a:picLocks noChangeAspect="1"/>
          </p:cNvPicPr>
          <p:nvPr/>
        </p:nvPicPr>
        <p:blipFill>
          <a:blip r:embed="rId4"/>
          <a:stretch>
            <a:fillRect/>
          </a:stretch>
        </p:blipFill>
        <p:spPr>
          <a:xfrm>
            <a:off x="9006539" y="319770"/>
            <a:ext cx="2676376" cy="6218459"/>
          </a:xfrm>
          <a:prstGeom prst="rect">
            <a:avLst/>
          </a:prstGeom>
        </p:spPr>
      </p:pic>
      <p:sp>
        <p:nvSpPr>
          <p:cNvPr id="5" name="TextBox 4"/>
          <p:cNvSpPr txBox="1"/>
          <p:nvPr/>
        </p:nvSpPr>
        <p:spPr>
          <a:xfrm>
            <a:off x="6953460" y="4863402"/>
            <a:ext cx="2783394" cy="954107"/>
          </a:xfrm>
          <a:prstGeom prst="rect">
            <a:avLst/>
          </a:prstGeom>
          <a:noFill/>
        </p:spPr>
        <p:txBody>
          <a:bodyPr wrap="square" rtlCol="0">
            <a:spAutoFit/>
          </a:bodyPr>
          <a:lstStyle/>
          <a:p>
            <a:r>
              <a:rPr lang="en-GB" sz="2800" dirty="0"/>
              <a:t>A way to make this manageable?</a:t>
            </a:r>
          </a:p>
        </p:txBody>
      </p:sp>
    </p:spTree>
    <p:extLst>
      <p:ext uri="{BB962C8B-B14F-4D97-AF65-F5344CB8AC3E}">
        <p14:creationId xmlns:p14="http://schemas.microsoft.com/office/powerpoint/2010/main" val="2846077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Outcome Relationship Model</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581" y="944328"/>
            <a:ext cx="9649062" cy="5734190"/>
          </a:xfrm>
          <a:prstGeom prst="rect">
            <a:avLst/>
          </a:prstGeom>
        </p:spPr>
      </p:pic>
    </p:spTree>
    <p:extLst>
      <p:ext uri="{BB962C8B-B14F-4D97-AF65-F5344CB8AC3E}">
        <p14:creationId xmlns:p14="http://schemas.microsoft.com/office/powerpoint/2010/main" val="2927387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3642" y="119050"/>
            <a:ext cx="9978291" cy="6642772"/>
          </a:xfrm>
          <a:prstGeom prst="rect">
            <a:avLst/>
          </a:prstGeom>
        </p:spPr>
      </p:pic>
    </p:spTree>
    <p:extLst>
      <p:ext uri="{BB962C8B-B14F-4D97-AF65-F5344CB8AC3E}">
        <p14:creationId xmlns:p14="http://schemas.microsoft.com/office/powerpoint/2010/main" val="1105719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Discussion</a:t>
            </a:r>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2426789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If time allows…</a:t>
            </a: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23198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7" name="Picture 3" descr="My car MSP"/>
          <p:cNvPicPr>
            <a:picLocks noChangeAspect="1" noChangeArrowheads="1"/>
          </p:cNvPicPr>
          <p:nvPr/>
        </p:nvPicPr>
        <p:blipFill>
          <a:blip r:embed="rId3" cstate="print"/>
          <a:srcRect/>
          <a:stretch>
            <a:fillRect/>
          </a:stretch>
        </p:blipFill>
        <p:spPr bwMode="auto">
          <a:xfrm>
            <a:off x="239509" y="891844"/>
            <a:ext cx="11601038" cy="5868181"/>
          </a:xfrm>
          <a:prstGeom prst="rect">
            <a:avLst/>
          </a:prstGeom>
          <a:noFill/>
        </p:spPr>
      </p:pic>
      <p:sp>
        <p:nvSpPr>
          <p:cNvPr id="3" name="Rectangle 3"/>
          <p:cNvSpPr txBox="1">
            <a:spLocks noChangeArrowheads="1"/>
          </p:cNvSpPr>
          <p:nvPr/>
        </p:nvSpPr>
        <p:spPr>
          <a:xfrm>
            <a:off x="2024741" y="0"/>
            <a:ext cx="10152000" cy="1116000"/>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dirty="0">
                <a:solidFill>
                  <a:srgbClr val="000050"/>
                </a:solidFill>
                <a:latin typeface="Arial" panose="020B0604020202020204" pitchFamily="34" charset="0"/>
                <a:cs typeface="Arial" panose="020B0604020202020204" pitchFamily="34" charset="0"/>
              </a:rPr>
              <a:t>BDN as a Programme Summary</a:t>
            </a:r>
          </a:p>
        </p:txBody>
      </p:sp>
      <p:sp>
        <p:nvSpPr>
          <p:cNvPr id="2" name="Rectangle 1"/>
          <p:cNvSpPr/>
          <p:nvPr/>
        </p:nvSpPr>
        <p:spPr>
          <a:xfrm>
            <a:off x="2360645" y="891844"/>
            <a:ext cx="6494106" cy="591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8967567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Bias in the Model</a:t>
            </a:r>
          </a:p>
        </p:txBody>
      </p:sp>
      <p:sp>
        <p:nvSpPr>
          <p:cNvPr id="3" name="Content Placeholder 2"/>
          <p:cNvSpPr>
            <a:spLocks noGrp="1"/>
          </p:cNvSpPr>
          <p:nvPr>
            <p:ph idx="1"/>
          </p:nvPr>
        </p:nvSpPr>
        <p:spPr>
          <a:xfrm>
            <a:off x="124691" y="2579255"/>
            <a:ext cx="2415309" cy="2188840"/>
          </a:xfrm>
        </p:spPr>
        <p:txBody>
          <a:bodyPr/>
          <a:lstStyle/>
          <a:p>
            <a:pPr marL="0" indent="0">
              <a:buNone/>
            </a:pPr>
            <a:r>
              <a:rPr lang="en-GB" dirty="0"/>
              <a:t>The resource boxes contain the words</a:t>
            </a:r>
          </a:p>
          <a:p>
            <a:pPr marL="0" indent="0">
              <a:buNone/>
            </a:pPr>
            <a:r>
              <a:rPr lang="en-GB" dirty="0"/>
              <a:t>The application links aren’t described</a:t>
            </a:r>
          </a:p>
          <a:p>
            <a:pPr marL="0" indent="0">
              <a:buNone/>
            </a:pPr>
            <a:r>
              <a:rPr lang="en-GB" dirty="0"/>
              <a:t>But the application is key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0" y="1384021"/>
            <a:ext cx="9652000" cy="5473980"/>
          </a:xfrm>
          <a:prstGeom prst="rect">
            <a:avLst/>
          </a:prstGeom>
        </p:spPr>
      </p:pic>
    </p:spTree>
    <p:extLst>
      <p:ext uri="{BB962C8B-B14F-4D97-AF65-F5344CB8AC3E}">
        <p14:creationId xmlns:p14="http://schemas.microsoft.com/office/powerpoint/2010/main" val="32744533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My Car – ‘So What?’ Dominoes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471" y="2099388"/>
            <a:ext cx="11690139" cy="4077477"/>
          </a:xfrm>
        </p:spPr>
      </p:pic>
      <p:sp>
        <p:nvSpPr>
          <p:cNvPr id="3" name="TextBox 2"/>
          <p:cNvSpPr txBox="1"/>
          <p:nvPr/>
        </p:nvSpPr>
        <p:spPr>
          <a:xfrm>
            <a:off x="8378891" y="1390261"/>
            <a:ext cx="1520890" cy="646331"/>
          </a:xfrm>
          <a:prstGeom prst="rect">
            <a:avLst/>
          </a:prstGeom>
          <a:noFill/>
        </p:spPr>
        <p:txBody>
          <a:bodyPr wrap="square" rtlCol="0">
            <a:spAutoFit/>
          </a:bodyPr>
          <a:lstStyle/>
          <a:p>
            <a:r>
              <a:rPr lang="en-GB" dirty="0"/>
              <a:t>Start and end on a Double</a:t>
            </a:r>
          </a:p>
        </p:txBody>
      </p:sp>
      <p:cxnSp>
        <p:nvCxnSpPr>
          <p:cNvPr id="6" name="Straight Arrow Connector 5"/>
          <p:cNvCxnSpPr>
            <a:stCxn id="3" idx="3"/>
          </p:cNvCxnSpPr>
          <p:nvPr/>
        </p:nvCxnSpPr>
        <p:spPr>
          <a:xfrm>
            <a:off x="9899781" y="1713427"/>
            <a:ext cx="1240970" cy="17155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3450" y="1177222"/>
            <a:ext cx="2019300" cy="646331"/>
          </a:xfrm>
          <a:prstGeom prst="rect">
            <a:avLst/>
          </a:prstGeom>
          <a:noFill/>
        </p:spPr>
        <p:txBody>
          <a:bodyPr wrap="square" rtlCol="0">
            <a:spAutoFit/>
          </a:bodyPr>
          <a:lstStyle/>
          <a:p>
            <a:r>
              <a:rPr lang="en-GB" dirty="0"/>
              <a:t>The domino shows what’s important</a:t>
            </a:r>
          </a:p>
        </p:txBody>
      </p:sp>
      <p:cxnSp>
        <p:nvCxnSpPr>
          <p:cNvPr id="8" name="Straight Arrow Connector 7"/>
          <p:cNvCxnSpPr>
            <a:cxnSpLocks/>
            <a:stCxn id="7" idx="2"/>
          </p:cNvCxnSpPr>
          <p:nvPr/>
        </p:nvCxnSpPr>
        <p:spPr>
          <a:xfrm flipH="1">
            <a:off x="1876426" y="1823553"/>
            <a:ext cx="66674" cy="4910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86525" y="5353050"/>
            <a:ext cx="2333625" cy="646331"/>
          </a:xfrm>
          <a:prstGeom prst="rect">
            <a:avLst/>
          </a:prstGeom>
          <a:noFill/>
        </p:spPr>
        <p:txBody>
          <a:bodyPr wrap="square" rtlCol="0">
            <a:spAutoFit/>
          </a:bodyPr>
          <a:lstStyle/>
          <a:p>
            <a:r>
              <a:rPr lang="en-GB" dirty="0"/>
              <a:t>Downside – it quickly becomes unwieldy</a:t>
            </a:r>
          </a:p>
        </p:txBody>
      </p:sp>
    </p:spTree>
    <p:extLst>
      <p:ext uri="{BB962C8B-B14F-4D97-AF65-F5344CB8AC3E}">
        <p14:creationId xmlns:p14="http://schemas.microsoft.com/office/powerpoint/2010/main" val="387856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normAutofit/>
          </a:bodyPr>
          <a:lstStyle/>
          <a:p>
            <a:r>
              <a:rPr lang="en-GB" dirty="0"/>
              <a:t>The Benefits Dependency Network</a:t>
            </a:r>
          </a:p>
        </p:txBody>
      </p:sp>
      <p:pic>
        <p:nvPicPr>
          <p:cNvPr id="141315" name="Picture 3" descr="BDNexplainedNHSDW"/>
          <p:cNvPicPr>
            <a:picLocks noGrp="1" noChangeAspect="1" noChangeArrowheads="1"/>
          </p:cNvPicPr>
          <p:nvPr>
            <p:ph idx="1"/>
          </p:nvPr>
        </p:nvPicPr>
        <p:blipFill>
          <a:blip r:embed="rId3" cstate="print"/>
          <a:srcRect/>
          <a:stretch>
            <a:fillRect/>
          </a:stretch>
        </p:blipFill>
        <p:spPr>
          <a:xfrm>
            <a:off x="3287688" y="2420889"/>
            <a:ext cx="6611202" cy="3658613"/>
          </a:xfrm>
          <a:noFill/>
          <a:ln/>
        </p:spPr>
      </p:pic>
      <p:sp>
        <p:nvSpPr>
          <p:cNvPr id="141316" name="Text Box 4"/>
          <p:cNvSpPr txBox="1">
            <a:spLocks noChangeArrowheads="1"/>
          </p:cNvSpPr>
          <p:nvPr/>
        </p:nvSpPr>
        <p:spPr bwMode="auto">
          <a:xfrm>
            <a:off x="3718279" y="1930421"/>
            <a:ext cx="1158829" cy="400110"/>
          </a:xfrm>
          <a:prstGeom prst="rect">
            <a:avLst/>
          </a:prstGeom>
          <a:noFill/>
          <a:ln w="9525" algn="ctr">
            <a:noFill/>
            <a:miter lim="800000"/>
            <a:headEnd/>
            <a:tailEnd/>
          </a:ln>
          <a:effectLst/>
        </p:spPr>
        <p:txBody>
          <a:bodyPr wrap="square">
            <a:spAutoFit/>
          </a:bodyPr>
          <a:lstStyle/>
          <a:p>
            <a:pPr>
              <a:spcBef>
                <a:spcPct val="50000"/>
              </a:spcBef>
            </a:pPr>
            <a:r>
              <a:rPr lang="en-GB" sz="2000" dirty="0">
                <a:solidFill>
                  <a:srgbClr val="FF0000"/>
                </a:solidFill>
              </a:rPr>
              <a:t>MEANS</a:t>
            </a:r>
          </a:p>
        </p:txBody>
      </p:sp>
      <p:sp>
        <p:nvSpPr>
          <p:cNvPr id="141317" name="Text Box 5"/>
          <p:cNvSpPr txBox="1">
            <a:spLocks noChangeArrowheads="1"/>
          </p:cNvSpPr>
          <p:nvPr/>
        </p:nvSpPr>
        <p:spPr bwMode="auto">
          <a:xfrm>
            <a:off x="5158439" y="1930421"/>
            <a:ext cx="1158829" cy="400110"/>
          </a:xfrm>
          <a:prstGeom prst="rect">
            <a:avLst/>
          </a:prstGeom>
          <a:noFill/>
          <a:ln w="9525" algn="ctr">
            <a:noFill/>
            <a:miter lim="800000"/>
            <a:headEnd/>
            <a:tailEnd/>
          </a:ln>
          <a:effectLst/>
        </p:spPr>
        <p:txBody>
          <a:bodyPr wrap="square">
            <a:spAutoFit/>
          </a:bodyPr>
          <a:lstStyle/>
          <a:p>
            <a:pPr>
              <a:spcBef>
                <a:spcPct val="50000"/>
              </a:spcBef>
            </a:pPr>
            <a:r>
              <a:rPr lang="en-GB" sz="2000" dirty="0">
                <a:solidFill>
                  <a:srgbClr val="FF0000"/>
                </a:solidFill>
              </a:rPr>
              <a:t>WAYS</a:t>
            </a:r>
          </a:p>
        </p:txBody>
      </p:sp>
      <p:sp>
        <p:nvSpPr>
          <p:cNvPr id="141318" name="Text Box 6"/>
          <p:cNvSpPr txBox="1">
            <a:spLocks noChangeArrowheads="1"/>
          </p:cNvSpPr>
          <p:nvPr/>
        </p:nvSpPr>
        <p:spPr bwMode="auto">
          <a:xfrm>
            <a:off x="7246671" y="1930421"/>
            <a:ext cx="1158829" cy="400110"/>
          </a:xfrm>
          <a:prstGeom prst="rect">
            <a:avLst/>
          </a:prstGeom>
          <a:noFill/>
          <a:ln w="9525" algn="ctr">
            <a:noFill/>
            <a:miter lim="800000"/>
            <a:headEnd/>
            <a:tailEnd/>
          </a:ln>
          <a:effectLst/>
        </p:spPr>
        <p:txBody>
          <a:bodyPr wrap="square">
            <a:spAutoFit/>
          </a:bodyPr>
          <a:lstStyle/>
          <a:p>
            <a:pPr>
              <a:spcBef>
                <a:spcPct val="50000"/>
              </a:spcBef>
            </a:pPr>
            <a:r>
              <a:rPr lang="en-GB" sz="2000" dirty="0">
                <a:solidFill>
                  <a:srgbClr val="FF0000"/>
                </a:solidFill>
              </a:rPr>
              <a:t>ENDS</a:t>
            </a:r>
          </a:p>
        </p:txBody>
      </p:sp>
      <p:sp>
        <p:nvSpPr>
          <p:cNvPr id="141319" name="AutoShape 7"/>
          <p:cNvSpPr>
            <a:spLocks noChangeArrowheads="1"/>
          </p:cNvSpPr>
          <p:nvPr/>
        </p:nvSpPr>
        <p:spPr bwMode="auto">
          <a:xfrm>
            <a:off x="3214223" y="2650501"/>
            <a:ext cx="1872183" cy="2520950"/>
          </a:xfrm>
          <a:prstGeom prst="roundRect">
            <a:avLst>
              <a:gd name="adj" fmla="val 16667"/>
            </a:avLst>
          </a:prstGeom>
          <a:noFill/>
          <a:ln w="25400" algn="ctr">
            <a:solidFill>
              <a:srgbClr val="FF0000"/>
            </a:solidFill>
            <a:round/>
            <a:headEnd/>
            <a:tailEnd/>
          </a:ln>
          <a:effectLst/>
        </p:spPr>
        <p:txBody>
          <a:bodyPr wrap="none" anchor="ctr"/>
          <a:lstStyle/>
          <a:p>
            <a:endParaRPr lang="en-GB"/>
          </a:p>
        </p:txBody>
      </p:sp>
      <p:sp>
        <p:nvSpPr>
          <p:cNvPr id="141320" name="AutoShape 8"/>
          <p:cNvSpPr>
            <a:spLocks noChangeArrowheads="1"/>
          </p:cNvSpPr>
          <p:nvPr/>
        </p:nvSpPr>
        <p:spPr bwMode="auto">
          <a:xfrm>
            <a:off x="5230446" y="2650502"/>
            <a:ext cx="705518" cy="2520951"/>
          </a:xfrm>
          <a:prstGeom prst="roundRect">
            <a:avLst>
              <a:gd name="adj" fmla="val 16667"/>
            </a:avLst>
          </a:prstGeom>
          <a:noFill/>
          <a:ln w="25400" algn="ctr">
            <a:solidFill>
              <a:srgbClr val="FF0000"/>
            </a:solidFill>
            <a:round/>
            <a:headEnd/>
            <a:tailEnd/>
          </a:ln>
          <a:effectLst/>
        </p:spPr>
        <p:txBody>
          <a:bodyPr wrap="none" anchor="ctr"/>
          <a:lstStyle/>
          <a:p>
            <a:endParaRPr lang="en-GB"/>
          </a:p>
        </p:txBody>
      </p:sp>
      <p:sp>
        <p:nvSpPr>
          <p:cNvPr id="141321" name="AutoShape 9"/>
          <p:cNvSpPr>
            <a:spLocks noChangeArrowheads="1"/>
          </p:cNvSpPr>
          <p:nvPr/>
        </p:nvSpPr>
        <p:spPr bwMode="auto">
          <a:xfrm>
            <a:off x="6094542" y="2650501"/>
            <a:ext cx="3024336" cy="2520951"/>
          </a:xfrm>
          <a:prstGeom prst="roundRect">
            <a:avLst>
              <a:gd name="adj" fmla="val 16667"/>
            </a:avLst>
          </a:prstGeom>
          <a:noFill/>
          <a:ln w="25400" algn="ctr">
            <a:solidFill>
              <a:srgbClr val="FF0000"/>
            </a:solidFill>
            <a:round/>
            <a:headEnd/>
            <a:tailEnd/>
          </a:ln>
          <a:effectLst/>
        </p:spPr>
        <p:txBody>
          <a:bodyPr wrap="none" anchor="ctr"/>
          <a:lstStyle/>
          <a:p>
            <a:endParaRPr lang="en-GB"/>
          </a:p>
        </p:txBody>
      </p:sp>
    </p:spTree>
    <p:extLst>
      <p:ext uri="{BB962C8B-B14F-4D97-AF65-F5344CB8AC3E}">
        <p14:creationId xmlns:p14="http://schemas.microsoft.com/office/powerpoint/2010/main" val="420859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3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13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13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13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13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1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p:bldP spid="141317" grpId="0"/>
      <p:bldP spid="141318" grpId="0"/>
      <p:bldP spid="141319" grpId="0" animBg="1"/>
      <p:bldP spid="141320" grpId="0" animBg="1"/>
      <p:bldP spid="1413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n-GB"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91744" y="293832"/>
            <a:ext cx="6048672" cy="6038740"/>
          </a:xfrm>
        </p:spPr>
      </p:pic>
      <p:sp>
        <p:nvSpPr>
          <p:cNvPr id="4" name="Rectangle 3"/>
          <p:cNvSpPr txBox="1">
            <a:spLocks noChangeArrowheads="1"/>
          </p:cNvSpPr>
          <p:nvPr/>
        </p:nvSpPr>
        <p:spPr>
          <a:xfrm>
            <a:off x="345233" y="2132856"/>
            <a:ext cx="3446511" cy="35290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Clr>
                <a:srgbClr val="FFFFFF"/>
              </a:buClr>
            </a:pPr>
            <a:r>
              <a:rPr lang="en-GB" sz="1800" dirty="0"/>
              <a:t>These are the areas to consider.</a:t>
            </a:r>
          </a:p>
          <a:p>
            <a:pPr>
              <a:lnSpc>
                <a:spcPct val="80000"/>
              </a:lnSpc>
              <a:buClr>
                <a:srgbClr val="FFFFFF"/>
              </a:buClr>
            </a:pPr>
            <a:r>
              <a:rPr lang="en-GB" sz="1800" dirty="0"/>
              <a:t>What people, processes and technology are in use?</a:t>
            </a:r>
          </a:p>
          <a:p>
            <a:pPr>
              <a:lnSpc>
                <a:spcPct val="80000"/>
              </a:lnSpc>
              <a:buClr>
                <a:srgbClr val="FFFFFF"/>
              </a:buClr>
            </a:pPr>
            <a:r>
              <a:rPr lang="en-GB" sz="1800" dirty="0"/>
              <a:t>Who are the stakeholders who get benefit?</a:t>
            </a:r>
          </a:p>
          <a:p>
            <a:pPr>
              <a:lnSpc>
                <a:spcPct val="80000"/>
              </a:lnSpc>
              <a:buClr>
                <a:srgbClr val="FFFFFF"/>
              </a:buClr>
            </a:pPr>
            <a:r>
              <a:rPr lang="en-GB" sz="1800" dirty="0"/>
              <a:t>What does the organisation want to achieve?</a:t>
            </a:r>
          </a:p>
          <a:p>
            <a:pPr>
              <a:lnSpc>
                <a:spcPct val="80000"/>
              </a:lnSpc>
              <a:buClr>
                <a:srgbClr val="FFFFFF"/>
              </a:buClr>
            </a:pPr>
            <a:r>
              <a:rPr lang="en-GB" sz="1800" dirty="0"/>
              <a:t>What business environment is it in?</a:t>
            </a:r>
          </a:p>
        </p:txBody>
      </p:sp>
    </p:spTree>
    <p:extLst>
      <p:ext uri="{BB962C8B-B14F-4D97-AF65-F5344CB8AC3E}">
        <p14:creationId xmlns:p14="http://schemas.microsoft.com/office/powerpoint/2010/main" val="2637267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019600" y="0"/>
            <a:ext cx="10152000" cy="1116000"/>
          </a:xfrm>
        </p:spPr>
        <p:txBody>
          <a:bodyPr/>
          <a:lstStyle/>
          <a:p>
            <a:pPr eaLnBrk="1" hangingPunct="1"/>
            <a:r>
              <a:rPr lang="en-GB" dirty="0"/>
              <a:t>This is manageable</a:t>
            </a:r>
          </a:p>
        </p:txBody>
      </p:sp>
      <p:pic>
        <p:nvPicPr>
          <p:cNvPr id="6147" name="Picture 3" descr="Anywhere EC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500" y="1240971"/>
            <a:ext cx="11693368" cy="541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6626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t>This is not</a:t>
            </a:r>
          </a:p>
        </p:txBody>
      </p:sp>
      <p:pic>
        <p:nvPicPr>
          <p:cNvPr id="7171" name="Picture 3" descr="crowded bad exam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1" y="260351"/>
            <a:ext cx="2678113" cy="622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6369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019600" y="0"/>
            <a:ext cx="10152000" cy="1116000"/>
          </a:xfrm>
        </p:spPr>
        <p:txBody>
          <a:bodyPr/>
          <a:lstStyle/>
          <a:p>
            <a:pPr eaLnBrk="1" hangingPunct="1"/>
            <a:r>
              <a:rPr lang="en-GB" dirty="0"/>
              <a:t>Observations</a:t>
            </a:r>
          </a:p>
        </p:txBody>
      </p:sp>
      <p:sp>
        <p:nvSpPr>
          <p:cNvPr id="9219" name="Rectangle 3"/>
          <p:cNvSpPr>
            <a:spLocks noGrp="1" noChangeArrowheads="1"/>
          </p:cNvSpPr>
          <p:nvPr>
            <p:ph type="body" idx="1"/>
          </p:nvPr>
        </p:nvSpPr>
        <p:spPr>
          <a:xfrm>
            <a:off x="1991544" y="2132856"/>
            <a:ext cx="8676456" cy="4464496"/>
          </a:xfrm>
          <a:noFill/>
        </p:spPr>
        <p:txBody>
          <a:bodyPr>
            <a:noAutofit/>
          </a:bodyPr>
          <a:lstStyle/>
          <a:p>
            <a:pPr eaLnBrk="1" hangingPunct="1">
              <a:lnSpc>
                <a:spcPct val="80000"/>
              </a:lnSpc>
            </a:pPr>
            <a:r>
              <a:rPr lang="en-GB" sz="2400" dirty="0"/>
              <a:t>Lack of radical change</a:t>
            </a:r>
          </a:p>
          <a:p>
            <a:pPr lvl="1" eaLnBrk="1" hangingPunct="1">
              <a:lnSpc>
                <a:spcPct val="80000"/>
              </a:lnSpc>
            </a:pPr>
            <a:r>
              <a:rPr lang="en-GB" sz="2400" dirty="0"/>
              <a:t>SMART implies small - strategic objectives get de-scoped</a:t>
            </a:r>
          </a:p>
          <a:p>
            <a:pPr lvl="1" eaLnBrk="1" hangingPunct="1">
              <a:lnSpc>
                <a:spcPct val="80000"/>
              </a:lnSpc>
            </a:pPr>
            <a:r>
              <a:rPr lang="en-GB" sz="2400" dirty="0"/>
              <a:t>BM to validate / justify existing plans</a:t>
            </a:r>
          </a:p>
          <a:p>
            <a:pPr lvl="1" eaLnBrk="1" hangingPunct="1">
              <a:lnSpc>
                <a:spcPct val="80000"/>
              </a:lnSpc>
            </a:pPr>
            <a:r>
              <a:rPr lang="en-GB" sz="2400" dirty="0"/>
              <a:t>Inappropriate benefits</a:t>
            </a:r>
          </a:p>
          <a:p>
            <a:pPr lvl="1" eaLnBrk="1" hangingPunct="1">
              <a:lnSpc>
                <a:spcPct val="80000"/>
              </a:lnSpc>
            </a:pPr>
            <a:endParaRPr lang="en-GB" sz="2400" dirty="0"/>
          </a:p>
          <a:p>
            <a:pPr eaLnBrk="1" hangingPunct="1">
              <a:lnSpc>
                <a:spcPct val="80000"/>
              </a:lnSpc>
            </a:pPr>
            <a:r>
              <a:rPr lang="en-GB" sz="2400" dirty="0"/>
              <a:t>Mapping helps rationalisation</a:t>
            </a:r>
          </a:p>
          <a:p>
            <a:pPr lvl="1" eaLnBrk="1" hangingPunct="1">
              <a:lnSpc>
                <a:spcPct val="80000"/>
              </a:lnSpc>
            </a:pPr>
            <a:r>
              <a:rPr lang="en-GB" sz="2400" dirty="0"/>
              <a:t>The amount of activity required to deliver each benefit</a:t>
            </a:r>
          </a:p>
          <a:p>
            <a:pPr lvl="1" eaLnBrk="1" hangingPunct="1">
              <a:lnSpc>
                <a:spcPct val="80000"/>
              </a:lnSpc>
            </a:pPr>
            <a:r>
              <a:rPr lang="en-GB" sz="2400" dirty="0"/>
              <a:t>The validity of projects mapped to strategic objectives</a:t>
            </a:r>
          </a:p>
          <a:p>
            <a:pPr lvl="1" eaLnBrk="1" hangingPunct="1">
              <a:lnSpc>
                <a:spcPct val="80000"/>
              </a:lnSpc>
            </a:pPr>
            <a:r>
              <a:rPr lang="en-GB" sz="2400" dirty="0"/>
              <a:t>Re-defined objectives</a:t>
            </a:r>
          </a:p>
          <a:p>
            <a:pPr lvl="1" eaLnBrk="1" hangingPunct="1">
              <a:lnSpc>
                <a:spcPct val="80000"/>
              </a:lnSpc>
            </a:pPr>
            <a:endParaRPr lang="en-GB" sz="2400" dirty="0"/>
          </a:p>
          <a:p>
            <a:pPr eaLnBrk="1" hangingPunct="1">
              <a:lnSpc>
                <a:spcPct val="80000"/>
              </a:lnSpc>
            </a:pPr>
            <a:r>
              <a:rPr lang="en-GB" sz="2400" dirty="0"/>
              <a:t>Iteration works</a:t>
            </a:r>
          </a:p>
        </p:txBody>
      </p:sp>
    </p:spTree>
    <p:extLst>
      <p:ext uri="{BB962C8B-B14F-4D97-AF65-F5344CB8AC3E}">
        <p14:creationId xmlns:p14="http://schemas.microsoft.com/office/powerpoint/2010/main" val="1334251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Models</a:t>
            </a:r>
          </a:p>
        </p:txBody>
      </p:sp>
      <p:sp>
        <p:nvSpPr>
          <p:cNvPr id="3" name="Content Placeholder 2"/>
          <p:cNvSpPr>
            <a:spLocks noGrp="1"/>
          </p:cNvSpPr>
          <p:nvPr>
            <p:ph idx="1"/>
          </p:nvPr>
        </p:nvSpPr>
        <p:spPr/>
        <p:txBody>
          <a:bodyPr/>
          <a:lstStyle/>
          <a:p>
            <a:r>
              <a:rPr lang="en-GB" dirty="0"/>
              <a:t>Models reflect reality</a:t>
            </a:r>
          </a:p>
          <a:p>
            <a:r>
              <a:rPr lang="en-GB" dirty="0"/>
              <a:t>Scale and detail appropriate to purpose</a:t>
            </a:r>
          </a:p>
        </p:txBody>
      </p:sp>
      <p:pic>
        <p:nvPicPr>
          <p:cNvPr id="4" name="Picture 3"/>
          <p:cNvPicPr>
            <a:picLocks noChangeAspect="1"/>
          </p:cNvPicPr>
          <p:nvPr/>
        </p:nvPicPr>
        <p:blipFill>
          <a:blip r:embed="rId3"/>
          <a:stretch>
            <a:fillRect/>
          </a:stretch>
        </p:blipFill>
        <p:spPr>
          <a:xfrm>
            <a:off x="22550" y="4366727"/>
            <a:ext cx="3584642" cy="2417887"/>
          </a:xfrm>
          <a:prstGeom prst="rect">
            <a:avLst/>
          </a:prstGeom>
        </p:spPr>
      </p:pic>
      <p:pic>
        <p:nvPicPr>
          <p:cNvPr id="6" name="Picture 5"/>
          <p:cNvPicPr>
            <a:picLocks noChangeAspect="1"/>
          </p:cNvPicPr>
          <p:nvPr/>
        </p:nvPicPr>
        <p:blipFill>
          <a:blip r:embed="rId4"/>
          <a:stretch>
            <a:fillRect/>
          </a:stretch>
        </p:blipFill>
        <p:spPr>
          <a:xfrm>
            <a:off x="3579984" y="2929163"/>
            <a:ext cx="4514461" cy="342346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4525" y="496752"/>
            <a:ext cx="5987475" cy="2432411"/>
          </a:xfrm>
          <a:prstGeom prst="rect">
            <a:avLst/>
          </a:prstGeom>
        </p:spPr>
      </p:pic>
    </p:spTree>
    <p:extLst>
      <p:ext uri="{BB962C8B-B14F-4D97-AF65-F5344CB8AC3E}">
        <p14:creationId xmlns:p14="http://schemas.microsoft.com/office/powerpoint/2010/main" val="469827200"/>
      </p:ext>
    </p:extLst>
  </p:cSld>
  <p:clrMapOvr>
    <a:masterClrMapping/>
  </p:clrMapOvr>
</p:sld>
</file>

<file path=ppt/theme/theme1.xml><?xml version="1.0" encoding="utf-8"?>
<a:theme xmlns:a="http://schemas.openxmlformats.org/drawingml/2006/main" name="Keldale17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M Network Jan17.pptx" id="{1A0818DE-B329-4655-B9E6-AFF8C9C54D7B}" vid="{2538DAD8-A0BD-42D6-9E41-C1065A07AD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Keldale template 2017</Template>
  <TotalTime>790</TotalTime>
  <Words>4058</Words>
  <Application>Microsoft Office PowerPoint</Application>
  <PresentationFormat>Widescreen</PresentationFormat>
  <Paragraphs>374</Paragraphs>
  <Slides>37</Slides>
  <Notes>33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3" baseType="lpstr">
      <vt:lpstr>Arial</vt:lpstr>
      <vt:lpstr>Calibri</vt:lpstr>
      <vt:lpstr>Wingdings</vt:lpstr>
      <vt:lpstr>ヒラギノ角ゴ Pro W3</vt:lpstr>
      <vt:lpstr>Keldale17 template</vt:lpstr>
      <vt:lpstr>Clip</vt:lpstr>
      <vt:lpstr>Benefits Mapping A Matter of Style</vt:lpstr>
      <vt:lpstr>Ground Rules</vt:lpstr>
      <vt:lpstr>Start with the End in Mind</vt:lpstr>
      <vt:lpstr>The Benefits Dependency Network</vt:lpstr>
      <vt:lpstr>PowerPoint Presentation</vt:lpstr>
      <vt:lpstr>This is manageable</vt:lpstr>
      <vt:lpstr>This is not</vt:lpstr>
      <vt:lpstr>Observations</vt:lpstr>
      <vt:lpstr>Models</vt:lpstr>
      <vt:lpstr>A benefits-led scenario</vt:lpstr>
      <vt:lpstr>Mapping the Scenario</vt:lpstr>
      <vt:lpstr>Cranfield Benefits Dependency Network</vt:lpstr>
      <vt:lpstr>My Car - Cranfield</vt:lpstr>
      <vt:lpstr>Gerald Bradley</vt:lpstr>
      <vt:lpstr>My Car - Bradley</vt:lpstr>
      <vt:lpstr>Fujitsu Results Chain</vt:lpstr>
      <vt:lpstr>Example Results Chain</vt:lpstr>
      <vt:lpstr>My Car - Results Chain</vt:lpstr>
      <vt:lpstr>PowerPoint Presentation</vt:lpstr>
      <vt:lpstr>PowerPoint Presentation</vt:lpstr>
      <vt:lpstr>Wovex Model Style</vt:lpstr>
      <vt:lpstr>Wovex Model Style – An Example</vt:lpstr>
      <vt:lpstr>My Car - Wovex</vt:lpstr>
      <vt:lpstr>From Problem to Benefits and Strategic Response</vt:lpstr>
      <vt:lpstr>Investment Logic Map</vt:lpstr>
      <vt:lpstr>My Car - ILM</vt:lpstr>
      <vt:lpstr>PowerPoint Presentation</vt:lpstr>
      <vt:lpstr>PowerPoint Presentation</vt:lpstr>
      <vt:lpstr>My Car – BVM</vt:lpstr>
      <vt:lpstr>Outcome Relationship Model</vt:lpstr>
      <vt:lpstr>Outcome Relationship Model</vt:lpstr>
      <vt:lpstr>PowerPoint Presentation</vt:lpstr>
      <vt:lpstr>Discussion</vt:lpstr>
      <vt:lpstr>If time allows…</vt:lpstr>
      <vt:lpstr>PowerPoint Presentation</vt:lpstr>
      <vt:lpstr>Bias in the Model</vt:lpstr>
      <vt:lpstr>My Car – ‘So What?’ Dominoes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Benefits of Benefits Management</dc:title>
  <dc:creator>David Waller</dc:creator>
  <cp:lastModifiedBy>David Waller</cp:lastModifiedBy>
  <cp:revision>45</cp:revision>
  <dcterms:created xsi:type="dcterms:W3CDTF">2017-01-29T16:17:40Z</dcterms:created>
  <dcterms:modified xsi:type="dcterms:W3CDTF">2017-12-18T17:57:31Z</dcterms:modified>
</cp:coreProperties>
</file>