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60" r:id="rId3"/>
    <p:sldId id="261" r:id="rId4"/>
    <p:sldId id="262" r:id="rId5"/>
    <p:sldId id="263" r:id="rId6"/>
    <p:sldId id="264" r:id="rId7"/>
    <p:sldId id="267" r:id="rId8"/>
    <p:sldId id="271" r:id="rId9"/>
    <p:sldId id="272" r:id="rId10"/>
    <p:sldId id="273" r:id="rId11"/>
    <p:sldId id="275" r:id="rId12"/>
    <p:sldId id="276" r:id="rId13"/>
    <p:sldId id="274" r:id="rId14"/>
    <p:sldId id="277" r:id="rId15"/>
    <p:sldId id="278" r:id="rId16"/>
    <p:sldId id="279"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ler" initials="DW" lastIdx="3" clrIdx="0">
    <p:extLst>
      <p:ext uri="{19B8F6BF-5375-455C-9EA6-DF929625EA0E}">
        <p15:presenceInfo xmlns:p15="http://schemas.microsoft.com/office/powerpoint/2012/main" userId="718d96bcbf39b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9600"/>
    <a:srgbClr val="FFFF00"/>
    <a:srgbClr val="4BC800"/>
    <a:srgbClr val="14C800"/>
    <a:srgbClr val="2E3192"/>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3996" autoAdjust="0"/>
  </p:normalViewPr>
  <p:slideViewPr>
    <p:cSldViewPr showGuides="1">
      <p:cViewPr varScale="1">
        <p:scale>
          <a:sx n="58" d="100"/>
          <a:sy n="58" d="100"/>
        </p:scale>
        <p:origin x="1816" y="26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A0AF6-5619-4AFD-8A91-D0C1B018A3AD}" type="datetimeFigureOut">
              <a:rPr lang="en-GB" smtClean="0"/>
              <a:t>28/01/2026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AA2C9-DD23-4770-913D-31AD8A46B099}" type="slidenum">
              <a:rPr lang="en-GB" smtClean="0"/>
              <a:t>‹#›</a:t>
            </a:fld>
            <a:endParaRPr lang="en-GB"/>
          </a:p>
        </p:txBody>
      </p:sp>
    </p:spTree>
    <p:extLst>
      <p:ext uri="{BB962C8B-B14F-4D97-AF65-F5344CB8AC3E}">
        <p14:creationId xmlns:p14="http://schemas.microsoft.com/office/powerpoint/2010/main" val="2391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472F4E4-2A72-4FEF-B68A-003D3FE14133}" type="slidenum">
              <a:rPr lang="en-US"/>
              <a:pPr/>
              <a:t>2</a:t>
            </a:fld>
            <a:endParaRPr lang="en-US"/>
          </a:p>
        </p:txBody>
      </p:sp>
      <p:sp>
        <p:nvSpPr>
          <p:cNvPr id="29698"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lstStyle/>
          <a:p>
            <a:endParaRPr lang="en-GB"/>
          </a:p>
        </p:txBody>
      </p:sp>
      <p:sp>
        <p:nvSpPr>
          <p:cNvPr id="29699" name="Rectangle 3"/>
          <p:cNvSpPr>
            <a:spLocks noChangeArrowheads="1"/>
          </p:cNvSpPr>
          <p:nvPr/>
        </p:nvSpPr>
        <p:spPr bwMode="auto">
          <a:xfrm>
            <a:off x="3884613" y="8685213"/>
            <a:ext cx="2973387" cy="458787"/>
          </a:xfrm>
          <a:prstGeom prst="rect">
            <a:avLst/>
          </a:prstGeom>
          <a:noFill/>
          <a:ln w="12700">
            <a:noFill/>
            <a:miter lim="800000"/>
            <a:headEnd/>
            <a:tailEnd/>
          </a:ln>
          <a:effectLst/>
        </p:spPr>
        <p:txBody>
          <a:bodyPr lIns="19050" tIns="0" rIns="19050" bIns="0" anchor="b"/>
          <a:lstStyle/>
          <a:p>
            <a:pPr algn="r" defTabSz="739775" eaLnBrk="0" hangingPunct="0">
              <a:spcBef>
                <a:spcPct val="0"/>
              </a:spcBef>
            </a:pPr>
            <a:r>
              <a:rPr lang="en-GB" sz="1000" i="1">
                <a:solidFill>
                  <a:schemeClr val="tx1"/>
                </a:solidFill>
                <a:latin typeface="Times New Roman" pitchFamily="18" charset="0"/>
              </a:rPr>
              <a:t>7</a:t>
            </a:r>
          </a:p>
        </p:txBody>
      </p:sp>
      <p:sp>
        <p:nvSpPr>
          <p:cNvPr id="29700" name="Rectangle 4"/>
          <p:cNvSpPr>
            <a:spLocks noChangeArrowheads="1"/>
          </p:cNvSpPr>
          <p:nvPr/>
        </p:nvSpPr>
        <p:spPr bwMode="auto">
          <a:xfrm>
            <a:off x="-1588" y="8685213"/>
            <a:ext cx="2971801" cy="458787"/>
          </a:xfrm>
          <a:prstGeom prst="rect">
            <a:avLst/>
          </a:prstGeom>
          <a:noFill/>
          <a:ln w="12700">
            <a:noFill/>
            <a:miter lim="800000"/>
            <a:headEnd/>
            <a:tailEnd/>
          </a:ln>
          <a:effectLst/>
        </p:spPr>
        <p:txBody>
          <a:bodyPr wrap="none" anchor="ctr"/>
          <a:lstStyle/>
          <a:p>
            <a:endParaRPr lang="en-GB"/>
          </a:p>
        </p:txBody>
      </p:sp>
      <p:sp>
        <p:nvSpPr>
          <p:cNvPr id="29701" name="Rectangle 5"/>
          <p:cNvSpPr>
            <a:spLocks noChangeArrowheads="1"/>
          </p:cNvSpPr>
          <p:nvPr/>
        </p:nvSpPr>
        <p:spPr bwMode="auto">
          <a:xfrm>
            <a:off x="-1588" y="0"/>
            <a:ext cx="2971801" cy="457200"/>
          </a:xfrm>
          <a:prstGeom prst="rect">
            <a:avLst/>
          </a:prstGeom>
          <a:noFill/>
          <a:ln w="12700">
            <a:noFill/>
            <a:miter lim="800000"/>
            <a:headEnd/>
            <a:tailEnd/>
          </a:ln>
          <a:effectLst/>
        </p:spPr>
        <p:txBody>
          <a:bodyPr wrap="none" anchor="ctr"/>
          <a:lstStyle/>
          <a:p>
            <a:endParaRPr lang="en-GB"/>
          </a:p>
        </p:txBody>
      </p:sp>
      <p:sp>
        <p:nvSpPr>
          <p:cNvPr id="29702" name="Rectangle 6"/>
          <p:cNvSpPr>
            <a:spLocks noGrp="1" noRot="1" noChangeAspect="1" noChangeArrowheads="1" noTextEdit="1"/>
          </p:cNvSpPr>
          <p:nvPr>
            <p:ph type="sldImg"/>
          </p:nvPr>
        </p:nvSpPr>
        <p:spPr>
          <a:xfrm>
            <a:off x="893763" y="685800"/>
            <a:ext cx="3927475" cy="2209800"/>
          </a:xfrm>
          <a:ln w="12700" cap="flat">
            <a:solidFill>
              <a:schemeClr val="tx1"/>
            </a:solidFill>
          </a:ln>
        </p:spPr>
      </p:sp>
      <p:sp>
        <p:nvSpPr>
          <p:cNvPr id="29703" name="Rectangle 7"/>
          <p:cNvSpPr>
            <a:spLocks noGrp="1" noChangeArrowheads="1"/>
          </p:cNvSpPr>
          <p:nvPr>
            <p:ph type="body" idx="1"/>
          </p:nvPr>
        </p:nvSpPr>
        <p:spPr>
          <a:xfrm>
            <a:off x="914400" y="3276600"/>
            <a:ext cx="5029200" cy="5181600"/>
          </a:xfrm>
          <a:noFill/>
          <a:ln/>
        </p:spPr>
        <p:txBody>
          <a:bodyPr lIns="84138" tIns="44450" rIns="84138" bIns="44450">
            <a:normAutofit/>
          </a:bodyPr>
          <a:lstStyle/>
          <a:p>
            <a:pPr>
              <a:lnSpc>
                <a:spcPct val="89000"/>
              </a:lnSpc>
            </a:pPr>
            <a:r>
              <a:rPr lang="en-GB" dirty="0"/>
              <a:t>Scrum - The core of Agile project management. This is all about churning out working products in a continuous improvement production line of ideas to delivery to ideas again.</a:t>
            </a:r>
          </a:p>
          <a:p>
            <a:pPr>
              <a:lnSpc>
                <a:spcPct val="89000"/>
              </a:lnSpc>
            </a:pPr>
            <a:endParaRPr lang="en-GB" dirty="0"/>
          </a:p>
          <a:p>
            <a:pPr>
              <a:lnSpc>
                <a:spcPct val="89000"/>
              </a:lnSpc>
            </a:pPr>
            <a:r>
              <a:rPr lang="en-GB" dirty="0"/>
              <a:t>Agile BM is the approach that governs the ideas selected to feed this line.</a:t>
            </a:r>
          </a:p>
          <a:p>
            <a:pPr>
              <a:lnSpc>
                <a:spcPct val="89000"/>
              </a:lnSpc>
            </a:pPr>
            <a:endParaRPr lang="en-GB" dirty="0"/>
          </a:p>
        </p:txBody>
      </p:sp>
    </p:spTree>
    <p:extLst>
      <p:ext uri="{BB962C8B-B14F-4D97-AF65-F5344CB8AC3E}">
        <p14:creationId xmlns:p14="http://schemas.microsoft.com/office/powerpoint/2010/main" val="95321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of Agile project management. This is all about churning out working products in a continuous improvement production line </a:t>
            </a:r>
            <a:r>
              <a:rPr lang="en-GB" baseline="0" dirty="0"/>
              <a:t>of ideas to delivery to ideas again.</a:t>
            </a:r>
          </a:p>
          <a:p>
            <a:endParaRPr lang="en-GB" baseline="0" dirty="0"/>
          </a:p>
          <a:p>
            <a:r>
              <a:rPr lang="en-GB" baseline="0" dirty="0"/>
              <a:t>Agile BM is the approach that governs the ideas selected to feed this line.</a:t>
            </a:r>
            <a:endParaRPr lang="en-GB" dirty="0"/>
          </a:p>
        </p:txBody>
      </p:sp>
      <p:sp>
        <p:nvSpPr>
          <p:cNvPr id="4" name="Slide Number Placeholder 3"/>
          <p:cNvSpPr>
            <a:spLocks noGrp="1"/>
          </p:cNvSpPr>
          <p:nvPr>
            <p:ph type="sldNum" sz="quarter" idx="10"/>
          </p:nvPr>
        </p:nvSpPr>
        <p:spPr/>
        <p:txBody>
          <a:bodyPr/>
          <a:lstStyle/>
          <a:p>
            <a:fld id="{7DC3F725-EA20-41BE-84FE-CFDE83391F5B}" type="slidenum">
              <a:rPr lang="en-GB" smtClean="0"/>
              <a:t>11</a:t>
            </a:fld>
            <a:endParaRPr lang="en-GB"/>
          </a:p>
        </p:txBody>
      </p:sp>
    </p:spTree>
    <p:extLst>
      <p:ext uri="{BB962C8B-B14F-4D97-AF65-F5344CB8AC3E}">
        <p14:creationId xmlns:p14="http://schemas.microsoft.com/office/powerpoint/2010/main" val="203902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BDD26-B4D5-4780-90F0-7198C210FF57}" type="slidenum">
              <a:rPr lang="en-GB"/>
              <a:pPr/>
              <a:t>12</a:t>
            </a:fld>
            <a:endParaRPr lang="en-GB"/>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normAutofit/>
          </a:bodyPr>
          <a:lstStyle/>
          <a:p>
            <a:r>
              <a:rPr lang="en-GB" baseline="0" dirty="0"/>
              <a:t>Scrum makes stuff. The business uses stuff.</a:t>
            </a:r>
          </a:p>
          <a:p>
            <a:r>
              <a:rPr lang="en-GB" baseline="0" dirty="0"/>
              <a:t>Benefits and business change wrap around Scrum.</a:t>
            </a:r>
          </a:p>
          <a:p>
            <a:r>
              <a:rPr lang="en-GB" baseline="0" dirty="0"/>
              <a:t>This BM approach maps onto the Deming Loop, PDSA cycle. Note that it starts with Act, not Plan. Make a decision, even if it’s only deciding to make a decision. The first few laps of the loop will be so quick that it doesn’t really matter where you jump in.</a:t>
            </a:r>
          </a:p>
          <a:p>
            <a:r>
              <a:rPr lang="en-GB" dirty="0"/>
              <a:t>The benefits management approach is an iterative process with loops within the loop. It’s essential if the benefits are to be optimised that there is permission to step back and reconsider. Obviously, this has to occur within rigorous change control. </a:t>
            </a:r>
          </a:p>
          <a:p>
            <a:pPr>
              <a:spcAft>
                <a:spcPts val="600"/>
              </a:spcAft>
            </a:pPr>
            <a:r>
              <a:rPr lang="en-GB" b="1" u="sng" dirty="0">
                <a:solidFill>
                  <a:srgbClr val="000000"/>
                </a:solidFill>
              </a:rPr>
              <a:t>Remember, it’s an iterative process between stages as well as the whole process.</a:t>
            </a:r>
          </a:p>
          <a:p>
            <a:endParaRPr lang="en-GB" dirty="0"/>
          </a:p>
        </p:txBody>
      </p:sp>
    </p:spTree>
    <p:extLst>
      <p:ext uri="{BB962C8B-B14F-4D97-AF65-F5344CB8AC3E}">
        <p14:creationId xmlns:p14="http://schemas.microsoft.com/office/powerpoint/2010/main" val="114739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Sprint we work towards creating the products, the capability</a:t>
            </a:r>
            <a:r>
              <a:rPr lang="en-GB" baseline="0" dirty="0"/>
              <a:t> that serves our purpose. We make the Means that serves the Ends.</a:t>
            </a:r>
          </a:p>
          <a:p>
            <a:r>
              <a:rPr lang="en-GB" baseline="0" dirty="0"/>
              <a:t>If new capability is discovered then we have to check that it’s useful. New Means may give us new Ends. So we test it for the benefits it could bring, select or discard it and move on. </a:t>
            </a:r>
            <a:endParaRPr lang="en-GB" dirty="0"/>
          </a:p>
        </p:txBody>
      </p:sp>
      <p:sp>
        <p:nvSpPr>
          <p:cNvPr id="4" name="Slide Number Placeholder 3"/>
          <p:cNvSpPr>
            <a:spLocks noGrp="1"/>
          </p:cNvSpPr>
          <p:nvPr>
            <p:ph type="sldNum" sz="quarter" idx="10"/>
          </p:nvPr>
        </p:nvSpPr>
        <p:spPr/>
        <p:txBody>
          <a:bodyPr/>
          <a:lstStyle/>
          <a:p>
            <a:fld id="{7DC3F725-EA20-41BE-84FE-CFDE83391F5B}" type="slidenum">
              <a:rPr lang="en-GB" smtClean="0"/>
              <a:t>13</a:t>
            </a:fld>
            <a:endParaRPr lang="en-GB"/>
          </a:p>
        </p:txBody>
      </p:sp>
    </p:spTree>
    <p:extLst>
      <p:ext uri="{BB962C8B-B14F-4D97-AF65-F5344CB8AC3E}">
        <p14:creationId xmlns:p14="http://schemas.microsoft.com/office/powerpoint/2010/main" val="276124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Scrum and Product Backlog has an assumption that the Product Owner has already done the analysis to select the best product increments to go in the Backlog. What have they used to make their </a:t>
            </a:r>
            <a:r>
              <a:rPr lang="en-GB" dirty="0" err="1"/>
              <a:t>MoSCoW</a:t>
            </a:r>
            <a:r>
              <a:rPr lang="en-GB" dirty="0"/>
              <a:t> selection? Where is their sense of proportion? </a:t>
            </a:r>
          </a:p>
          <a:p>
            <a:r>
              <a:rPr lang="en-GB" dirty="0"/>
              <a:t>The Benefit Profile form has a lot of headings and can look intimidatingly methodical (or just plain boring) at first sight. It works well when everyone remembers that the tool should fit reality and we don’t force reality into the tool. It’s not so much the detailed list as the things that go into it. They are cultural and fit the enterprise in question. </a:t>
            </a:r>
          </a:p>
          <a:p>
            <a:r>
              <a:rPr lang="en-GB" dirty="0"/>
              <a:t>The aim is to get the right thinking into the requirement, “I want these results (i.e. benefits) and I think this piece of functionality (product increment) will deliver them in the context in which I operate.” We phrase the requirement as Ends from Ways from Means, starting with the End in mind. This gets us away from the instant answer of, “I want this solution, the reasons are self-evident but hard to express”.</a:t>
            </a:r>
          </a:p>
          <a:p>
            <a:r>
              <a:rPr lang="en-GB" dirty="0"/>
              <a:t>By describing each item in the Product Backlog using the same form and process, we can compare our options in a rational way by seeing their value relative to each other. The cultural context of the enterprise will have its own significant impact here. Some groups will go totally anal in the detail they complete. If that works for them, fine. Others will be fast and loose. Again, it’s whatever works. Where both types of group gain from the same process is that they’ve filled in the boxes in the form, in the right order, using a rational </a:t>
            </a:r>
            <a:r>
              <a:rPr lang="en-GB" dirty="0" err="1"/>
              <a:t>mindset</a:t>
            </a:r>
            <a:r>
              <a:rPr lang="en-GB" dirty="0"/>
              <a:t> and so have both raised the quality of the choices they make.</a:t>
            </a:r>
          </a:p>
          <a:p>
            <a:endParaRPr lang="en-GB" dirty="0"/>
          </a:p>
        </p:txBody>
      </p:sp>
      <p:sp>
        <p:nvSpPr>
          <p:cNvPr id="4" name="Slide Number Placeholder 3"/>
          <p:cNvSpPr>
            <a:spLocks noGrp="1"/>
          </p:cNvSpPr>
          <p:nvPr>
            <p:ph type="sldNum" sz="quarter" idx="10"/>
          </p:nvPr>
        </p:nvSpPr>
        <p:spPr/>
        <p:txBody>
          <a:bodyPr/>
          <a:lstStyle/>
          <a:p>
            <a:fld id="{7DC3F725-EA20-41BE-84FE-CFDE83391F5B}" type="slidenum">
              <a:rPr lang="en-GB" smtClean="0"/>
              <a:t>14</a:t>
            </a:fld>
            <a:endParaRPr lang="en-GB"/>
          </a:p>
        </p:txBody>
      </p:sp>
    </p:spTree>
    <p:extLst>
      <p:ext uri="{BB962C8B-B14F-4D97-AF65-F5344CB8AC3E}">
        <p14:creationId xmlns:p14="http://schemas.microsoft.com/office/powerpoint/2010/main" val="302062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Preference for action, we’re back to the race without a finish analogy.</a:t>
            </a:r>
          </a:p>
          <a:p>
            <a:r>
              <a:rPr lang="en-GB" dirty="0"/>
              <a:t>Incubators, great so long as you resource them properly and let them fail effectively if they</a:t>
            </a:r>
            <a:r>
              <a:rPr lang="en-GB" baseline="0" dirty="0"/>
              <a:t> have to. Know when to pull the plug and don’t blame the failures. Don’t even call them failures.</a:t>
            </a:r>
          </a:p>
          <a:p>
            <a:r>
              <a:rPr lang="en-GB" baseline="0" dirty="0"/>
              <a:t>Effective failure means don’t bet the farm. No make or break gambles.</a:t>
            </a:r>
            <a:endParaRPr lang="en-GB" dirty="0"/>
          </a:p>
        </p:txBody>
      </p:sp>
      <p:sp>
        <p:nvSpPr>
          <p:cNvPr id="4" name="Slide Number Placeholder 3"/>
          <p:cNvSpPr>
            <a:spLocks noGrp="1"/>
          </p:cNvSpPr>
          <p:nvPr>
            <p:ph type="sldNum" sz="quarter" idx="10"/>
          </p:nvPr>
        </p:nvSpPr>
        <p:spPr/>
        <p:txBody>
          <a:bodyPr/>
          <a:lstStyle/>
          <a:p>
            <a:fld id="{7DC3F725-EA20-41BE-84FE-CFDE83391F5B}" type="slidenum">
              <a:rPr lang="en-GB" smtClean="0"/>
              <a:t>16</a:t>
            </a:fld>
            <a:endParaRPr lang="en-GB"/>
          </a:p>
        </p:txBody>
      </p:sp>
    </p:spTree>
    <p:extLst>
      <p:ext uri="{BB962C8B-B14F-4D97-AF65-F5344CB8AC3E}">
        <p14:creationId xmlns:p14="http://schemas.microsoft.com/office/powerpoint/2010/main" val="401155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Continuous,</a:t>
            </a:r>
            <a:r>
              <a:rPr lang="en-GB" b="1" baseline="0" dirty="0"/>
              <a:t> urgent change</a:t>
            </a:r>
          </a:p>
          <a:p>
            <a:pPr marL="0" indent="0">
              <a:buNone/>
            </a:pPr>
            <a:endParaRPr lang="en-GB" baseline="0" dirty="0"/>
          </a:p>
          <a:p>
            <a:pPr marL="0" indent="0">
              <a:buNone/>
            </a:pPr>
            <a:r>
              <a:rPr lang="en-GB" dirty="0"/>
              <a:t>The risks of chasing over the horizon</a:t>
            </a:r>
          </a:p>
          <a:p>
            <a:r>
              <a:rPr lang="en-GB" dirty="0"/>
              <a:t>Corporate exhaustion, you can’t keep running forever</a:t>
            </a:r>
          </a:p>
          <a:p>
            <a:r>
              <a:rPr lang="en-GB" dirty="0"/>
              <a:t>Cliff edge, run</a:t>
            </a:r>
            <a:r>
              <a:rPr lang="en-GB" baseline="0" dirty="0"/>
              <a:t> straight into disaster</a:t>
            </a:r>
            <a:endParaRPr lang="en-GB" dirty="0"/>
          </a:p>
          <a:p>
            <a:r>
              <a:rPr lang="en-GB" dirty="0"/>
              <a:t>Blind alley, can’t see where the road leads</a:t>
            </a:r>
            <a:r>
              <a:rPr lang="en-GB" baseline="0" dirty="0"/>
              <a:t> so take the wrong option</a:t>
            </a:r>
            <a:endParaRPr lang="en-GB" dirty="0"/>
          </a:p>
          <a:p>
            <a:r>
              <a:rPr lang="en-GB" dirty="0"/>
              <a:t>Competitor’s ambush, you’re playing</a:t>
            </a:r>
            <a:r>
              <a:rPr lang="en-GB" baseline="0" dirty="0"/>
              <a:t> against other people who don’t want you to win so will deliberately set you up to fail</a:t>
            </a:r>
            <a:endParaRPr lang="en-GB" dirty="0"/>
          </a:p>
          <a:p>
            <a:endParaRPr lang="en-GB" dirty="0"/>
          </a:p>
        </p:txBody>
      </p:sp>
      <p:sp>
        <p:nvSpPr>
          <p:cNvPr id="4" name="Slide Number Placeholder 3"/>
          <p:cNvSpPr>
            <a:spLocks noGrp="1"/>
          </p:cNvSpPr>
          <p:nvPr>
            <p:ph type="sldNum" sz="quarter" idx="10"/>
          </p:nvPr>
        </p:nvSpPr>
        <p:spPr/>
        <p:txBody>
          <a:bodyPr/>
          <a:lstStyle/>
          <a:p>
            <a:fld id="{6198D24E-20F5-448E-9C93-B2AB6A3D4853}" type="slidenum">
              <a:rPr lang="en-GB" smtClean="0"/>
              <a:t>3</a:t>
            </a:fld>
            <a:endParaRPr lang="en-GB"/>
          </a:p>
        </p:txBody>
      </p:sp>
    </p:spTree>
    <p:extLst>
      <p:ext uri="{BB962C8B-B14F-4D97-AF65-F5344CB8AC3E}">
        <p14:creationId xmlns:p14="http://schemas.microsoft.com/office/powerpoint/2010/main" val="35557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in tactical bounds, one team at a time.</a:t>
            </a:r>
          </a:p>
          <a:p>
            <a:endParaRPr lang="en-GB" dirty="0"/>
          </a:p>
          <a:p>
            <a:r>
              <a:rPr lang="en-GB" dirty="0"/>
              <a:t>Understand the context</a:t>
            </a:r>
          </a:p>
          <a:p>
            <a:r>
              <a:rPr lang="en-GB" dirty="0"/>
              <a:t>Choose Objective 1</a:t>
            </a:r>
          </a:p>
          <a:p>
            <a:r>
              <a:rPr lang="en-GB" dirty="0"/>
              <a:t>Commit resources</a:t>
            </a:r>
          </a:p>
          <a:p>
            <a:r>
              <a:rPr lang="en-GB" dirty="0"/>
              <a:t>Plan it</a:t>
            </a:r>
          </a:p>
          <a:p>
            <a:r>
              <a:rPr lang="en-GB" dirty="0"/>
              <a:t>Achieve it </a:t>
            </a:r>
          </a:p>
          <a:p>
            <a:r>
              <a:rPr lang="en-GB" dirty="0"/>
              <a:t>Exploit it</a:t>
            </a:r>
          </a:p>
          <a:p>
            <a:pPr lvl="1"/>
            <a:r>
              <a:rPr lang="en-GB" dirty="0"/>
              <a:t>Establish a Firm Base</a:t>
            </a:r>
          </a:p>
          <a:p>
            <a:pPr lvl="1"/>
            <a:r>
              <a:rPr lang="en-GB" dirty="0"/>
              <a:t>Use it as resources for the next bound</a:t>
            </a:r>
          </a:p>
          <a:p>
            <a:pPr lvl="0"/>
            <a:endParaRPr lang="en-GB" dirty="0"/>
          </a:p>
          <a:p>
            <a:pPr lvl="0"/>
            <a:r>
              <a:rPr lang="en-GB" dirty="0"/>
              <a:t>Choose Objective 2</a:t>
            </a:r>
          </a:p>
          <a:p>
            <a:pPr lvl="0"/>
            <a:r>
              <a:rPr lang="en-GB" dirty="0"/>
              <a:t>And so on…</a:t>
            </a:r>
          </a:p>
          <a:p>
            <a:endParaRPr lang="en-GB" dirty="0"/>
          </a:p>
        </p:txBody>
      </p:sp>
      <p:sp>
        <p:nvSpPr>
          <p:cNvPr id="4" name="Slide Number Placeholder 3"/>
          <p:cNvSpPr>
            <a:spLocks noGrp="1"/>
          </p:cNvSpPr>
          <p:nvPr>
            <p:ph type="sldNum" sz="quarter" idx="10"/>
          </p:nvPr>
        </p:nvSpPr>
        <p:spPr/>
        <p:txBody>
          <a:bodyPr/>
          <a:lstStyle/>
          <a:p>
            <a:fld id="{6198D24E-20F5-448E-9C93-B2AB6A3D4853}" type="slidenum">
              <a:rPr lang="en-GB" smtClean="0"/>
              <a:t>4</a:t>
            </a:fld>
            <a:endParaRPr lang="en-GB"/>
          </a:p>
        </p:txBody>
      </p:sp>
    </p:spTree>
    <p:extLst>
      <p:ext uri="{BB962C8B-B14F-4D97-AF65-F5344CB8AC3E}">
        <p14:creationId xmlns:p14="http://schemas.microsoft.com/office/powerpoint/2010/main" val="54586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 the context</a:t>
            </a:r>
          </a:p>
          <a:p>
            <a:r>
              <a:rPr lang="en-GB" dirty="0"/>
              <a:t>Choose Objective 1</a:t>
            </a:r>
          </a:p>
          <a:p>
            <a:r>
              <a:rPr lang="en-GB" dirty="0"/>
              <a:t>Commit resources</a:t>
            </a:r>
          </a:p>
          <a:p>
            <a:r>
              <a:rPr lang="en-GB" dirty="0"/>
              <a:t>Plan it</a:t>
            </a:r>
          </a:p>
          <a:p>
            <a:r>
              <a:rPr lang="en-GB" dirty="0"/>
              <a:t>Achieve it </a:t>
            </a:r>
          </a:p>
          <a:p>
            <a:r>
              <a:rPr lang="en-GB" dirty="0"/>
              <a:t>Exploit it</a:t>
            </a:r>
          </a:p>
          <a:p>
            <a:pPr lvl="1"/>
            <a:r>
              <a:rPr lang="en-GB" dirty="0"/>
              <a:t>Establish a Firm Base</a:t>
            </a:r>
          </a:p>
          <a:p>
            <a:pPr lvl="1"/>
            <a:r>
              <a:rPr lang="en-GB" dirty="0"/>
              <a:t>Use it as resources for the next bound</a:t>
            </a:r>
          </a:p>
          <a:p>
            <a:pPr lvl="0"/>
            <a:endParaRPr lang="en-GB" dirty="0"/>
          </a:p>
          <a:p>
            <a:pPr lvl="0"/>
            <a:r>
              <a:rPr lang="en-GB" dirty="0"/>
              <a:t>Confirm the context</a:t>
            </a:r>
          </a:p>
          <a:p>
            <a:pPr lvl="0"/>
            <a:r>
              <a:rPr lang="en-GB" dirty="0"/>
              <a:t>Choose Objective 2</a:t>
            </a:r>
          </a:p>
          <a:p>
            <a:pPr lvl="0"/>
            <a:r>
              <a:rPr lang="en-GB" dirty="0"/>
              <a:t>And so on…</a:t>
            </a:r>
          </a:p>
          <a:p>
            <a:pPr lvl="0"/>
            <a:endParaRPr lang="en-GB" dirty="0"/>
          </a:p>
          <a:p>
            <a:pPr lvl="0"/>
            <a:r>
              <a:rPr lang="en-GB" dirty="0"/>
              <a:t>Tactical Bounds give you the security to move forward. The firm base gives you the resources to use in your next venture. In Boston Box terms, it’s your Cash</a:t>
            </a:r>
            <a:r>
              <a:rPr lang="en-GB" baseline="0" dirty="0"/>
              <a:t> Cow that feeds the Problem Child to become a Star that turns into the next Cash Cow. </a:t>
            </a:r>
          </a:p>
          <a:p>
            <a:pPr lvl="0"/>
            <a:r>
              <a:rPr lang="en-GB" baseline="0" dirty="0"/>
              <a:t>It also gives you somewhere to fall back to if Objective 2 fails. You don’t bet the firm on one throw of the dice.</a:t>
            </a:r>
          </a:p>
          <a:p>
            <a:pPr lvl="0"/>
            <a:endParaRPr lang="en-GB" baseline="0" dirty="0"/>
          </a:p>
          <a:p>
            <a:pPr lvl="0"/>
            <a:r>
              <a:rPr lang="en-GB" dirty="0"/>
              <a:t>Whether you split Team1 and Team 2 equally or have more than one team depends on your circumstances and preference. You may advance ‘one up and two in reserve’ for caution or ‘two up’ if there’s urgency and big prizes to be had.</a:t>
            </a:r>
          </a:p>
          <a:p>
            <a:endParaRPr lang="en-GB" dirty="0"/>
          </a:p>
        </p:txBody>
      </p:sp>
      <p:sp>
        <p:nvSpPr>
          <p:cNvPr id="4" name="Slide Number Placeholder 3"/>
          <p:cNvSpPr>
            <a:spLocks noGrp="1"/>
          </p:cNvSpPr>
          <p:nvPr>
            <p:ph type="sldNum" sz="quarter" idx="10"/>
          </p:nvPr>
        </p:nvSpPr>
        <p:spPr/>
        <p:txBody>
          <a:bodyPr/>
          <a:lstStyle/>
          <a:p>
            <a:fld id="{6198D24E-20F5-448E-9C93-B2AB6A3D4853}" type="slidenum">
              <a:rPr lang="en-GB" smtClean="0"/>
              <a:t>5</a:t>
            </a:fld>
            <a:endParaRPr lang="en-GB"/>
          </a:p>
        </p:txBody>
      </p:sp>
    </p:spTree>
    <p:extLst>
      <p:ext uri="{BB962C8B-B14F-4D97-AF65-F5344CB8AC3E}">
        <p14:creationId xmlns:p14="http://schemas.microsoft.com/office/powerpoint/2010/main" val="156826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Decision cycle:</a:t>
            </a:r>
          </a:p>
          <a:p>
            <a:r>
              <a:rPr lang="en-GB" dirty="0"/>
              <a:t>The speed at which decisions are taken. Windows</a:t>
            </a:r>
            <a:r>
              <a:rPr lang="en-GB" baseline="0" dirty="0"/>
              <a:t> of opportunity, sense of urgency, lost chances. A good choice may fail because it was taken too late.</a:t>
            </a:r>
          </a:p>
          <a:p>
            <a:r>
              <a:rPr lang="en-GB" baseline="0" dirty="0"/>
              <a:t>Use tools to help you choose good things fast.</a:t>
            </a:r>
            <a:endParaRPr lang="en-GB" dirty="0"/>
          </a:p>
        </p:txBody>
      </p:sp>
      <p:sp>
        <p:nvSpPr>
          <p:cNvPr id="4" name="Slide Number Placeholder 3"/>
          <p:cNvSpPr>
            <a:spLocks noGrp="1"/>
          </p:cNvSpPr>
          <p:nvPr>
            <p:ph type="sldNum" sz="quarter" idx="10"/>
          </p:nvPr>
        </p:nvSpPr>
        <p:spPr/>
        <p:txBody>
          <a:bodyPr/>
          <a:lstStyle/>
          <a:p>
            <a:fld id="{7DC3F725-EA20-41BE-84FE-CFDE83391F5B}" type="slidenum">
              <a:rPr lang="en-GB" smtClean="0"/>
              <a:t>6</a:t>
            </a:fld>
            <a:endParaRPr lang="en-GB"/>
          </a:p>
        </p:txBody>
      </p:sp>
    </p:spTree>
    <p:extLst>
      <p:ext uri="{BB962C8B-B14F-4D97-AF65-F5344CB8AC3E}">
        <p14:creationId xmlns:p14="http://schemas.microsoft.com/office/powerpoint/2010/main" val="224270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A94D67C9-36A3-4C3E-990B-137B0BF30C53}" type="slidenum">
              <a:rPr lang="en-GB" sz="1300">
                <a:solidFill>
                  <a:schemeClr val="tx1"/>
                </a:solidFill>
              </a:rPr>
              <a:pPr eaLnBrk="1" hangingPunct="1"/>
              <a:t>7</a:t>
            </a:fld>
            <a:endParaRPr lang="en-GB" sz="13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Starting with the End in Mind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 purpose behind any course of action has a direct and significant effect on the way it is undertaken. The reasons why affect the ways we go about things. If Nelson had gone off to Trafalgar simply with the intent of using up his budgeted stock of gunpowder then he would have fought a very different battle from the one that actually took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 same applies for any project, the ends affect the means and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Projects talk of acceptance criteria, the things that decide when the project has ended successfully, a sort of, “No-one goes home until…”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Define your acceptance criteria in terms of objectives and benefits before you start. Don’t install the kit and then wonder what to do with it. Too often, projects leave benefits realisation until it’s too late, i.e. at the end of the project. That’s why benefits should be managed from the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Some organisations demand a hard financial return.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Some want intangible improvements like satisfaction and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Usually, they want both. That’s when conflicting objectives throw a spanner in the works. That’s why clear objectives are crucial.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eaLnBrk="1" hangingPunct="1"/>
            <a:endParaRPr lang="en-GB" sz="1100" dirty="0"/>
          </a:p>
        </p:txBody>
      </p:sp>
    </p:spTree>
    <p:extLst>
      <p:ext uri="{BB962C8B-B14F-4D97-AF65-F5344CB8AC3E}">
        <p14:creationId xmlns:p14="http://schemas.microsoft.com/office/powerpoint/2010/main" val="331756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FC0DC005-5692-4AFE-A8CF-914D754F48E9}" type="slidenum">
              <a:rPr lang="en-US" sz="1300">
                <a:solidFill>
                  <a:schemeClr val="tx1"/>
                </a:solidFill>
              </a:rPr>
              <a:pPr eaLnBrk="1" hangingPunct="1"/>
              <a:t>8</a:t>
            </a:fld>
            <a:endParaRPr lang="en-US" sz="13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Planning to realise the Goal</a:t>
            </a:r>
            <a:r>
              <a:rPr lang="en-GB" baseline="0" dirty="0"/>
              <a:t> through Means, Ways and Ends.  A picture paints a thousand words. Mapping makes the links and dependencies clearer than tables in a business case.</a:t>
            </a:r>
            <a:endParaRPr lang="en-GB" dirty="0"/>
          </a:p>
          <a:p>
            <a:pPr eaLnBrk="1" hangingPunct="1"/>
            <a:endParaRPr lang="en-GB" dirty="0"/>
          </a:p>
          <a:p>
            <a:pPr eaLnBrk="1" hangingPunct="1"/>
            <a:r>
              <a:rPr lang="en-GB" dirty="0"/>
              <a:t>The Benefits Map is one of the key tools in the Benefits / Value arena. It shows the chains of cause and effect between what you want, do and use. In this generic example the Drivers, the outside influences that make you act, fall into PESTLE categories. They don’t have to. It’s just a good way of analysing the context in which you have to operate. </a:t>
            </a:r>
          </a:p>
          <a:p>
            <a:pPr eaLnBrk="1" hangingPunct="1"/>
            <a:r>
              <a:rPr lang="en-GB" dirty="0"/>
              <a:t>Likewise, Objectives are split as per the Balanced Scorecard. Most objectives fit into quality of service, quantity of service, customer experience and finance.</a:t>
            </a:r>
          </a:p>
          <a:p>
            <a:pPr eaLnBrk="1" hangingPunct="1"/>
            <a:r>
              <a:rPr lang="en-GB" dirty="0"/>
              <a:t>Benefits are split by stakeholder. There is one stakeholder per benefit. If X is a benefit to customers and staff then X is two benefits. More likely, X isn’t a benefit at all but an enabler or outcome, something to be used to deliver benefits.</a:t>
            </a:r>
          </a:p>
          <a:p>
            <a:pPr eaLnBrk="1" hangingPunct="1">
              <a:lnSpc>
                <a:spcPct val="90000"/>
              </a:lnSpc>
            </a:pPr>
            <a:r>
              <a:rPr lang="en-GB" dirty="0"/>
              <a:t>Ask ‘so what’ questions to decide where something fits in the chain. </a:t>
            </a:r>
          </a:p>
          <a:p>
            <a:pPr eaLnBrk="1" hangingPunct="1">
              <a:lnSpc>
                <a:spcPct val="90000"/>
              </a:lnSpc>
            </a:pPr>
            <a:r>
              <a:rPr lang="en-GB" dirty="0"/>
              <a:t>People often confuse outcomes with objectives. “The new clinic is opened”. So what? You can do lots of things with it. It treats more people, better and quicker. Then the objectives are to do with clinical outcome and efficiency. The clinic is not an end in itself.</a:t>
            </a:r>
          </a:p>
          <a:p>
            <a:pPr eaLnBrk="1" hangingPunct="1">
              <a:lnSpc>
                <a:spcPct val="90000"/>
              </a:lnSpc>
            </a:pPr>
            <a:r>
              <a:rPr lang="en-GB" dirty="0"/>
              <a:t>The distinction between benefits and objectives may not be so clear-cut. Sometimes the benefit is proof that the objective is being met, e.g. individual cost savings to meet an overall budget reduction. Sometimes the objective is to deliver benefits, e.g. raise average survival period for terminal patients by 6 months.</a:t>
            </a:r>
          </a:p>
          <a:p>
            <a:pPr eaLnBrk="1" hangingPunct="1">
              <a:lnSpc>
                <a:spcPct val="90000"/>
              </a:lnSpc>
            </a:pPr>
            <a:r>
              <a:rPr lang="en-GB" dirty="0"/>
              <a:t>By thinking about the phraseology, we become clearer about what we are going to do and why it is important to us.</a:t>
            </a:r>
          </a:p>
          <a:p>
            <a:pPr eaLnBrk="1" hangingPunct="1"/>
            <a:r>
              <a:rPr lang="en-GB" dirty="0"/>
              <a:t>Activities may be in silos or multi-agent. They can be as simple as one step in a process or as complex as public-private partnerships.</a:t>
            </a:r>
          </a:p>
          <a:p>
            <a:pPr eaLnBrk="1" hangingPunct="1"/>
            <a:r>
              <a:rPr lang="en-GB" dirty="0"/>
              <a:t>Change managers split enablers into people, process, technology. Economists may use land, labour, capital, enterprise. </a:t>
            </a:r>
          </a:p>
          <a:p>
            <a:pPr eaLnBrk="1" hangingPunct="1"/>
            <a:r>
              <a:rPr lang="en-GB" dirty="0"/>
              <a:t>You don’t work in a vacuum so there’s bound to be some outside dependencies to consider as well.</a:t>
            </a:r>
          </a:p>
          <a:p>
            <a:pPr eaLnBrk="1" hangingPunct="1"/>
            <a:r>
              <a:rPr lang="en-GB" dirty="0"/>
              <a:t>These are all just tidy ways to help you break down your organisation in a logical manner. They are not mandatory, but they do help.</a:t>
            </a:r>
          </a:p>
        </p:txBody>
      </p:sp>
    </p:spTree>
    <p:extLst>
      <p:ext uri="{BB962C8B-B14F-4D97-AF65-F5344CB8AC3E}">
        <p14:creationId xmlns:p14="http://schemas.microsoft.com/office/powerpoint/2010/main" val="142120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9</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Here’s a hypothetical example, reorganising ambulance services, emergency responders, ambulances parked</a:t>
            </a:r>
            <a:r>
              <a:rPr lang="en-GB" baseline="0" dirty="0"/>
              <a:t> in lay-bys</a:t>
            </a:r>
            <a:r>
              <a:rPr lang="en-GB" dirty="0"/>
              <a:t>, March 06.</a:t>
            </a:r>
          </a:p>
          <a:p>
            <a:pPr eaLnBrk="1" hangingPunct="1"/>
            <a:r>
              <a:rPr lang="en-GB" dirty="0"/>
              <a:t>The objectives are pretty generic and represent the high-level stakeholder groups of patients, policy makers and the organisation itself. All the connections are made. There are no dead-ends in the diagram, so everything has a purpose and contributes to the objective to some extent. The diagram starts the discussion about the relative contributions and allows decisions to be made about priorities and allocating resources.</a:t>
            </a:r>
          </a:p>
          <a:p>
            <a:pPr eaLnBrk="1" hangingPunct="1"/>
            <a:r>
              <a:rPr lang="en-GB" dirty="0"/>
              <a:t>This is manageable, a feasible amount of activity delivers selected benefits that are directly connected to the organisation’s objectives.</a:t>
            </a:r>
          </a:p>
        </p:txBody>
      </p:sp>
    </p:spTree>
    <p:extLst>
      <p:ext uri="{BB962C8B-B14F-4D97-AF65-F5344CB8AC3E}">
        <p14:creationId xmlns:p14="http://schemas.microsoft.com/office/powerpoint/2010/main" val="289110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7B9CF55F-57CD-4019-8801-32EAB11B4FDD}" type="slidenum">
              <a:rPr lang="en-US" sz="1300">
                <a:solidFill>
                  <a:schemeClr val="tx1"/>
                </a:solidFill>
              </a:rPr>
              <a:pPr eaLnBrk="1" hangingPunct="1"/>
              <a:t>10</a:t>
            </a:fld>
            <a:endParaRPr lang="en-US" sz="13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dirty="0"/>
              <a:t>Imagine that the programme had chosen 50 benefits instead of 3. Life gets much more complex here. Many business cases get drafted on the basis of quantity, not quality. The more benefits you put in, the more likely you are to be picked from the pack of competing business cases. Delivery is another matter though. Once you take the table of benefits out of the business case and map it you begin to see how impractical your project is.</a:t>
            </a:r>
          </a:p>
        </p:txBody>
      </p:sp>
    </p:spTree>
    <p:extLst>
      <p:ext uri="{BB962C8B-B14F-4D97-AF65-F5344CB8AC3E}">
        <p14:creationId xmlns:p14="http://schemas.microsoft.com/office/powerpoint/2010/main" val="180104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824183" cy="50165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000" y="6483000"/>
            <a:ext cx="900000" cy="375000"/>
          </a:xfrm>
          <a:prstGeom prst="rect">
            <a:avLst/>
          </a:prstGeom>
        </p:spPr>
      </p:pic>
      <p:sp>
        <p:nvSpPr>
          <p:cNvPr id="5" name="Footer Placeholder 4"/>
          <p:cNvSpPr>
            <a:spLocks noGrp="1"/>
          </p:cNvSpPr>
          <p:nvPr>
            <p:ph type="ftr" sz="quarter" idx="11"/>
          </p:nvPr>
        </p:nvSpPr>
        <p:spPr/>
        <p:txBody>
          <a:bodyPr/>
          <a:lstStyle>
            <a:lvl1pPr>
              <a:defRPr sz="1400"/>
            </a:lvl1pPr>
          </a:lstStyle>
          <a:p>
            <a:r>
              <a:rPr lang="en-GB" dirty="0"/>
              <a:t>www.keldale.com</a:t>
            </a:r>
          </a:p>
        </p:txBody>
      </p:sp>
    </p:spTree>
    <p:extLst>
      <p:ext uri="{BB962C8B-B14F-4D97-AF65-F5344CB8AC3E}">
        <p14:creationId xmlns:p14="http://schemas.microsoft.com/office/powerpoint/2010/main" val="40639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9241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3901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429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7155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835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3971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049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5433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54901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5405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BC7442FA-B31A-476C-8091-09474E174B3B}" type="datetimeFigureOut">
              <a:rPr lang="en-GB" smtClean="0"/>
              <a:pPr/>
              <a:t>28/01/2026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A9854315-EBCC-43C3-A8F0-C3BEB29496D0}"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2286293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Agile Benefits Management</a:t>
            </a:r>
          </a:p>
        </p:txBody>
      </p:sp>
      <p:sp>
        <p:nvSpPr>
          <p:cNvPr id="3" name="Subtitle 2"/>
          <p:cNvSpPr>
            <a:spLocks noGrp="1"/>
          </p:cNvSpPr>
          <p:nvPr>
            <p:ph type="subTitle" idx="1"/>
          </p:nvPr>
        </p:nvSpPr>
        <p:spPr/>
        <p:txBody>
          <a:bodyPr/>
          <a:lstStyle/>
          <a:p>
            <a:pPr lvl="0"/>
            <a:r>
              <a:rPr lang="en-GB" sz="1900" dirty="0">
                <a:solidFill>
                  <a:prstClr val="black">
                    <a:lumMod val="65000"/>
                    <a:lumOff val="35000"/>
                  </a:prstClr>
                </a:solidFill>
              </a:rPr>
              <a:t>Round like a circle in a spiral, like a wheel within a wheel</a:t>
            </a:r>
            <a:br>
              <a:rPr lang="en-GB" sz="1900" dirty="0">
                <a:solidFill>
                  <a:prstClr val="black">
                    <a:lumMod val="65000"/>
                    <a:lumOff val="35000"/>
                  </a:prstClr>
                </a:solidFill>
              </a:rPr>
            </a:br>
            <a:r>
              <a:rPr lang="en-GB" sz="1900" dirty="0">
                <a:solidFill>
                  <a:prstClr val="black">
                    <a:lumMod val="65000"/>
                    <a:lumOff val="35000"/>
                  </a:prstClr>
                </a:solidFill>
              </a:rPr>
              <a:t>Never ending or beginning on an ever spinning reel…</a:t>
            </a:r>
          </a:p>
          <a:p>
            <a:pPr lvl="0"/>
            <a:endParaRPr lang="en-GB" sz="1400" dirty="0">
              <a:solidFill>
                <a:prstClr val="black">
                  <a:lumMod val="65000"/>
                  <a:lumOff val="35000"/>
                </a:prstClr>
              </a:solidFill>
            </a:endParaRPr>
          </a:p>
          <a:p>
            <a:pPr marL="400050" lvl="1"/>
            <a:r>
              <a:rPr lang="en-GB" sz="1100" dirty="0">
                <a:solidFill>
                  <a:prstClr val="black"/>
                </a:solidFill>
              </a:rPr>
              <a:t>The Windmills Of Your Mind: Legrand, Bergman &amp; Bergman</a:t>
            </a:r>
          </a:p>
          <a:p>
            <a:pPr marL="400050" lvl="1"/>
            <a:r>
              <a:rPr lang="en-GB" sz="1100" dirty="0">
                <a:solidFill>
                  <a:prstClr val="black"/>
                </a:solidFill>
              </a:rPr>
              <a:t>© EMI Music Publishing</a:t>
            </a:r>
            <a:endParaRPr lang="en-GB" sz="1200" dirty="0">
              <a:solidFill>
                <a:prstClr val="black"/>
              </a:solidFill>
            </a:endParaRP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24192" y="260648"/>
            <a:ext cx="3035300" cy="1143000"/>
          </a:xfrm>
        </p:spPr>
        <p:txBody>
          <a:bodyPr/>
          <a:lstStyle/>
          <a:p>
            <a:pPr eaLnBrk="1" hangingPunct="1"/>
            <a:r>
              <a:rPr lang="en-GB" dirty="0"/>
              <a:t>This is not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0"/>
            <a:ext cx="287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20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88640"/>
            <a:ext cx="4248472" cy="792088"/>
          </a:xfrm>
        </p:spPr>
        <p:txBody>
          <a:bodyPr>
            <a:normAutofit/>
          </a:bodyPr>
          <a:lstStyle/>
          <a:p>
            <a:r>
              <a:rPr lang="en-GB" dirty="0"/>
              <a:t>Scrum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9000" y="2040731"/>
            <a:ext cx="7874000" cy="3644900"/>
          </a:xfrm>
        </p:spPr>
      </p:pic>
    </p:spTree>
    <p:extLst>
      <p:ext uri="{BB962C8B-B14F-4D97-AF65-F5344CB8AC3E}">
        <p14:creationId xmlns:p14="http://schemas.microsoft.com/office/powerpoint/2010/main" val="33046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9" y="95250"/>
            <a:ext cx="7458075" cy="6762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40" y="1052737"/>
            <a:ext cx="2928887" cy="1355791"/>
          </a:xfrm>
          <a:prstGeom prst="rect">
            <a:avLst/>
          </a:prstGeom>
        </p:spPr>
      </p:pic>
      <p:sp>
        <p:nvSpPr>
          <p:cNvPr id="3" name="TextBox 2"/>
          <p:cNvSpPr txBox="1"/>
          <p:nvPr/>
        </p:nvSpPr>
        <p:spPr>
          <a:xfrm>
            <a:off x="191344" y="908720"/>
            <a:ext cx="3779912" cy="1938992"/>
          </a:xfrm>
          <a:prstGeom prst="rect">
            <a:avLst/>
          </a:prstGeom>
          <a:noFill/>
        </p:spPr>
        <p:txBody>
          <a:bodyPr wrap="square" rtlCol="0">
            <a:spAutoFit/>
          </a:bodyPr>
          <a:lstStyle/>
          <a:p>
            <a:r>
              <a:rPr lang="en-GB" sz="4000" b="1" dirty="0">
                <a:solidFill>
                  <a:srgbClr val="000050"/>
                </a:solidFill>
              </a:rPr>
              <a:t>Making Stuff and</a:t>
            </a:r>
          </a:p>
          <a:p>
            <a:r>
              <a:rPr lang="en-GB" sz="4000" b="1" dirty="0">
                <a:solidFill>
                  <a:srgbClr val="000050"/>
                </a:solidFill>
              </a:rPr>
              <a:t>Using Stuff</a:t>
            </a:r>
          </a:p>
        </p:txBody>
      </p:sp>
    </p:spTree>
    <p:extLst>
      <p:ext uri="{BB962C8B-B14F-4D97-AF65-F5344CB8AC3E}">
        <p14:creationId xmlns:p14="http://schemas.microsoft.com/office/powerpoint/2010/main" val="263806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Sprint Ideas</a:t>
            </a:r>
          </a:p>
        </p:txBody>
      </p:sp>
      <p:sp>
        <p:nvSpPr>
          <p:cNvPr id="3" name="Content Placeholder 2"/>
          <p:cNvSpPr>
            <a:spLocks noGrp="1"/>
          </p:cNvSpPr>
          <p:nvPr>
            <p:ph idx="1"/>
          </p:nvPr>
        </p:nvSpPr>
        <p:spPr/>
        <p:txBody>
          <a:bodyPr>
            <a:normAutofit/>
          </a:bodyPr>
          <a:lstStyle/>
          <a:p>
            <a:r>
              <a:rPr lang="en-GB" sz="3200" dirty="0"/>
              <a:t>The BDN sets the boundaries for the Sprint</a:t>
            </a:r>
          </a:p>
          <a:p>
            <a:r>
              <a:rPr lang="en-GB" sz="3200" dirty="0"/>
              <a:t>Agile project management delivers the products and capability that fits the boundaries</a:t>
            </a:r>
          </a:p>
          <a:p>
            <a:r>
              <a:rPr lang="en-GB" sz="3200" dirty="0"/>
              <a:t>New capability triggers the BM loop again. It’s a new Means so we look for a new End</a:t>
            </a:r>
          </a:p>
        </p:txBody>
      </p:sp>
    </p:spTree>
    <p:extLst>
      <p:ext uri="{BB962C8B-B14F-4D97-AF65-F5344CB8AC3E}">
        <p14:creationId xmlns:p14="http://schemas.microsoft.com/office/powerpoint/2010/main" val="120681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 Backlog</a:t>
            </a:r>
          </a:p>
        </p:txBody>
      </p:sp>
      <p:sp>
        <p:nvSpPr>
          <p:cNvPr id="3" name="Content Placeholder 2"/>
          <p:cNvSpPr>
            <a:spLocks noGrp="1"/>
          </p:cNvSpPr>
          <p:nvPr>
            <p:ph idx="1"/>
          </p:nvPr>
        </p:nvSpPr>
        <p:spPr>
          <a:xfrm>
            <a:off x="1981200" y="1600200"/>
            <a:ext cx="8229600" cy="5141168"/>
          </a:xfrm>
        </p:spPr>
        <p:txBody>
          <a:bodyPr>
            <a:normAutofit/>
          </a:bodyPr>
          <a:lstStyle/>
          <a:p>
            <a:r>
              <a:rPr lang="en-GB" dirty="0"/>
              <a:t>Put rationality into </a:t>
            </a:r>
            <a:r>
              <a:rPr lang="en-GB" dirty="0" err="1"/>
              <a:t>MoSCoW</a:t>
            </a:r>
            <a:endParaRPr lang="en-GB" dirty="0"/>
          </a:p>
          <a:p>
            <a:r>
              <a:rPr lang="en-GB" dirty="0"/>
              <a:t>Use a Benefit Profile to capture requirements</a:t>
            </a:r>
          </a:p>
          <a:p>
            <a:pPr lvl="1"/>
            <a:r>
              <a:rPr lang="en-GB" dirty="0"/>
              <a:t>Who’s it for?</a:t>
            </a:r>
          </a:p>
          <a:p>
            <a:pPr lvl="1"/>
            <a:r>
              <a:rPr lang="en-GB" dirty="0"/>
              <a:t>What do they want to see happen?</a:t>
            </a:r>
          </a:p>
          <a:p>
            <a:pPr lvl="1"/>
            <a:r>
              <a:rPr lang="en-GB" dirty="0"/>
              <a:t>How big a deal is it?</a:t>
            </a:r>
          </a:p>
          <a:p>
            <a:r>
              <a:rPr lang="en-GB" dirty="0"/>
              <a:t>Fit the tool to reality, make it work in context</a:t>
            </a:r>
          </a:p>
          <a:p>
            <a:endParaRPr lang="en-GB" dirty="0"/>
          </a:p>
          <a:p>
            <a:pPr marL="0" indent="0" algn="ctr">
              <a:buNone/>
            </a:pPr>
            <a:r>
              <a:rPr lang="en-GB" b="1" dirty="0"/>
              <a:t>Ends</a:t>
            </a:r>
            <a:r>
              <a:rPr lang="en-GB" dirty="0"/>
              <a:t> from </a:t>
            </a:r>
            <a:r>
              <a:rPr lang="en-GB" b="1" dirty="0"/>
              <a:t>Ways</a:t>
            </a:r>
            <a:r>
              <a:rPr lang="en-GB" dirty="0"/>
              <a:t> from </a:t>
            </a:r>
            <a:r>
              <a:rPr lang="en-GB" b="1" dirty="0"/>
              <a:t>Means</a:t>
            </a:r>
          </a:p>
        </p:txBody>
      </p:sp>
      <p:graphicFrame>
        <p:nvGraphicFramePr>
          <p:cNvPr id="6" name="Table 5"/>
          <p:cNvGraphicFramePr>
            <a:graphicFrameLocks noGrp="1"/>
          </p:cNvGraphicFramePr>
          <p:nvPr/>
        </p:nvGraphicFramePr>
        <p:xfrm>
          <a:off x="8904313" y="1403648"/>
          <a:ext cx="1591229" cy="4878660"/>
        </p:xfrm>
        <a:graphic>
          <a:graphicData uri="http://schemas.openxmlformats.org/drawingml/2006/table">
            <a:tbl>
              <a:tblPr firstRow="1" firstCol="1" lastRow="1" lastCol="1" bandRow="1" bandCol="1"/>
              <a:tblGrid>
                <a:gridCol w="1591229">
                  <a:extLst>
                    <a:ext uri="{9D8B030D-6E8A-4147-A177-3AD203B41FA5}">
                      <a16:colId xmlns:a16="http://schemas.microsoft.com/office/drawing/2014/main" val="20000"/>
                    </a:ext>
                  </a:extLst>
                </a:gridCol>
              </a:tblGrid>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Benefit Ref No.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Benefit Title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Full description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Benefit Owner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Benefit Recipient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Related Prog Benefit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Value Type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Benefit Category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Objectives Supported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Enabler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Activity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349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Predicted / Target value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Probability of success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Baseline Value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Delivery Timescale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Related Issues / risks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3490">
                <a:tc>
                  <a:txBody>
                    <a:bodyPr/>
                    <a:lstStyle/>
                    <a:p>
                      <a:pPr algn="just">
                        <a:lnSpc>
                          <a:spcPct val="107000"/>
                        </a:lnSpc>
                        <a:spcAft>
                          <a:spcPts val="0"/>
                        </a:spcAft>
                      </a:pPr>
                      <a:r>
                        <a:rPr lang="en-GB" sz="8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Benefit Measures: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extLst>
                  <a:ext uri="{0D108BD9-81ED-4DB2-BD59-A6C34878D82A}">
                    <a16:rowId xmlns:a16="http://schemas.microsoft.com/office/drawing/2014/main" val="10016"/>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What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Start date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Frequency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Who/how measured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Where it will be reported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3490">
                <a:tc>
                  <a:txBody>
                    <a:bodyPr/>
                    <a:lstStyle/>
                    <a:p>
                      <a:pPr algn="just">
                        <a:lnSpc>
                          <a:spcPct val="107000"/>
                        </a:lnSpc>
                        <a:spcAft>
                          <a:spcPts val="0"/>
                        </a:spcAft>
                      </a:pPr>
                      <a:r>
                        <a:rPr lang="en-GB" sz="8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Outcome Measures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extLst>
                  <a:ext uri="{0D108BD9-81ED-4DB2-BD59-A6C34878D82A}">
                    <a16:rowId xmlns:a16="http://schemas.microsoft.com/office/drawing/2014/main" val="10022"/>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What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Start date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 Frequency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Who/how measured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Where it will be reported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28698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Outcome used as lead indicator (Y/N)?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3490">
                <a:tc>
                  <a:txBody>
                    <a:bodyPr/>
                    <a:lstStyle/>
                    <a:p>
                      <a:pPr>
                        <a:lnSpc>
                          <a:spcPct val="107000"/>
                        </a:lnSpc>
                        <a:spcAft>
                          <a:spcPts val="0"/>
                        </a:spcAft>
                        <a:tabLst>
                          <a:tab pos="2640330" algn="l"/>
                        </a:tabLst>
                      </a:pPr>
                      <a:r>
                        <a:rPr lang="en-GB" sz="800" b="1">
                          <a:effectLst/>
                          <a:latin typeface="Calibri" panose="020F0502020204030204" pitchFamily="34" charset="0"/>
                          <a:ea typeface="Times New Roman" panose="02020603050405020304" pitchFamily="18" charset="0"/>
                          <a:cs typeface="Calibri" panose="020F0502020204030204" pitchFamily="34" charset="0"/>
                        </a:rPr>
                        <a:t>Assumptions / Comments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286980">
                <a:tc>
                  <a:txBody>
                    <a:bodyPr/>
                    <a:lstStyle/>
                    <a:p>
                      <a:pPr>
                        <a:lnSpc>
                          <a:spcPct val="107000"/>
                        </a:lnSpc>
                        <a:spcAft>
                          <a:spcPts val="0"/>
                        </a:spcAft>
                      </a:pPr>
                      <a:r>
                        <a:rPr lang="en-GB" sz="800" b="1">
                          <a:effectLst/>
                          <a:latin typeface="Calibri" panose="020F0502020204030204" pitchFamily="34" charset="0"/>
                          <a:ea typeface="Times New Roman" panose="02020603050405020304" pitchFamily="18" charset="0"/>
                          <a:cs typeface="Calibri" panose="020F0502020204030204" pitchFamily="34" charset="0"/>
                        </a:rPr>
                        <a:t>Date Accepted by Benefit Owner: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3490">
                <a:tc>
                  <a:txBody>
                    <a:bodyPr/>
                    <a:lstStyle/>
                    <a:p>
                      <a:pPr>
                        <a:lnSpc>
                          <a:spcPct val="107000"/>
                        </a:lnSpc>
                        <a:spcAft>
                          <a:spcPts val="0"/>
                        </a:spcAft>
                        <a:tabLst>
                          <a:tab pos="2640330" algn="l"/>
                        </a:tabLst>
                      </a:pPr>
                      <a:r>
                        <a:rPr lang="en-GB" sz="800" b="1" dirty="0">
                          <a:effectLst/>
                          <a:latin typeface="Calibri" panose="020F0502020204030204" pitchFamily="34" charset="0"/>
                          <a:ea typeface="Times New Roman" panose="02020603050405020304" pitchFamily="18" charset="0"/>
                          <a:cs typeface="Calibri" panose="020F0502020204030204" pitchFamily="34" charset="0"/>
                        </a:rPr>
                        <a:t>Date Approved by SRO:</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190455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Planning</a:t>
            </a:r>
          </a:p>
        </p:txBody>
      </p:sp>
      <p:sp>
        <p:nvSpPr>
          <p:cNvPr id="3" name="Content Placeholder 2"/>
          <p:cNvSpPr>
            <a:spLocks noGrp="1"/>
          </p:cNvSpPr>
          <p:nvPr>
            <p:ph idx="1"/>
          </p:nvPr>
        </p:nvSpPr>
        <p:spPr/>
        <p:txBody>
          <a:bodyPr/>
          <a:lstStyle/>
          <a:p>
            <a:r>
              <a:rPr lang="en-GB" dirty="0"/>
              <a:t>Options of what could happen and plans for our response</a:t>
            </a:r>
          </a:p>
          <a:p>
            <a:r>
              <a:rPr lang="en-GB" dirty="0"/>
              <a:t>Pre-mortems on the projects, pretend that it all failed, why?</a:t>
            </a:r>
          </a:p>
          <a:p>
            <a:r>
              <a:rPr lang="en-GB" dirty="0"/>
              <a:t>Treat it as an on-going chess game, each move changes the options for the next one</a:t>
            </a:r>
          </a:p>
        </p:txBody>
      </p:sp>
      <p:pic>
        <p:nvPicPr>
          <p:cNvPr id="4" name="Picture 3"/>
          <p:cNvPicPr>
            <a:picLocks noChangeAspect="1"/>
          </p:cNvPicPr>
          <p:nvPr/>
        </p:nvPicPr>
        <p:blipFill>
          <a:blip r:embed="rId2"/>
          <a:stretch>
            <a:fillRect/>
          </a:stretch>
        </p:blipFill>
        <p:spPr>
          <a:xfrm>
            <a:off x="7613691" y="5013176"/>
            <a:ext cx="2591025" cy="1572904"/>
          </a:xfrm>
          <a:prstGeom prst="rect">
            <a:avLst/>
          </a:prstGeom>
        </p:spPr>
      </p:pic>
    </p:spTree>
    <p:extLst>
      <p:ext uri="{BB962C8B-B14F-4D97-AF65-F5344CB8AC3E}">
        <p14:creationId xmlns:p14="http://schemas.microsoft.com/office/powerpoint/2010/main" val="425456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watch</a:t>
            </a:r>
          </a:p>
        </p:txBody>
      </p:sp>
      <p:sp>
        <p:nvSpPr>
          <p:cNvPr id="3" name="Content Placeholder 2"/>
          <p:cNvSpPr>
            <a:spLocks noGrp="1"/>
          </p:cNvSpPr>
          <p:nvPr>
            <p:ph idx="1"/>
          </p:nvPr>
        </p:nvSpPr>
        <p:spPr/>
        <p:txBody>
          <a:bodyPr>
            <a:normAutofit/>
          </a:bodyPr>
          <a:lstStyle/>
          <a:p>
            <a:r>
              <a:rPr lang="en-GB" sz="3200" dirty="0"/>
              <a:t>Preference for action over thinking keeps projects rattling along – but in the right direction?</a:t>
            </a:r>
          </a:p>
          <a:p>
            <a:r>
              <a:rPr lang="en-GB" sz="3200" dirty="0"/>
              <a:t>Incubator test sites, thinking time  – good for quick trials, need spare resources and must be able to drop things that won’t work</a:t>
            </a:r>
          </a:p>
          <a:p>
            <a:r>
              <a:rPr lang="en-GB" sz="3200" dirty="0"/>
              <a:t>Fail and learn – don’t bet what you can’t afford to lose</a:t>
            </a:r>
          </a:p>
        </p:txBody>
      </p:sp>
    </p:spTree>
    <p:extLst>
      <p:ext uri="{BB962C8B-B14F-4D97-AF65-F5344CB8AC3E}">
        <p14:creationId xmlns:p14="http://schemas.microsoft.com/office/powerpoint/2010/main" val="41439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B33E5-76FB-46CB-B5F0-BA078BB2AE00}"/>
              </a:ext>
            </a:extLst>
          </p:cNvPr>
          <p:cNvSpPr>
            <a:spLocks noGrp="1"/>
          </p:cNvSpPr>
          <p:nvPr>
            <p:ph type="title"/>
          </p:nvPr>
        </p:nvSpPr>
        <p:spPr/>
        <p:txBody>
          <a:bodyPr/>
          <a:lstStyle/>
          <a:p>
            <a:r>
              <a:rPr lang="en-GB" dirty="0"/>
              <a:t>Discussion</a:t>
            </a:r>
          </a:p>
        </p:txBody>
      </p:sp>
      <p:sp>
        <p:nvSpPr>
          <p:cNvPr id="5" name="Text Placeholder 4">
            <a:extLst>
              <a:ext uri="{FF2B5EF4-FFF2-40B4-BE49-F238E27FC236}">
                <a16:creationId xmlns:a16="http://schemas.microsoft.com/office/drawing/2014/main" id="{2129DD34-F37B-41A7-9ACA-430EAA535A2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482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315580" y="1772816"/>
            <a:ext cx="7560840" cy="3635354"/>
          </a:xfrm>
          <a:prstGeom prst="rect">
            <a:avLst/>
          </a:prstGeom>
          <a:noFill/>
          <a:ln w="12700">
            <a:noFill/>
            <a:miter lim="800000"/>
            <a:headEnd/>
            <a:tailEnd/>
          </a:ln>
          <a:effectLst/>
        </p:spPr>
        <p:txBody>
          <a:bodyPr wrap="square" lIns="90488" tIns="44450" rIns="90488" bIns="44450">
            <a:spAutoFit/>
          </a:bodyPr>
          <a:lstStyle/>
          <a:p>
            <a:pPr eaLnBrk="0" hangingPunct="0">
              <a:lnSpc>
                <a:spcPct val="90000"/>
              </a:lnSpc>
              <a:spcBef>
                <a:spcPct val="0"/>
              </a:spcBef>
            </a:pPr>
            <a:r>
              <a:rPr lang="en-GB" sz="3200" i="1" dirty="0">
                <a:latin typeface="Arial" pitchFamily="34" charset="0"/>
                <a:cs typeface="Arial" pitchFamily="34" charset="0"/>
              </a:rPr>
              <a:t>All the business books tell us that we live in an environment of uncertainty and that continuous and faster business change is a necessity.</a:t>
            </a:r>
          </a:p>
          <a:p>
            <a:pPr eaLnBrk="0" hangingPunct="0">
              <a:lnSpc>
                <a:spcPct val="90000"/>
              </a:lnSpc>
              <a:spcBef>
                <a:spcPct val="0"/>
              </a:spcBef>
            </a:pPr>
            <a:endParaRPr lang="en-GB" sz="3200" i="1" dirty="0">
              <a:latin typeface="Arial" pitchFamily="34" charset="0"/>
              <a:cs typeface="Arial" pitchFamily="34" charset="0"/>
            </a:endParaRPr>
          </a:p>
          <a:p>
            <a:pPr eaLnBrk="0" hangingPunct="0">
              <a:lnSpc>
                <a:spcPct val="90000"/>
              </a:lnSpc>
              <a:spcBef>
                <a:spcPct val="0"/>
              </a:spcBef>
            </a:pPr>
            <a:r>
              <a:rPr lang="en-GB" sz="3200" b="1" i="1" dirty="0">
                <a:latin typeface="Arial" pitchFamily="34" charset="0"/>
                <a:cs typeface="Arial" pitchFamily="34" charset="0"/>
              </a:rPr>
              <a:t>How do we optimise continuous urgent change in an uncertain world?</a:t>
            </a:r>
          </a:p>
          <a:p>
            <a:pPr eaLnBrk="0" hangingPunct="0">
              <a:lnSpc>
                <a:spcPct val="90000"/>
              </a:lnSpc>
              <a:spcBef>
                <a:spcPct val="0"/>
              </a:spcBef>
            </a:pPr>
            <a:endParaRPr lang="en-GB" sz="3200" b="1" i="1" dirty="0">
              <a:latin typeface="Arial" pitchFamily="34" charset="0"/>
              <a:cs typeface="Arial" pitchFamily="34" charset="0"/>
            </a:endParaRPr>
          </a:p>
        </p:txBody>
      </p:sp>
      <p:sp>
        <p:nvSpPr>
          <p:cNvPr id="28675" name="Rectangle 3"/>
          <p:cNvSpPr>
            <a:spLocks noGrp="1" noChangeArrowheads="1"/>
          </p:cNvSpPr>
          <p:nvPr>
            <p:ph type="title"/>
          </p:nvPr>
        </p:nvSpPr>
        <p:spPr>
          <a:xfrm>
            <a:off x="4511675" y="404814"/>
            <a:ext cx="5905500" cy="1151979"/>
          </a:xfrm>
          <a:noFill/>
          <a:ln/>
        </p:spPr>
        <p:txBody>
          <a:bodyPr vert="horz" lIns="90488" tIns="44450" rIns="90488" bIns="44450" rtlCol="0" anchor="ctr">
            <a:normAutofit/>
          </a:bodyPr>
          <a:lstStyle/>
          <a:p>
            <a:r>
              <a:rPr lang="en-GB" dirty="0"/>
              <a:t>What’s the problem?</a:t>
            </a:r>
          </a:p>
        </p:txBody>
      </p:sp>
      <p:pic>
        <p:nvPicPr>
          <p:cNvPr id="2" name="Picture 1">
            <a:extLst>
              <a:ext uri="{FF2B5EF4-FFF2-40B4-BE49-F238E27FC236}">
                <a16:creationId xmlns:a16="http://schemas.microsoft.com/office/drawing/2014/main" id="{A7BB2F6C-3B5D-4336-B505-7AD8114C5DE0}"/>
              </a:ext>
            </a:extLst>
          </p:cNvPr>
          <p:cNvPicPr>
            <a:picLocks noChangeAspect="1"/>
          </p:cNvPicPr>
          <p:nvPr/>
        </p:nvPicPr>
        <p:blipFill>
          <a:blip r:embed="rId3"/>
          <a:stretch>
            <a:fillRect/>
          </a:stretch>
        </p:blipFill>
        <p:spPr>
          <a:xfrm>
            <a:off x="8616280" y="5085184"/>
            <a:ext cx="3359187" cy="1560711"/>
          </a:xfrm>
          <a:prstGeom prst="rect">
            <a:avLst/>
          </a:prstGeom>
        </p:spPr>
      </p:pic>
    </p:spTree>
    <p:extLst>
      <p:ext uri="{BB962C8B-B14F-4D97-AF65-F5344CB8AC3E}">
        <p14:creationId xmlns:p14="http://schemas.microsoft.com/office/powerpoint/2010/main" val="47198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race with no finish line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1544" y="1397845"/>
            <a:ext cx="8152328" cy="5449817"/>
          </a:xfrm>
        </p:spPr>
      </p:pic>
      <p:sp>
        <p:nvSpPr>
          <p:cNvPr id="3" name="Rectangle 2"/>
          <p:cNvSpPr/>
          <p:nvPr/>
        </p:nvSpPr>
        <p:spPr>
          <a:xfrm>
            <a:off x="2351584" y="2790604"/>
            <a:ext cx="6112528" cy="2664296"/>
          </a:xfrm>
          <a:prstGeom prst="rect">
            <a:avLst/>
          </a:prstGeom>
        </p:spPr>
        <p:txBody>
          <a:bodyPr wrap="square">
            <a:normAutofit/>
          </a:bodyPr>
          <a:lstStyle/>
          <a:p>
            <a:r>
              <a:rPr lang="en-GB" sz="2800" dirty="0">
                <a:solidFill>
                  <a:schemeClr val="bg1"/>
                </a:solidFill>
              </a:rPr>
              <a:t>The risks of chasing over the horizon</a:t>
            </a:r>
          </a:p>
          <a:p>
            <a:pPr marL="457200" indent="-457200">
              <a:buFont typeface="Arial" panose="020B0604020202020204" pitchFamily="34" charset="0"/>
              <a:buChar char="•"/>
            </a:pPr>
            <a:r>
              <a:rPr lang="en-GB" sz="2800" dirty="0">
                <a:solidFill>
                  <a:schemeClr val="bg1"/>
                </a:solidFill>
              </a:rPr>
              <a:t>Corporate exhaustion</a:t>
            </a:r>
          </a:p>
          <a:p>
            <a:pPr marL="457200" indent="-457200">
              <a:buFont typeface="Arial" panose="020B0604020202020204" pitchFamily="34" charset="0"/>
              <a:buChar char="•"/>
            </a:pPr>
            <a:r>
              <a:rPr lang="en-GB" sz="2800" dirty="0">
                <a:solidFill>
                  <a:schemeClr val="bg1"/>
                </a:solidFill>
              </a:rPr>
              <a:t>Cliff edge</a:t>
            </a:r>
          </a:p>
          <a:p>
            <a:pPr marL="457200" indent="-457200">
              <a:buFont typeface="Arial" panose="020B0604020202020204" pitchFamily="34" charset="0"/>
              <a:buChar char="•"/>
            </a:pPr>
            <a:r>
              <a:rPr lang="en-GB" sz="2800" dirty="0">
                <a:solidFill>
                  <a:schemeClr val="bg1"/>
                </a:solidFill>
              </a:rPr>
              <a:t>Blind alley</a:t>
            </a:r>
          </a:p>
          <a:p>
            <a:pPr marL="457200" indent="-457200">
              <a:buFont typeface="Arial" panose="020B0604020202020204" pitchFamily="34" charset="0"/>
              <a:buChar char="•"/>
            </a:pPr>
            <a:r>
              <a:rPr lang="en-GB" sz="2800" dirty="0">
                <a:solidFill>
                  <a:schemeClr val="bg1"/>
                </a:solidFill>
              </a:rPr>
              <a:t>Competitor’s ambush</a:t>
            </a:r>
          </a:p>
        </p:txBody>
      </p:sp>
      <p:cxnSp>
        <p:nvCxnSpPr>
          <p:cNvPr id="6" name="Straight Arrow Connector 5"/>
          <p:cNvCxnSpPr/>
          <p:nvPr/>
        </p:nvCxnSpPr>
        <p:spPr>
          <a:xfrm flipH="1" flipV="1">
            <a:off x="6240016" y="4122752"/>
            <a:ext cx="1080120" cy="13321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20136" y="4809872"/>
            <a:ext cx="2592288" cy="923330"/>
          </a:xfrm>
          <a:prstGeom prst="rect">
            <a:avLst/>
          </a:prstGeom>
          <a:noFill/>
        </p:spPr>
        <p:txBody>
          <a:bodyPr wrap="square" rtlCol="0">
            <a:spAutoFit/>
          </a:bodyPr>
          <a:lstStyle/>
          <a:p>
            <a:r>
              <a:rPr lang="en-GB" b="1" dirty="0">
                <a:ln w="3175">
                  <a:solidFill>
                    <a:schemeClr val="tx1"/>
                  </a:solidFill>
                </a:ln>
                <a:solidFill>
                  <a:srgbClr val="FF0000"/>
                </a:solidFill>
              </a:rPr>
              <a:t>Who knows what lies in the dead ground beyond this ridge?</a:t>
            </a:r>
          </a:p>
        </p:txBody>
      </p:sp>
      <p:cxnSp>
        <p:nvCxnSpPr>
          <p:cNvPr id="15" name="Straight Arrow Connector 14"/>
          <p:cNvCxnSpPr/>
          <p:nvPr/>
        </p:nvCxnSpPr>
        <p:spPr>
          <a:xfrm>
            <a:off x="6768034" y="2404104"/>
            <a:ext cx="768126" cy="10819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77678" y="2217679"/>
            <a:ext cx="3060340" cy="646331"/>
          </a:xfrm>
          <a:prstGeom prst="rect">
            <a:avLst/>
          </a:prstGeom>
          <a:noFill/>
        </p:spPr>
        <p:txBody>
          <a:bodyPr wrap="square" rtlCol="0">
            <a:spAutoFit/>
          </a:bodyPr>
          <a:lstStyle/>
          <a:p>
            <a:r>
              <a:rPr lang="en-GB" b="1" dirty="0">
                <a:ln w="3175">
                  <a:solidFill>
                    <a:schemeClr val="tx1"/>
                  </a:solidFill>
                </a:ln>
                <a:solidFill>
                  <a:srgbClr val="FF0000"/>
                </a:solidFill>
              </a:rPr>
              <a:t>Who will still be going by the time you get here?</a:t>
            </a:r>
          </a:p>
        </p:txBody>
      </p:sp>
    </p:spTree>
    <p:extLst>
      <p:ext uri="{BB962C8B-B14F-4D97-AF65-F5344CB8AC3E}">
        <p14:creationId xmlns:p14="http://schemas.microsoft.com/office/powerpoint/2010/main" val="11343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Tactical Bounds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1544" y="1397845"/>
            <a:ext cx="8152328" cy="5449817"/>
          </a:xfrm>
        </p:spPr>
      </p:pic>
      <p:cxnSp>
        <p:nvCxnSpPr>
          <p:cNvPr id="6" name="Straight Arrow Connector 5"/>
          <p:cNvCxnSpPr/>
          <p:nvPr/>
        </p:nvCxnSpPr>
        <p:spPr>
          <a:xfrm flipH="1" flipV="1">
            <a:off x="6067708" y="4208040"/>
            <a:ext cx="345682" cy="50809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13389" y="4716132"/>
            <a:ext cx="3066987" cy="1477328"/>
          </a:xfrm>
          <a:prstGeom prst="rect">
            <a:avLst/>
          </a:prstGeom>
          <a:noFill/>
        </p:spPr>
        <p:txBody>
          <a:bodyPr wrap="square" rtlCol="0">
            <a:spAutoFit/>
          </a:bodyPr>
          <a:lstStyle/>
          <a:p>
            <a:r>
              <a:rPr lang="en-GB" b="1" dirty="0">
                <a:ln w="3175">
                  <a:solidFill>
                    <a:schemeClr val="tx1"/>
                  </a:solidFill>
                </a:ln>
                <a:solidFill>
                  <a:srgbClr val="FF0000"/>
                </a:solidFill>
                <a:effectLst>
                  <a:outerShdw blurRad="38100" dist="38100" dir="2700000" algn="tl">
                    <a:srgbClr val="000000">
                      <a:alpha val="43137"/>
                    </a:srgbClr>
                  </a:outerShdw>
                </a:effectLst>
              </a:rPr>
              <a:t>Pause at the top</a:t>
            </a:r>
          </a:p>
          <a:p>
            <a:r>
              <a:rPr lang="en-GB" b="1" dirty="0">
                <a:ln w="3175">
                  <a:solidFill>
                    <a:schemeClr val="tx1"/>
                  </a:solidFill>
                </a:ln>
                <a:solidFill>
                  <a:srgbClr val="FF0000"/>
                </a:solidFill>
                <a:effectLst>
                  <a:outerShdw blurRad="38100" dist="38100" dir="2700000" algn="tl">
                    <a:srgbClr val="000000">
                      <a:alpha val="43137"/>
                    </a:srgbClr>
                  </a:outerShdw>
                </a:effectLst>
              </a:rPr>
              <a:t>See what’s over the ridge</a:t>
            </a:r>
          </a:p>
          <a:p>
            <a:r>
              <a:rPr lang="en-GB" b="1" dirty="0">
                <a:ln w="3175">
                  <a:solidFill>
                    <a:schemeClr val="tx1"/>
                  </a:solidFill>
                </a:ln>
                <a:solidFill>
                  <a:srgbClr val="FF0000"/>
                </a:solidFill>
                <a:effectLst>
                  <a:outerShdw blurRad="38100" dist="38100" dir="2700000" algn="tl">
                    <a:srgbClr val="000000">
                      <a:alpha val="43137"/>
                    </a:srgbClr>
                  </a:outerShdw>
                </a:effectLst>
              </a:rPr>
              <a:t>Exploit your position</a:t>
            </a:r>
          </a:p>
          <a:p>
            <a:r>
              <a:rPr lang="en-GB" b="1" dirty="0">
                <a:ln w="3175">
                  <a:solidFill>
                    <a:schemeClr val="tx1"/>
                  </a:solidFill>
                </a:ln>
                <a:solidFill>
                  <a:srgbClr val="FF0000"/>
                </a:solidFill>
                <a:effectLst>
                  <a:outerShdw blurRad="38100" dist="38100" dir="2700000" algn="tl">
                    <a:srgbClr val="000000">
                      <a:alpha val="43137"/>
                    </a:srgbClr>
                  </a:outerShdw>
                </a:effectLst>
              </a:rPr>
              <a:t>Send Team 2 on to the next objective</a:t>
            </a:r>
          </a:p>
        </p:txBody>
      </p:sp>
      <p:cxnSp>
        <p:nvCxnSpPr>
          <p:cNvPr id="15" name="Straight Arrow Connector 14"/>
          <p:cNvCxnSpPr/>
          <p:nvPr/>
        </p:nvCxnSpPr>
        <p:spPr>
          <a:xfrm>
            <a:off x="6096000" y="2708921"/>
            <a:ext cx="881844" cy="2133"/>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39616" y="2542112"/>
            <a:ext cx="4104456" cy="1200329"/>
          </a:xfrm>
          <a:prstGeom prst="rect">
            <a:avLst/>
          </a:prstGeom>
          <a:noFill/>
        </p:spPr>
        <p:txBody>
          <a:bodyPr wrap="square" rtlCol="0">
            <a:spAutoFit/>
          </a:bodyPr>
          <a:lstStyle/>
          <a:p>
            <a:r>
              <a:rPr lang="en-GB" b="1" dirty="0">
                <a:solidFill>
                  <a:srgbClr val="00B0F0"/>
                </a:solidFill>
              </a:rPr>
              <a:t>Team 2 exploits their position</a:t>
            </a:r>
          </a:p>
          <a:p>
            <a:r>
              <a:rPr lang="en-GB" b="1" dirty="0">
                <a:solidFill>
                  <a:srgbClr val="00B0F0"/>
                </a:solidFill>
              </a:rPr>
              <a:t>And repeat with Team 1 for the next objective</a:t>
            </a:r>
          </a:p>
          <a:p>
            <a:r>
              <a:rPr lang="en-GB" b="1" dirty="0">
                <a:solidFill>
                  <a:srgbClr val="00B0F0"/>
                </a:solidFill>
              </a:rPr>
              <a:t>And the next…</a:t>
            </a:r>
          </a:p>
        </p:txBody>
      </p:sp>
      <p:sp>
        <p:nvSpPr>
          <p:cNvPr id="12" name="TextBox 11"/>
          <p:cNvSpPr txBox="1"/>
          <p:nvPr/>
        </p:nvSpPr>
        <p:spPr>
          <a:xfrm>
            <a:off x="5534614" y="3365255"/>
            <a:ext cx="576064" cy="1015663"/>
          </a:xfrm>
          <a:prstGeom prst="rect">
            <a:avLst/>
          </a:prstGeom>
          <a:noFill/>
          <a:ln w="3175">
            <a:noFill/>
          </a:ln>
        </p:spPr>
        <p:txBody>
          <a:bodyPr wrap="square" rtlCol="0">
            <a:spAutoFit/>
          </a:bodyPr>
          <a:lstStyle/>
          <a:p>
            <a:r>
              <a:rPr lang="en-GB" sz="6000" b="1" dirty="0">
                <a:ln>
                  <a:solidFill>
                    <a:schemeClr val="tx1"/>
                  </a:solidFill>
                </a:ln>
                <a:solidFill>
                  <a:srgbClr val="FF0000"/>
                </a:solidFill>
              </a:rPr>
              <a:t>1</a:t>
            </a:r>
          </a:p>
        </p:txBody>
      </p:sp>
      <p:sp>
        <p:nvSpPr>
          <p:cNvPr id="14" name="TextBox 13"/>
          <p:cNvSpPr txBox="1"/>
          <p:nvPr/>
        </p:nvSpPr>
        <p:spPr>
          <a:xfrm>
            <a:off x="7006136" y="2217679"/>
            <a:ext cx="432048" cy="646331"/>
          </a:xfrm>
          <a:prstGeom prst="rect">
            <a:avLst/>
          </a:prstGeom>
          <a:noFill/>
        </p:spPr>
        <p:txBody>
          <a:bodyPr wrap="square" rtlCol="0">
            <a:spAutoFit/>
          </a:bodyPr>
          <a:lstStyle/>
          <a:p>
            <a:r>
              <a:rPr lang="en-GB" sz="3600" b="1" dirty="0">
                <a:ln w="3175">
                  <a:solidFill>
                    <a:schemeClr val="tx1"/>
                  </a:solidFill>
                </a:ln>
                <a:solidFill>
                  <a:srgbClr val="00B0F0"/>
                </a:solidFill>
              </a:rPr>
              <a:t>2</a:t>
            </a:r>
          </a:p>
        </p:txBody>
      </p:sp>
      <p:sp>
        <p:nvSpPr>
          <p:cNvPr id="19" name="TextBox 18"/>
          <p:cNvSpPr txBox="1"/>
          <p:nvPr/>
        </p:nvSpPr>
        <p:spPr>
          <a:xfrm>
            <a:off x="7466476" y="2079179"/>
            <a:ext cx="216024" cy="461665"/>
          </a:xfrm>
          <a:prstGeom prst="rect">
            <a:avLst/>
          </a:prstGeom>
          <a:noFill/>
        </p:spPr>
        <p:txBody>
          <a:bodyPr wrap="square" rtlCol="0">
            <a:spAutoFit/>
          </a:bodyPr>
          <a:lstStyle/>
          <a:p>
            <a:r>
              <a:rPr lang="en-GB" sz="2400" b="1" dirty="0">
                <a:ln w="3175">
                  <a:solidFill>
                    <a:schemeClr val="tx1"/>
                  </a:solidFill>
                </a:ln>
                <a:solidFill>
                  <a:srgbClr val="FF0000"/>
                </a:solidFill>
              </a:rPr>
              <a:t>1</a:t>
            </a:r>
          </a:p>
        </p:txBody>
      </p:sp>
    </p:spTree>
    <p:extLst>
      <p:ext uri="{BB962C8B-B14F-4D97-AF65-F5344CB8AC3E}">
        <p14:creationId xmlns:p14="http://schemas.microsoft.com/office/powerpoint/2010/main" val="3445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2"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Tactical Bounds</a:t>
            </a:r>
          </a:p>
        </p:txBody>
      </p:sp>
      <p:sp>
        <p:nvSpPr>
          <p:cNvPr id="3" name="Content Placeholder 2"/>
          <p:cNvSpPr>
            <a:spLocks noGrp="1"/>
          </p:cNvSpPr>
          <p:nvPr>
            <p:ph idx="1"/>
          </p:nvPr>
        </p:nvSpPr>
        <p:spPr>
          <a:xfrm>
            <a:off x="1919536" y="2060849"/>
            <a:ext cx="3816424" cy="4525963"/>
          </a:xfrm>
        </p:spPr>
        <p:txBody>
          <a:bodyPr>
            <a:noAutofit/>
          </a:bodyPr>
          <a:lstStyle/>
          <a:p>
            <a:r>
              <a:rPr lang="en-GB" sz="2400" dirty="0"/>
              <a:t>Understand the context</a:t>
            </a:r>
          </a:p>
          <a:p>
            <a:r>
              <a:rPr lang="en-GB" sz="2400" dirty="0"/>
              <a:t>Choose Objective 1</a:t>
            </a:r>
          </a:p>
          <a:p>
            <a:r>
              <a:rPr lang="en-GB" sz="2400" dirty="0"/>
              <a:t>Commit resources</a:t>
            </a:r>
          </a:p>
          <a:p>
            <a:r>
              <a:rPr lang="en-GB" sz="2400" dirty="0"/>
              <a:t>Plan it</a:t>
            </a:r>
          </a:p>
          <a:p>
            <a:r>
              <a:rPr lang="en-GB" sz="2400" dirty="0"/>
              <a:t>Achieve it </a:t>
            </a:r>
          </a:p>
          <a:p>
            <a:r>
              <a:rPr lang="en-GB" sz="2400" dirty="0"/>
              <a:t>Exploit it</a:t>
            </a:r>
          </a:p>
          <a:p>
            <a:pPr lvl="1"/>
            <a:r>
              <a:rPr lang="en-GB" sz="2400" dirty="0"/>
              <a:t>Establish a Firm Base</a:t>
            </a:r>
          </a:p>
          <a:p>
            <a:pPr lvl="1"/>
            <a:r>
              <a:rPr lang="en-GB" sz="2400" dirty="0"/>
              <a:t>Use it as resources for the next bound</a:t>
            </a:r>
          </a:p>
          <a:p>
            <a:endParaRPr lang="en-GB" dirty="0"/>
          </a:p>
        </p:txBody>
      </p:sp>
      <p:sp>
        <p:nvSpPr>
          <p:cNvPr id="4" name="Rectangle 3"/>
          <p:cNvSpPr/>
          <p:nvPr/>
        </p:nvSpPr>
        <p:spPr>
          <a:xfrm>
            <a:off x="1919536" y="1209028"/>
            <a:ext cx="7776864" cy="523220"/>
          </a:xfrm>
          <a:prstGeom prst="rect">
            <a:avLst/>
          </a:prstGeom>
        </p:spPr>
        <p:txBody>
          <a:bodyPr wrap="square">
            <a:spAutoFit/>
          </a:bodyPr>
          <a:lstStyle/>
          <a:p>
            <a:r>
              <a:rPr lang="en-GB" sz="2800" dirty="0"/>
              <a:t>Advance through a series of objectives</a:t>
            </a:r>
          </a:p>
        </p:txBody>
      </p:sp>
      <p:sp>
        <p:nvSpPr>
          <p:cNvPr id="5" name="Content Placeholder 2"/>
          <p:cNvSpPr txBox="1">
            <a:spLocks/>
          </p:cNvSpPr>
          <p:nvPr/>
        </p:nvSpPr>
        <p:spPr>
          <a:xfrm>
            <a:off x="6528048" y="2060849"/>
            <a:ext cx="3672408" cy="43819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685800">
              <a:lnSpc>
                <a:spcPct val="90000"/>
              </a:lnSpc>
              <a:spcBef>
                <a:spcPts val="750"/>
              </a:spcBef>
            </a:pPr>
            <a:r>
              <a:rPr lang="en-GB" sz="2400" dirty="0"/>
              <a:t>Confirm the context</a:t>
            </a:r>
          </a:p>
          <a:p>
            <a:pPr marL="171450" indent="-171450" defTabSz="685800">
              <a:lnSpc>
                <a:spcPct val="90000"/>
              </a:lnSpc>
              <a:spcBef>
                <a:spcPts val="750"/>
              </a:spcBef>
            </a:pPr>
            <a:r>
              <a:rPr lang="en-GB" sz="2400" dirty="0"/>
              <a:t>Choose Objective 2</a:t>
            </a:r>
          </a:p>
          <a:p>
            <a:pPr marL="171450" indent="-171450" defTabSz="685800">
              <a:lnSpc>
                <a:spcPct val="90000"/>
              </a:lnSpc>
              <a:spcBef>
                <a:spcPts val="750"/>
              </a:spcBef>
            </a:pPr>
            <a:r>
              <a:rPr lang="en-GB" sz="2400" dirty="0"/>
              <a:t>Commit resources</a:t>
            </a:r>
          </a:p>
          <a:p>
            <a:pPr marL="171450" indent="-171450" defTabSz="685800">
              <a:lnSpc>
                <a:spcPct val="90000"/>
              </a:lnSpc>
              <a:spcBef>
                <a:spcPts val="750"/>
              </a:spcBef>
            </a:pPr>
            <a:r>
              <a:rPr lang="en-GB" sz="2400" dirty="0"/>
              <a:t>Plan it</a:t>
            </a:r>
          </a:p>
          <a:p>
            <a:pPr marL="171450" indent="-171450" defTabSz="685800">
              <a:lnSpc>
                <a:spcPct val="90000"/>
              </a:lnSpc>
              <a:spcBef>
                <a:spcPts val="750"/>
              </a:spcBef>
            </a:pPr>
            <a:r>
              <a:rPr lang="en-GB" sz="2400" dirty="0"/>
              <a:t>Achieve it </a:t>
            </a:r>
          </a:p>
          <a:p>
            <a:pPr marL="171450" indent="-171450" defTabSz="685800">
              <a:lnSpc>
                <a:spcPct val="90000"/>
              </a:lnSpc>
              <a:spcBef>
                <a:spcPts val="750"/>
              </a:spcBef>
            </a:pPr>
            <a:r>
              <a:rPr lang="en-GB" sz="2400" dirty="0"/>
              <a:t>Exploit it</a:t>
            </a:r>
          </a:p>
          <a:p>
            <a:pPr marL="514350" lvl="1" indent="-171450" defTabSz="685800">
              <a:lnSpc>
                <a:spcPct val="90000"/>
              </a:lnSpc>
              <a:spcBef>
                <a:spcPts val="375"/>
              </a:spcBef>
              <a:buFont typeface="Arial" panose="020B0604020202020204" pitchFamily="34" charset="0"/>
              <a:buChar char="•"/>
            </a:pPr>
            <a:r>
              <a:rPr lang="en-GB" sz="2400" dirty="0"/>
              <a:t>Establish a Firm Base</a:t>
            </a:r>
          </a:p>
          <a:p>
            <a:pPr marL="514350" lvl="1" indent="-171450" defTabSz="685800">
              <a:lnSpc>
                <a:spcPct val="90000"/>
              </a:lnSpc>
              <a:spcBef>
                <a:spcPts val="375"/>
              </a:spcBef>
              <a:buFont typeface="Arial" panose="020B0604020202020204" pitchFamily="34" charset="0"/>
              <a:buChar char="•"/>
            </a:pPr>
            <a:r>
              <a:rPr lang="en-GB" sz="2400" dirty="0"/>
              <a:t>Use it as resources for the next bound</a:t>
            </a:r>
          </a:p>
          <a:p>
            <a:endParaRPr lang="en-GB" dirty="0"/>
          </a:p>
        </p:txBody>
      </p:sp>
      <p:cxnSp>
        <p:nvCxnSpPr>
          <p:cNvPr id="9" name="Straight Arrow Connector 8"/>
          <p:cNvCxnSpPr/>
          <p:nvPr/>
        </p:nvCxnSpPr>
        <p:spPr>
          <a:xfrm flipV="1">
            <a:off x="3935760" y="2352028"/>
            <a:ext cx="2592288" cy="230110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44272" y="2780928"/>
            <a:ext cx="2016224" cy="18002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1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Cycle</a:t>
            </a:r>
          </a:p>
        </p:txBody>
      </p:sp>
      <p:sp>
        <p:nvSpPr>
          <p:cNvPr id="3" name="Content Placeholder 2"/>
          <p:cNvSpPr>
            <a:spLocks noGrp="1"/>
          </p:cNvSpPr>
          <p:nvPr>
            <p:ph idx="1"/>
          </p:nvPr>
        </p:nvSpPr>
        <p:spPr/>
        <p:txBody>
          <a:bodyPr>
            <a:normAutofit/>
          </a:bodyPr>
          <a:lstStyle/>
          <a:p>
            <a:pPr marL="0" indent="0">
              <a:buNone/>
            </a:pPr>
            <a:r>
              <a:rPr lang="en-GB" sz="3200" dirty="0"/>
              <a:t>Speed is of the essence</a:t>
            </a:r>
          </a:p>
          <a:p>
            <a:pPr lvl="1"/>
            <a:r>
              <a:rPr lang="en-GB" sz="3200" dirty="0"/>
              <a:t>It’s not just a matter of choosing the right Objective</a:t>
            </a:r>
          </a:p>
          <a:p>
            <a:pPr lvl="1"/>
            <a:r>
              <a:rPr lang="en-GB" sz="3200" dirty="0"/>
              <a:t>It’s also time you take to choose</a:t>
            </a:r>
          </a:p>
          <a:p>
            <a:endParaRPr lang="en-GB" sz="3200" dirty="0"/>
          </a:p>
          <a:p>
            <a:pPr marL="0" indent="0">
              <a:buNone/>
            </a:pPr>
            <a:r>
              <a:rPr lang="en-GB" sz="3200" dirty="0"/>
              <a:t>Tools</a:t>
            </a:r>
          </a:p>
          <a:p>
            <a:pPr lvl="1"/>
            <a:r>
              <a:rPr lang="en-GB" sz="3200" dirty="0"/>
              <a:t>Psychological</a:t>
            </a:r>
          </a:p>
          <a:p>
            <a:pPr lvl="1"/>
            <a:r>
              <a:rPr lang="en-GB" sz="3200" dirty="0"/>
              <a:t>Practical</a:t>
            </a:r>
          </a:p>
        </p:txBody>
      </p:sp>
    </p:spTree>
    <p:extLst>
      <p:ext uri="{BB962C8B-B14F-4D97-AF65-F5344CB8AC3E}">
        <p14:creationId xmlns:p14="http://schemas.microsoft.com/office/powerpoint/2010/main" val="290307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rmAutofit/>
          </a:bodyPr>
          <a:lstStyle/>
          <a:p>
            <a:pPr>
              <a:defRPr/>
            </a:pPr>
            <a:r>
              <a:rPr lang="en-GB" dirty="0"/>
              <a:t>Start with the end in mind</a:t>
            </a:r>
          </a:p>
        </p:txBody>
      </p:sp>
      <p:sp>
        <p:nvSpPr>
          <p:cNvPr id="100355" name="Rectangle 3"/>
          <p:cNvSpPr>
            <a:spLocks noGrp="1" noChangeArrowheads="1"/>
          </p:cNvSpPr>
          <p:nvPr>
            <p:ph idx="1"/>
          </p:nvPr>
        </p:nvSpPr>
        <p:spPr>
          <a:xfrm>
            <a:off x="1762125" y="1592264"/>
            <a:ext cx="3341688" cy="917575"/>
          </a:xfrm>
        </p:spPr>
        <p:txBody>
          <a:bodyPr/>
          <a:lstStyle/>
          <a:p>
            <a:pPr eaLnBrk="1" hangingPunct="1">
              <a:lnSpc>
                <a:spcPct val="90000"/>
              </a:lnSpc>
              <a:buFontTx/>
              <a:buNone/>
            </a:pPr>
            <a:r>
              <a:rPr lang="en-GB" sz="2800"/>
              <a:t>Why did Nelson fight at Trafalgar?</a:t>
            </a:r>
          </a:p>
        </p:txBody>
      </p:sp>
      <p:pic>
        <p:nvPicPr>
          <p:cNvPr id="21508" name="Picture 4" descr="Victory at Trafal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1289050"/>
            <a:ext cx="478155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p:cNvSpPr txBox="1">
            <a:spLocks noChangeArrowheads="1"/>
          </p:cNvSpPr>
          <p:nvPr/>
        </p:nvSpPr>
        <p:spPr bwMode="auto">
          <a:xfrm>
            <a:off x="1415195" y="4879044"/>
            <a:ext cx="94330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spcBef>
                <a:spcPct val="50000"/>
              </a:spcBef>
            </a:pPr>
            <a:r>
              <a:rPr lang="en-GB" dirty="0">
                <a:solidFill>
                  <a:srgbClr val="00204E"/>
                </a:solidFill>
              </a:rPr>
              <a:t>It’s not only what you do, it’s also why you choose to do it</a:t>
            </a:r>
          </a:p>
        </p:txBody>
      </p:sp>
      <p:sp>
        <p:nvSpPr>
          <p:cNvPr id="100358" name="Text Box 6"/>
          <p:cNvSpPr txBox="1">
            <a:spLocks noChangeArrowheads="1"/>
          </p:cNvSpPr>
          <p:nvPr/>
        </p:nvSpPr>
        <p:spPr bwMode="auto">
          <a:xfrm>
            <a:off x="1771650" y="3451226"/>
            <a:ext cx="3532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a:solidFill>
                  <a:srgbClr val="00204E"/>
                </a:solidFill>
              </a:rPr>
              <a:t>B) Use up the old gunpowder before its sell-by date</a:t>
            </a:r>
          </a:p>
        </p:txBody>
      </p:sp>
      <p:sp>
        <p:nvSpPr>
          <p:cNvPr id="100359" name="Text Box 7"/>
          <p:cNvSpPr txBox="1">
            <a:spLocks noChangeArrowheads="1"/>
          </p:cNvSpPr>
          <p:nvPr/>
        </p:nvSpPr>
        <p:spPr bwMode="auto">
          <a:xfrm>
            <a:off x="1771650" y="2500313"/>
            <a:ext cx="35321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a:solidFill>
                  <a:srgbClr val="00204E"/>
                </a:solidFill>
              </a:rPr>
              <a:t>A) Destroy the French fleet and remove the threat of invasion</a:t>
            </a:r>
          </a:p>
        </p:txBody>
      </p:sp>
      <p:sp>
        <p:nvSpPr>
          <p:cNvPr id="100360" name="Text Box 8"/>
          <p:cNvSpPr txBox="1">
            <a:spLocks noChangeArrowheads="1"/>
          </p:cNvSpPr>
          <p:nvPr/>
        </p:nvSpPr>
        <p:spPr bwMode="auto">
          <a:xfrm>
            <a:off x="1765300" y="4154489"/>
            <a:ext cx="3544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C) Impress Lady Hamilton</a:t>
            </a:r>
          </a:p>
        </p:txBody>
      </p:sp>
      <p:sp>
        <p:nvSpPr>
          <p:cNvPr id="100361" name="Text Box 9"/>
          <p:cNvSpPr txBox="1">
            <a:spLocks noChangeArrowheads="1"/>
          </p:cNvSpPr>
          <p:nvPr/>
        </p:nvSpPr>
        <p:spPr bwMode="auto">
          <a:xfrm>
            <a:off x="2495550" y="5789613"/>
            <a:ext cx="7272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spcBef>
                <a:spcPct val="50000"/>
              </a:spcBef>
            </a:pPr>
            <a:r>
              <a:rPr lang="en-GB" sz="2000">
                <a:solidFill>
                  <a:srgbClr val="00204E"/>
                </a:solidFill>
              </a:rPr>
              <a:t>Answer: A (if you didn’t pick A you are not taking this seriously)</a:t>
            </a:r>
          </a:p>
        </p:txBody>
      </p:sp>
    </p:spTree>
    <p:extLst>
      <p:ext uri="{BB962C8B-B14F-4D97-AF65-F5344CB8AC3E}">
        <p14:creationId xmlns:p14="http://schemas.microsoft.com/office/powerpoint/2010/main" val="1240861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7" grpId="0"/>
      <p:bldP spid="100358" grpId="0"/>
      <p:bldP spid="100359" grpId="0"/>
      <p:bldP spid="100360" grpId="0"/>
      <p:bldP spid="1003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GB"/>
          </a:p>
        </p:txBody>
      </p:sp>
      <p:pic>
        <p:nvPicPr>
          <p:cNvPr id="1945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6" y="287338"/>
            <a:ext cx="7216775" cy="6546850"/>
          </a:xfrm>
        </p:spPr>
      </p:pic>
      <p:sp>
        <p:nvSpPr>
          <p:cNvPr id="19460" name="Rectangle 3"/>
          <p:cNvSpPr txBox="1">
            <a:spLocks noChangeArrowheads="1"/>
          </p:cNvSpPr>
          <p:nvPr/>
        </p:nvSpPr>
        <p:spPr bwMode="auto">
          <a:xfrm>
            <a:off x="1631950" y="2060575"/>
            <a:ext cx="302389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Font typeface="Arial" charset="0"/>
              <a:buNone/>
            </a:pPr>
            <a:r>
              <a:rPr lang="en-GB" sz="2400" dirty="0">
                <a:solidFill>
                  <a:schemeClr val="tx2"/>
                </a:solidFill>
                <a:latin typeface="Calibri" pitchFamily="34" charset="0"/>
              </a:rPr>
              <a:t>Means – what you use</a:t>
            </a:r>
          </a:p>
          <a:p>
            <a:pPr algn="l" eaLnBrk="1" hangingPunct="1">
              <a:buFont typeface="Arial" charset="0"/>
              <a:buNone/>
            </a:pPr>
            <a:r>
              <a:rPr lang="en-GB" sz="2400" dirty="0">
                <a:solidFill>
                  <a:schemeClr val="tx2"/>
                </a:solidFill>
                <a:latin typeface="Calibri" pitchFamily="34" charset="0"/>
              </a:rPr>
              <a:t>Ways – what you do</a:t>
            </a:r>
          </a:p>
          <a:p>
            <a:pPr algn="l" eaLnBrk="1" hangingPunct="1">
              <a:buFont typeface="Arial" charset="0"/>
              <a:buNone/>
            </a:pPr>
            <a:r>
              <a:rPr lang="en-GB" sz="2400" dirty="0">
                <a:solidFill>
                  <a:schemeClr val="tx2"/>
                </a:solidFill>
                <a:latin typeface="Calibri" pitchFamily="34" charset="0"/>
              </a:rPr>
              <a:t>Ends – What you want</a:t>
            </a:r>
          </a:p>
        </p:txBody>
      </p:sp>
      <p:sp>
        <p:nvSpPr>
          <p:cNvPr id="5" name="Rectangle 2"/>
          <p:cNvSpPr txBox="1">
            <a:spLocks noChangeArrowheads="1"/>
          </p:cNvSpPr>
          <p:nvPr/>
        </p:nvSpPr>
        <p:spPr>
          <a:xfrm>
            <a:off x="3719736" y="0"/>
            <a:ext cx="6624736" cy="69269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000" kern="1200" baseline="0">
                <a:solidFill>
                  <a:srgbClr val="000050"/>
                </a:solidFill>
                <a:latin typeface="+mj-lt"/>
                <a:ea typeface="+mj-ea"/>
                <a:cs typeface="+mj-cs"/>
              </a:defRPr>
            </a:lvl1pPr>
          </a:lstStyle>
          <a:p>
            <a:r>
              <a:rPr lang="en-GB" dirty="0"/>
              <a:t>Benefits Dependency</a:t>
            </a:r>
            <a:endParaRPr lang="en-GB" sz="4400" dirty="0"/>
          </a:p>
        </p:txBody>
      </p:sp>
    </p:spTree>
    <p:extLst>
      <p:ext uri="{BB962C8B-B14F-4D97-AF65-F5344CB8AC3E}">
        <p14:creationId xmlns:p14="http://schemas.microsoft.com/office/powerpoint/2010/main" val="393782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This is manageable</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44676"/>
            <a:ext cx="9144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494395"/>
      </p:ext>
    </p:extLst>
  </p:cSld>
  <p:clrMapOvr>
    <a:masterClrMapping/>
  </p:clrMapOvr>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Keldale17 wide template</Template>
  <TotalTime>342</TotalTime>
  <Words>2503</Words>
  <Application>Microsoft Office PowerPoint</Application>
  <PresentationFormat>Widescreen</PresentationFormat>
  <Paragraphs>226</Paragraphs>
  <Slides>17</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Keldale17 template</vt:lpstr>
      <vt:lpstr>Agile Benefits Management</vt:lpstr>
      <vt:lpstr>What’s the problem?</vt:lpstr>
      <vt:lpstr>A race with no finish line</vt:lpstr>
      <vt:lpstr>Tactical Bounds</vt:lpstr>
      <vt:lpstr>Tactical Bounds</vt:lpstr>
      <vt:lpstr>Decision Cycle</vt:lpstr>
      <vt:lpstr>Start with the end in mind</vt:lpstr>
      <vt:lpstr>PowerPoint Presentation</vt:lpstr>
      <vt:lpstr>This is manageable</vt:lpstr>
      <vt:lpstr>This is not</vt:lpstr>
      <vt:lpstr>Scrum</vt:lpstr>
      <vt:lpstr>PowerPoint Presentation</vt:lpstr>
      <vt:lpstr>Sprint Ideas</vt:lpstr>
      <vt:lpstr>Product Backlog</vt:lpstr>
      <vt:lpstr>Scenario Planning</vt:lpstr>
      <vt:lpstr>Things to watch</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BM</dc:title>
  <dc:creator>David Waller</dc:creator>
  <cp:lastModifiedBy>David Waller</cp:lastModifiedBy>
  <cp:revision>9</cp:revision>
  <dcterms:created xsi:type="dcterms:W3CDTF">2018-03-13T17:52:32Z</dcterms:created>
  <dcterms:modified xsi:type="dcterms:W3CDTF">2026-01-28T14:51:54Z</dcterms:modified>
</cp:coreProperties>
</file>